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28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1297" autoAdjust="0"/>
  </p:normalViewPr>
  <p:slideViewPr>
    <p:cSldViewPr>
      <p:cViewPr varScale="1">
        <p:scale>
          <a:sx n="148" d="100"/>
          <a:sy n="148" d="100"/>
        </p:scale>
        <p:origin x="55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23C3AE57-F991-4A79-BDCC-F4B3D0501B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B00A1811-F380-43BB-BE49-D92A1A26F62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78B0406-658C-46EC-8A96-75821EF9845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04D49300-1FFF-410E-9345-3D2E2DD30B0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4A6C6DF3-71A4-43C5-8D40-3CE91D3261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0DC9F385-CCFC-4689-ACB7-39D202B6E36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E6A1BD75-D709-4D9B-9ED9-F3A770EBAF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0D350A5-745C-43B4-B6DB-F14339BBA7F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grada stranske slike 1">
            <a:extLst>
              <a:ext uri="{FF2B5EF4-FFF2-40B4-BE49-F238E27FC236}">
                <a16:creationId xmlns:a16="http://schemas.microsoft.com/office/drawing/2014/main" id="{82D75C2F-CB1F-4C66-99B7-7DEDE7CEBA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Ograda opomb 2">
            <a:extLst>
              <a:ext uri="{FF2B5EF4-FFF2-40B4-BE49-F238E27FC236}">
                <a16:creationId xmlns:a16="http://schemas.microsoft.com/office/drawing/2014/main" id="{F9F65370-9A91-4CAB-85D4-FFFEBAD27B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23556" name="Ograda številke diapozitiva 3">
            <a:extLst>
              <a:ext uri="{FF2B5EF4-FFF2-40B4-BE49-F238E27FC236}">
                <a16:creationId xmlns:a16="http://schemas.microsoft.com/office/drawing/2014/main" id="{6E53493B-83F0-47A0-B9B8-EA379DF5D5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6C32C79-7EA9-4A74-8757-9AA53E6B10AA}" type="slidenum">
              <a:rPr lang="sl-SI" altLang="sl-SI"/>
              <a:pPr/>
              <a:t>4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grada stranske slike 1">
            <a:extLst>
              <a:ext uri="{FF2B5EF4-FFF2-40B4-BE49-F238E27FC236}">
                <a16:creationId xmlns:a16="http://schemas.microsoft.com/office/drawing/2014/main" id="{05F15BA5-A501-4972-AF26-EAC1CD4933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Ograda opomb 2">
            <a:extLst>
              <a:ext uri="{FF2B5EF4-FFF2-40B4-BE49-F238E27FC236}">
                <a16:creationId xmlns:a16="http://schemas.microsoft.com/office/drawing/2014/main" id="{3B2C0B72-5A9D-4F18-AB39-363F517465B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24580" name="Ograda številke diapozitiva 3">
            <a:extLst>
              <a:ext uri="{FF2B5EF4-FFF2-40B4-BE49-F238E27FC236}">
                <a16:creationId xmlns:a16="http://schemas.microsoft.com/office/drawing/2014/main" id="{6DB8226A-6C68-4C26-A92D-C87365AA14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9EBA982-FFD1-40F6-839E-8FCD6603987F}" type="slidenum">
              <a:rPr lang="sl-SI" altLang="sl-SI"/>
              <a:pPr/>
              <a:t>18</a:t>
            </a:fld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C20D442D-32A6-4B23-B153-4AC20CDA9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3B899-C6D1-48E7-83F2-A11772DD58D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05E37475-EEFE-4338-A017-C4527A235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AE47E9DB-B09D-4FAA-B06D-B3DBAE975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B6368-194B-4020-8FF3-5889462BAD5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24512442"/>
      </p:ext>
    </p:extLst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731F408E-4C43-4638-9BEC-3CBE86F32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3987F-D415-458F-8FC4-1888E35E9A7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FFE53EC5-D265-47DA-9CAC-A8D4E2BD0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F5BD9FA3-ECBC-4B73-A5F4-BF91B588C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97F7A-CEF4-4A32-8EF9-2FA78067650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68890854"/>
      </p:ext>
    </p:extLst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611E0826-F878-417A-AB7E-1B537CEB4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D4FFA-6010-4898-8575-C6CD1980653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8958BA93-5011-43D4-A16F-4FC0AD5ED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BFC7C23C-384B-4889-9EAD-1B7290C08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49E53-7520-4E7E-95AB-D6CB05A0B58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71090496"/>
      </p:ext>
    </p:extLst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B6B93B1-AA39-4310-98F5-57E5B3503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0F288-6DDE-4013-84E4-9E513E83C16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AE946872-F788-44E2-863A-C630D3F00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ACA833E2-639A-4C0C-8F3C-7BF403A2E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73D04-A51C-42F7-99F8-1715D06BDF1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36604670"/>
      </p:ext>
    </p:extLst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44D7B52-F530-4C99-A8E0-CEA7B1DAE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FC057-FC6F-4AE8-803F-194E36A8033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938BB3E6-81EF-466B-97D4-CBA3585FC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87DA6F8-D842-4BD5-8884-00014D74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F1A00-675C-400F-B739-0F134ADED82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4912998"/>
      </p:ext>
    </p:extLst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B99D0B8D-01EA-48CB-86B8-78121DB6E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3FEE1-E288-48FF-807D-3A4D2940400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D9DDB494-D112-4AE9-9534-4B1697EE2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99958D13-6524-478F-AF25-6D3E12823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246AD-CDC4-4947-BE2D-8177261E5B4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02917603"/>
      </p:ext>
    </p:extLst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1D0918A4-A850-4B69-9317-EA3992B66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C9778-DC04-441B-922B-9E47B0DD898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CFF2825B-F795-4D06-BB16-8BB53EE5C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76631991-E1AA-4086-8C24-0FF344531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B4A85-D8D1-47C6-AA99-179D5135E5C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7397703"/>
      </p:ext>
    </p:extLst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FC7265D0-E1B5-404A-AEFF-5C2106686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5FE2C-5ADB-4A66-A218-E3DB526ACF6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43A97901-206F-41D0-87AF-7DC74030C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7F3EA12D-9A1A-4ACC-9BAC-DA1BC239D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E20DD-DDEA-4212-879B-9840E1255D4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64153761"/>
      </p:ext>
    </p:extLst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C9B2E783-F7FA-45C0-9220-6D306277B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A24A6-CCD9-43A9-88B7-D275B43E556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1B905589-00B4-46DD-8F56-36884663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97F8DFCA-66F3-48ED-9475-AA549A826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36830-BF18-424A-8FD1-2C090717900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02420137"/>
      </p:ext>
    </p:extLst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D687A187-1A39-4ACD-A5D5-02686589E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9E764-CD9C-4FB0-9D37-8F363AD0774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6ADBAD1F-7D7A-4ABB-9D23-F06039592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44821A86-0422-4B58-B3D8-DED4C9185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9E1C2-B671-4ED7-8AB9-8C4080EE396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14659675"/>
      </p:ext>
    </p:extLst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78DD0A0B-4D10-4D5F-BC7E-EC8D92C92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E8756-F9A2-4EB6-8D67-B79AC4E0852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38E20453-ED63-441E-91D2-9E744AC59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3D2E0814-0F52-49FB-A60C-F08F83852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C1E42-79E5-4D43-9D27-E65D476F304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00076523"/>
      </p:ext>
    </p:extLst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AC09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6F1F9D2D-D27A-400C-A662-45BE30851A2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37A4FF5A-A737-4886-A6DB-2E70BCF77A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051D4FBE-1A59-40D2-8842-0A0B0DB554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46B0D7-17FC-46DB-823C-19CC5CE3B4C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E01FEE66-328C-4C56-A6B1-7C2810610B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13087093-22A1-464B-9F8B-E3F180449F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A20DC34-ABA4-4ABF-8D29-82523639A16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newsflash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B7B0CC49-F421-4BD5-A402-97560C790A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38" y="1000125"/>
            <a:ext cx="7772400" cy="1470025"/>
          </a:xfrm>
        </p:spPr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ZN PRI NEKATERIH BOLEZENSKIH STANJIH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C9FBA51-A2E7-48B2-9195-DDC4422FE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43688" y="5572125"/>
            <a:ext cx="2214562" cy="1066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sl-SI" sz="1200" dirty="0"/>
          </a:p>
        </p:txBody>
      </p:sp>
      <p:pic>
        <p:nvPicPr>
          <p:cNvPr id="2052" name="Picture 2" descr="C:\Documents and Settings\Istok\Desktop\slike nataša\213-216-3.jpg">
            <a:extLst>
              <a:ext uri="{FF2B5EF4-FFF2-40B4-BE49-F238E27FC236}">
                <a16:creationId xmlns:a16="http://schemas.microsoft.com/office/drawing/2014/main" id="{6EB84E38-A9E1-4D1B-80F7-64D2A33C58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3643313"/>
            <a:ext cx="2244725" cy="180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4" descr="C:\Documents and Settings\Istok\Desktop\slike nataša\chemo%202.jpg">
            <a:extLst>
              <a:ext uri="{FF2B5EF4-FFF2-40B4-BE49-F238E27FC236}">
                <a16:creationId xmlns:a16="http://schemas.microsoft.com/office/drawing/2014/main" id="{3072100B-D827-4D27-BAA5-87AECC6BBE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3000375"/>
            <a:ext cx="3000375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D73635-8E2C-4893-A1EE-DBCB2E231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ODNOS BOLNIK- ZDR. DELAVEC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44FF42E-E1E3-4246-A28A-6A3D2588C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MS in TZN morata prisluhniti bolniku, saj je le ta nemiren, negotov, ga je strah in ima predvsem zle slutnje. Podpirata tudi svojce.</a:t>
            </a:r>
          </a:p>
        </p:txBody>
      </p:sp>
      <p:pic>
        <p:nvPicPr>
          <p:cNvPr id="4" name="Slika 3" descr="odniowasncfhklkgfpuzjiohujhmb iothgfdugdfgfuidkfhgrjdfgjldrtuz.jpg">
            <a:extLst>
              <a:ext uri="{FF2B5EF4-FFF2-40B4-BE49-F238E27FC236}">
                <a16:creationId xmlns:a16="http://schemas.microsoft.com/office/drawing/2014/main" id="{13E65FF3-2F68-41BF-8FB8-005CE474D7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3429000"/>
            <a:ext cx="3714750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94614D6-84F2-4D63-AD25-40CA303C8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NAČINI ZDRAVLJENJA TUMORJEV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A617A37-3789-4C16-8E9E-B555C028E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/>
              <a:t>Kirurško zdravljenje </a:t>
            </a:r>
            <a:r>
              <a:rPr lang="sl-SI" dirty="0"/>
              <a:t>(z operativnim posegom)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b="1" dirty="0"/>
              <a:t>Zdravljenje z obsevanjem </a:t>
            </a:r>
            <a:r>
              <a:rPr lang="sl-SI" dirty="0"/>
              <a:t>(uporaba ionizirajočih žarkov za uničenje tumorja)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b="1" dirty="0"/>
              <a:t>Zdravljenje z kemoterapevtiki </a:t>
            </a:r>
            <a:r>
              <a:rPr lang="sl-SI" dirty="0"/>
              <a:t>(citostatiki)- z zdravili, ki okvarijo celice v različnih fazah delitve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b="1" dirty="0"/>
              <a:t>Z hormoni </a:t>
            </a:r>
            <a:r>
              <a:rPr lang="sl-SI" dirty="0"/>
              <a:t>(kjer je rast tumorja odvisna od hormonov)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b="1" dirty="0"/>
              <a:t>Imunološko </a:t>
            </a:r>
            <a:r>
              <a:rPr lang="sl-SI" dirty="0"/>
              <a:t>(cilj je odpravljanje komplikacij in stranskih učinkov po z prej naštetimi zdravljenji)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84C527E-7A6C-4677-874E-379F603A9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MOŽNI STRANSKI UČINKI PO CITOSTATSKI TERAPIJI IN PO OBSEVANJU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718CB00-F172-4AEE-A747-C06CB1432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Okvare sluznic, slabost, navzeja, prebavne motnje, izpadanje las, spremembe na koži, povišana TT in alergične reakcije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Bolniku lajšamo bolečine, zdravljenje slabokrvnosti, infekcij in drugih komplikacij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4400" dirty="0"/>
              <a:t>ZN PRI MALIGNIH BOLNIKIH: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MS naredi negovalni načrt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Bolniku pomagamo v tistih aktivnostih, ki jih sam ne zmore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390718-AF13-44F0-94A3-835640FC1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ZN SLUZNIC MED CITOSTATSKO TERAPIJO IN OBSEVANJEM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AEAA8E4-5C88-4821-BBB7-103CFA6A0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Posledica zdravljenja so prehodna vnetja sluznice, ustna votlina je boleča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Bolnik pogosto izgubi občutek za temperaturo, okus, slina se zgosti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Pogoste so prebavne težave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5100" dirty="0"/>
              <a:t>OKVARA USTNE SLUZNICE (STOMATITIS)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dirty="0"/>
              <a:t>Rdečina in oteklina ustne sluznice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dirty="0"/>
              <a:t>Pojavijo se razjede in pekoča bolečina pri hranjenju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dirty="0"/>
              <a:t>Razjede zajemajo 50% sluznice, žvečenje je onemogočeno, požiranje močno oteženo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dirty="0"/>
              <a:t>Bolnik ne more govoriti in se hranit skozi usta</a:t>
            </a:r>
          </a:p>
        </p:txBody>
      </p:sp>
      <p:pic>
        <p:nvPicPr>
          <p:cNvPr id="4" name="Slika 3" descr="stomatitis.jpg">
            <a:extLst>
              <a:ext uri="{FF2B5EF4-FFF2-40B4-BE49-F238E27FC236}">
                <a16:creationId xmlns:a16="http://schemas.microsoft.com/office/drawing/2014/main" id="{E5E2B566-43CC-4DDC-9792-EFD2C5708C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4786313"/>
            <a:ext cx="23653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uščica dol 6">
            <a:extLst>
              <a:ext uri="{FF2B5EF4-FFF2-40B4-BE49-F238E27FC236}">
                <a16:creationId xmlns:a16="http://schemas.microsoft.com/office/drawing/2014/main" id="{9B9A06D6-A0AE-4C6A-8994-CE6DD940164D}"/>
              </a:ext>
            </a:extLst>
          </p:cNvPr>
          <p:cNvSpPr/>
          <p:nvPr/>
        </p:nvSpPr>
        <p:spPr>
          <a:xfrm>
            <a:off x="7858125" y="3500438"/>
            <a:ext cx="357188" cy="1143000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799DC3-5FA7-4A04-8977-FCEB53179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ZDRAVSTVENA NEGA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DA81F89-8A65-4EA8-8FE0-0F630572D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Negovalni načrt načrtujemo glede na bolnikovo stanje in vrsto medicinskih postopkov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Vzpodbujamo  ga k ponovni samostojnosti in ga spremljamo v vseh kriznih situacijah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b="1" dirty="0"/>
              <a:t>SPREMLJANJE IN PODPORA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u="sng" dirty="0"/>
              <a:t>Za osebje sta psihično obremenjujoči, zaradi: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Faze njegovega življenja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Rasti in metastaziranja tumorja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Terapevtskih ukrepov (operacija, obsevanje, kemoterapija)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3CC3A5-A47B-4CF0-BA38-0F8650E1B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ZN PRI STOMATITISU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59C9FEC6-A6AD-44ED-9C9B-B8D37ECE6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MS in TZN morata poznati vse stopnje stomatitisa, bolniku svetujeta:</a:t>
            </a:r>
          </a:p>
          <a:p>
            <a:r>
              <a:rPr lang="sl-SI" altLang="sl-SI"/>
              <a:t>Intenzivno negovanje ustne votline</a:t>
            </a:r>
          </a:p>
          <a:p>
            <a:r>
              <a:rPr lang="sl-SI" altLang="sl-SI"/>
              <a:t>Uporablja naj antiseptične tablete in zaščitno kremo za ustnice</a:t>
            </a:r>
          </a:p>
          <a:p>
            <a:r>
              <a:rPr lang="sl-SI" altLang="sl-SI"/>
              <a:t>Uživa naj lahko in mehko hrano</a:t>
            </a:r>
          </a:p>
          <a:p>
            <a:r>
              <a:rPr lang="sl-SI" altLang="sl-SI"/>
              <a:t>Po naročilu zdravnika naj uporablja antimikotike, antibiotike in analgetike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12A730-2BF5-474F-AF58-1F014F691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PRIZADETOST ČREVESNE SLUZNICE 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2567CA0-54F7-4DB9-B5D6-014FFB78B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u="sng" dirty="0"/>
              <a:t>Pojavi se driska, zato zagotovimo: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Apliciramo predpisana zdravila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Opazujemo bolnika, vodimo potrebne bilance in mu omogočimo počitek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4700" dirty="0"/>
              <a:t>ZN KOŽE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u="sng" dirty="0"/>
              <a:t>Zgodnje spremembe</a:t>
            </a:r>
            <a:r>
              <a:rPr lang="sl-SI" dirty="0"/>
              <a:t>: suho, mokro luščenje; rdečina, bolečina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u="sng" dirty="0"/>
              <a:t>Pozne: </a:t>
            </a:r>
            <a:r>
              <a:rPr lang="sl-SI" dirty="0"/>
              <a:t>fibroza, atrofija, hiperpigmentacija obsevanega polja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Kožo opazujemo, bolniku damo potrebna navodila za nego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C8CD2D-1686-4E21-8EA8-2E5A55D6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ZN LASIŠČA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495A6BD5-03B5-4973-AA16-E980372FF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357313"/>
            <a:ext cx="8229600" cy="4525962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Bolniku damo nasvete za preprečitev popolne izgube las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Priporočimo mu nabavo lasulje in ga poučimo o problemih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4700" dirty="0"/>
              <a:t>ZN PRI VSTAVLJENEM RADIOAKTIVNEM IZVORU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Uporabljamo zaščitna sredstva (svinčen zaščitni predpasnik)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Dajemo mu nasvete za krepitev imunskega sistema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0B994B2-B3BD-4B72-8B48-501A058DF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ZN BOLNIKA Z BOLEČINO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BF27972-8DC8-4E7A-BFC8-685D4F1EC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u="sng"/>
              <a:t>Akutna bolečina</a:t>
            </a:r>
            <a:r>
              <a:rPr lang="sl-SI" altLang="sl-SI"/>
              <a:t>: nenadna, intenzivna, traja določen čas. Če je ne pozdravimo lahko vodi v kronično!</a:t>
            </a:r>
          </a:p>
          <a:p>
            <a:r>
              <a:rPr lang="sl-SI" altLang="sl-SI" u="sng"/>
              <a:t>Kronična</a:t>
            </a:r>
            <a:r>
              <a:rPr lang="sl-SI" altLang="sl-SI"/>
              <a:t>: je lahko intenzivna, traja dalj časa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/>
              <a:t>Bolnik izraža bolečin z besednim in nebesednim sporočanjem (z čmi, z mimiko…)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857E908-1AFE-435D-9D42-9B18A4274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PREPREČEVANJE INFEKCIJ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D97A90C-5009-46A2-A972-9AA783837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143000"/>
            <a:ext cx="8229600" cy="4811713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Infekcija se pojavi zaradi pomanjkanja protiteles, zaradi obsevanja in citostatikov.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Lahko jo preprečimo z higienskim režimom!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Razvito infekcijo zdravimo in upoštevamo aseptične ukrepe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5100" dirty="0"/>
              <a:t>PREPREČEVANJE PREHRANJEVALNIH MOTENJ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Pogost stranski učinek zdravljenja sta slabost in bruhanje, zato skrbimo za primerno količino zaužite tekočine(dehidracija!) in hrane.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Bolnika seznanimo z spremljajočimi težavami terapije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Pravilna prehrana je pogoj za uspešno zdravljenje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EE11A7-F276-4390-BE2E-3AECB1B21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RAK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D5162147-22A9-410A-9CD6-0359D2DCC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143000"/>
            <a:ext cx="8229600" cy="20716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2800" dirty="0"/>
              <a:t>Je novotvorba, ki nastane zaradi nebrzdanega razmnoževanja in rasti celic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800" dirty="0"/>
              <a:t>Pogosteje zbolijo ljudje po 40. letu starosti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800" dirty="0"/>
              <a:t>Je dolgotrajno, kronično obolenje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D34A867F-A04F-492B-9615-522B2A1C6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75" y="3429000"/>
            <a:ext cx="52863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l-SI" altLang="sl-SI" sz="4400"/>
              <a:t>ONKOLOGIJA</a:t>
            </a:r>
          </a:p>
        </p:txBody>
      </p:sp>
      <p:sp>
        <p:nvSpPr>
          <p:cNvPr id="5" name="Pravokotnik 4">
            <a:extLst>
              <a:ext uri="{FF2B5EF4-FFF2-40B4-BE49-F238E27FC236}">
                <a16:creationId xmlns:a16="http://schemas.microsoft.com/office/drawing/2014/main" id="{2A3FB0A8-372B-4ABF-98BC-69333ABD2D93}"/>
              </a:ext>
            </a:extLst>
          </p:cNvPr>
          <p:cNvSpPr/>
          <p:nvPr/>
        </p:nvSpPr>
        <p:spPr>
          <a:xfrm>
            <a:off x="1071563" y="4286250"/>
            <a:ext cx="7000875" cy="18161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800" dirty="0"/>
              <a:t>Je medicinska veda, ki se ukvarja z odkrivanjem in zdravljenjem novotvorb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800" dirty="0"/>
              <a:t>Izvaja se v bolnišnicah, domu ostarelih in zdravstvenih domovih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DF3FD6-49CD-4247-AA0E-219215752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POMOČ PRI PSIHIČNIH TEŽAVAH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489E7FB2-5821-46F1-AF35-8E601FCCB965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Problemi prizadenejo bolnika in družino, zato obema stojimo ob strani s tem si pridobimo njihovo zaupanje, da bo sodelovanje pri terapiji lažje.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Naš cilj je vzbuditi optimizem pri bolniku in prispevati k čim hitrejšemu okrevanju.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b="1" dirty="0"/>
              <a:t>DRUŠTVO ONKOLOŠKIH BOLNIKOV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Je opisalo pravice in dolžnosti bolnikov z rakom, da bi bilo zdravljenje čim uspešnejše.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13B192-D71F-4384-A876-A3A81C9CC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POJMI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D79F37C-B4AC-44CA-B83E-80A66629BEF5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2400" u="sng" dirty="0"/>
              <a:t>RAZJEDA</a:t>
            </a:r>
            <a:r>
              <a:rPr lang="sl-SI" sz="2400" dirty="0"/>
              <a:t>: je poškodba kože in sluznice (vnetne narave)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400" u="sng" dirty="0"/>
              <a:t>TUMOR</a:t>
            </a:r>
            <a:r>
              <a:rPr lang="sl-SI" sz="2400" dirty="0"/>
              <a:t>: je novotvorba, bula, ki je lahko benigna ali maligna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400" u="sng" dirty="0"/>
              <a:t>RECIDIV</a:t>
            </a:r>
            <a:r>
              <a:rPr lang="sl-SI" sz="2400" dirty="0"/>
              <a:t>: je ponovitev malignega obolenja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400" u="sng" dirty="0"/>
              <a:t>KARCINOM</a:t>
            </a:r>
            <a:r>
              <a:rPr lang="sl-SI" sz="2400" dirty="0"/>
              <a:t>: je maligni tumor epiteljnega izvora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400" u="sng" dirty="0"/>
              <a:t>SARKOM</a:t>
            </a:r>
            <a:r>
              <a:rPr lang="sl-SI" sz="2400" dirty="0"/>
              <a:t>: je maligni tumor vezivnega tkiva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400" u="sng" dirty="0"/>
              <a:t>LIMFOM</a:t>
            </a:r>
            <a:r>
              <a:rPr lang="sl-SI" sz="2400" dirty="0"/>
              <a:t>: je tumor mezgovničnega tkiva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400" u="sng" dirty="0"/>
              <a:t>LEVKEMIJA</a:t>
            </a:r>
            <a:r>
              <a:rPr lang="sl-SI" sz="2400" dirty="0"/>
              <a:t>:  pojavijo se rakave bele krvničke v krvi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400" u="sng" dirty="0"/>
              <a:t>METASTAZE</a:t>
            </a:r>
            <a:r>
              <a:rPr lang="sl-SI" sz="2400" dirty="0"/>
              <a:t>: so zasevki na raznih organih orgaznizma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400" u="sng" dirty="0"/>
              <a:t>PREKANCEROZA</a:t>
            </a:r>
            <a:r>
              <a:rPr lang="sl-SI" sz="2400" dirty="0"/>
              <a:t>: je predstadij maligne novotvorbe (spremenjene celice iz katerih se bo razvil rak)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BBC68F4B-F4B5-47C3-8C83-396315EEAC9E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Dednost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Imunost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Sevanja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Kemične kancerogene snovi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Virusi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Kajenje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Način prehrane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Duševno in telesno ravnovesje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A6DBC25-EFA4-4DF7-BB56-0E8EF61BE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VZROKI MALIGNIH OBOLENJ</a:t>
            </a:r>
          </a:p>
        </p:txBody>
      </p:sp>
      <p:pic>
        <p:nvPicPr>
          <p:cNvPr id="7" name="Slika 6" descr="images.jpg">
            <a:extLst>
              <a:ext uri="{FF2B5EF4-FFF2-40B4-BE49-F238E27FC236}">
                <a16:creationId xmlns:a16="http://schemas.microsoft.com/office/drawing/2014/main" id="{1434A31F-6F5E-44E2-8356-5600FAEA6F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63" y="3857625"/>
            <a:ext cx="428625" cy="428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Oblak 8">
            <a:extLst>
              <a:ext uri="{FF2B5EF4-FFF2-40B4-BE49-F238E27FC236}">
                <a16:creationId xmlns:a16="http://schemas.microsoft.com/office/drawing/2014/main" id="{1A808AEF-2F32-44CE-9691-5420EDD32396}"/>
              </a:ext>
            </a:extLst>
          </p:cNvPr>
          <p:cNvSpPr/>
          <p:nvPr/>
        </p:nvSpPr>
        <p:spPr>
          <a:xfrm>
            <a:off x="1857375" y="3643313"/>
            <a:ext cx="1285875" cy="85725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E79EAD-2C9A-4795-8407-8AC2D4D63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SUMLJIVI ZNAKI ZA RAKAVA OBOLENJA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DC7F380-5515-40A6-BF72-ABA910513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Rane ali razjede, ki se ne zacelijo v enem mesecu</a:t>
            </a:r>
          </a:p>
          <a:p>
            <a:r>
              <a:rPr lang="sl-SI" altLang="sl-SI"/>
              <a:t>Sprememba barve in velikosti materinega znamenja in bradavic na koži</a:t>
            </a:r>
          </a:p>
          <a:p>
            <a:r>
              <a:rPr lang="sl-SI" altLang="sl-SI"/>
              <a:t>Neboleče bule</a:t>
            </a:r>
          </a:p>
          <a:p>
            <a:r>
              <a:rPr lang="sl-SI" altLang="sl-SI"/>
              <a:t>Krvavitev</a:t>
            </a:r>
          </a:p>
          <a:p>
            <a:r>
              <a:rPr lang="sl-SI" altLang="sl-SI"/>
              <a:t>Prebavne motnje, hujšanje brez vzroka</a:t>
            </a:r>
          </a:p>
          <a:p>
            <a:r>
              <a:rPr lang="sl-SI" altLang="sl-SI"/>
              <a:t>Spremembe ali nerednost odvajanja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501A342-8D5C-46A1-9B1D-BD40E2214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PREISKOVALNE METODE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5CD8E9E9-391D-4CAB-8570-414543E84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Klinični pregledi</a:t>
            </a:r>
          </a:p>
          <a:p>
            <a:r>
              <a:rPr lang="sl-SI" altLang="sl-SI"/>
              <a:t>Hematološke in biokemične preiskave krvi</a:t>
            </a:r>
          </a:p>
          <a:p>
            <a:r>
              <a:rPr lang="sl-SI" altLang="sl-SI"/>
              <a:t>Ultrazvok, CT, magnetna resonanca</a:t>
            </a:r>
          </a:p>
          <a:p>
            <a:r>
              <a:rPr lang="sl-SI" altLang="sl-SI"/>
              <a:t>Endoskopije</a:t>
            </a:r>
          </a:p>
          <a:p>
            <a:r>
              <a:rPr lang="sl-SI" altLang="sl-SI"/>
              <a:t>Citopatološke in histopatološke preiskave tkiva</a:t>
            </a:r>
          </a:p>
          <a:p>
            <a:r>
              <a:rPr lang="sl-SI" altLang="sl-SI"/>
              <a:t>Tumorske označevalce - markerje</a:t>
            </a:r>
          </a:p>
          <a:p>
            <a:endParaRPr lang="sl-SI" altLang="sl-SI"/>
          </a:p>
        </p:txBody>
      </p:sp>
      <p:pic>
        <p:nvPicPr>
          <p:cNvPr id="4" name="Slika 3" descr="markerji.gif">
            <a:extLst>
              <a:ext uri="{FF2B5EF4-FFF2-40B4-BE49-F238E27FC236}">
                <a16:creationId xmlns:a16="http://schemas.microsoft.com/office/drawing/2014/main" id="{7A4C2643-5C24-40FB-B6A9-5D3BFF506B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5143500"/>
            <a:ext cx="3552825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evo ukrivljena puščica 4">
            <a:extLst>
              <a:ext uri="{FF2B5EF4-FFF2-40B4-BE49-F238E27FC236}">
                <a16:creationId xmlns:a16="http://schemas.microsoft.com/office/drawing/2014/main" id="{79D5912F-44E0-4CD5-AED1-0B78F384225D}"/>
              </a:ext>
            </a:extLst>
          </p:cNvPr>
          <p:cNvSpPr/>
          <p:nvPr/>
        </p:nvSpPr>
        <p:spPr>
          <a:xfrm>
            <a:off x="6500813" y="4786313"/>
            <a:ext cx="928687" cy="1000125"/>
          </a:xfrm>
          <a:prstGeom prst="curvedLeftArrow">
            <a:avLst/>
          </a:prstGeom>
          <a:solidFill>
            <a:srgbClr val="5D28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9C22A2-AC38-4D31-B851-DC3C82657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RAST IN RAZŠIRITEV TUMORJA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38608BC7-C80C-47C7-9F1D-4F68094D5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METASTAZIRAJO PO TREH POTEH:</a:t>
            </a:r>
          </a:p>
          <a:p>
            <a:r>
              <a:rPr lang="sl-SI" altLang="sl-SI" sz="2400"/>
              <a:t>Po limfni poti- limfogeno (karcinom dojke)</a:t>
            </a:r>
          </a:p>
          <a:p>
            <a:r>
              <a:rPr lang="sl-SI" altLang="sl-SI" sz="2400"/>
              <a:t>Po krvni poti- hematogeno (tumor želodca in debelega črevesa)</a:t>
            </a:r>
          </a:p>
          <a:p>
            <a:r>
              <a:rPr lang="sl-SI" altLang="sl-SI" sz="2400"/>
              <a:t>Razširitev na serozne površine (plevralni izliv pri raku na dojki in maligni ascites pri karcinomu ovarijev)</a:t>
            </a:r>
          </a:p>
          <a:p>
            <a:endParaRPr lang="sl-SI" altLang="sl-SI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67C81D-16D8-434B-A13E-8538B49CB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PREPREČEVANJE MALIGNIH OBOLENJ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DBA56F2-4B29-47BA-8C60-04A9A02DD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Vzgojno- izobraževalni ukrepi: poznavanje škodljivih dejavnikov (kajenje), zdrav način življenja</a:t>
            </a:r>
          </a:p>
          <a:p>
            <a:r>
              <a:rPr lang="sl-SI" altLang="sl-SI" sz="2400"/>
              <a:t>Tehnično- organizacijski: zaščita pred sevanjem, izogibanje kancerogenim snovem</a:t>
            </a:r>
          </a:p>
          <a:p>
            <a:r>
              <a:rPr lang="sl-SI" altLang="sl-SI" sz="2400"/>
              <a:t>Zakonski: kontrola sevanja, hrane in delovna zakonodaja</a:t>
            </a:r>
          </a:p>
          <a:p>
            <a:r>
              <a:rPr lang="sl-SI" altLang="sl-SI" sz="2400" b="1"/>
              <a:t>SEKUNDARNA ZAŠČITA</a:t>
            </a:r>
            <a:r>
              <a:rPr lang="sl-SI" altLang="sl-SI" sz="2400"/>
              <a:t>: čim hitrejše odkrivanje tumorjev</a:t>
            </a:r>
          </a:p>
          <a:p>
            <a:r>
              <a:rPr lang="sl-SI" altLang="sl-SI" sz="2400" b="1"/>
              <a:t>TERCIARNA ZAŠČITA</a:t>
            </a:r>
            <a:r>
              <a:rPr lang="sl-SI" altLang="sl-SI" sz="2400"/>
              <a:t>:  zaščita pred recidivom in zapleti, uporaba sredstev, ki zavirajo razvoj malignoma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44D90F-ED34-4A6D-82AF-476EBB133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BOLNIK IN DIAGNOZA RAK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4CA9DCB3-CC65-4C69-AB7A-9B870BDE6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u="sng" dirty="0"/>
              <a:t>Osnovni elementi uspešnega zdravljenja so: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Timsko zdravljenje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Odnos med bolnikom in zdr. timom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Načrtovano zdravljenje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Kontrolni pregledi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Lokaliziranost rakastega obolenja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Timsko zdravljenje načrtujejo strokovnjaki iz različnih področjih. Na uspeh zdravljenja vpliva tudi human odnos osebja.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965</Words>
  <Application>Microsoft Office PowerPoint</Application>
  <PresentationFormat>On-screen Show (4:3)</PresentationFormat>
  <Paragraphs>132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Comic Sans MS</vt:lpstr>
      <vt:lpstr>Officeova tema</vt:lpstr>
      <vt:lpstr>ZN PRI NEKATERIH BOLEZENSKIH STANJIH</vt:lpstr>
      <vt:lpstr>RAK</vt:lpstr>
      <vt:lpstr>POJMI</vt:lpstr>
      <vt:lpstr>VZROKI MALIGNIH OBOLENJ</vt:lpstr>
      <vt:lpstr>SUMLJIVI ZNAKI ZA RAKAVA OBOLENJA</vt:lpstr>
      <vt:lpstr>PREISKOVALNE METODE</vt:lpstr>
      <vt:lpstr>RAST IN RAZŠIRITEV TUMORJA</vt:lpstr>
      <vt:lpstr>PREPREČEVANJE MALIGNIH OBOLENJ</vt:lpstr>
      <vt:lpstr>BOLNIK IN DIAGNOZA RAK</vt:lpstr>
      <vt:lpstr>ODNOS BOLNIK- ZDR. DELAVEC</vt:lpstr>
      <vt:lpstr>NAČINI ZDRAVLJENJA TUMORJEV</vt:lpstr>
      <vt:lpstr>MOŽNI STRANSKI UČINKI PO CITOSTATSKI TERAPIJI IN PO OBSEVANJU</vt:lpstr>
      <vt:lpstr>ZN SLUZNIC MED CITOSTATSKO TERAPIJO IN OBSEVANJEM</vt:lpstr>
      <vt:lpstr>ZDRAVSTVENA NEGA</vt:lpstr>
      <vt:lpstr>ZN PRI STOMATITISU</vt:lpstr>
      <vt:lpstr>PRIZADETOST ČREVESNE SLUZNICE </vt:lpstr>
      <vt:lpstr>ZN LASIŠČA</vt:lpstr>
      <vt:lpstr>ZN BOLNIKA Z BOLEČINO</vt:lpstr>
      <vt:lpstr>PREPREČEVANJE INFEKCIJ</vt:lpstr>
      <vt:lpstr>POMOČ PRI PSIHIČNIH TEŽAVAH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2019-06-03T09:13:45Z</dcterms:created>
  <dcterms:modified xsi:type="dcterms:W3CDTF">2019-06-03T09:13:45Z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