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402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67F30382-822D-48B5-B27F-4B80DAA158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25A4A8A6-CAF9-4CF4-A642-88FCDE8E0C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F8B91A1-BDA2-4A56-A987-93D360E8575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FB387986-BD8D-470B-8FB0-AE5D9214C0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C598638F-6BEC-4EDF-BFFA-D3748AC2E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1A8563B1-FA18-4C96-805C-E4E3901E38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60925D85-8512-46FD-AC48-46B23F909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5B57B4D-BE2C-4774-B1F1-4790FC1D70A3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grada stranske slike 1">
            <a:extLst>
              <a:ext uri="{FF2B5EF4-FFF2-40B4-BE49-F238E27FC236}">
                <a16:creationId xmlns:a16="http://schemas.microsoft.com/office/drawing/2014/main" id="{B3B71594-B51D-4A6F-9590-7F66ADFE1F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Ograda opomb 2">
            <a:extLst>
              <a:ext uri="{FF2B5EF4-FFF2-40B4-BE49-F238E27FC236}">
                <a16:creationId xmlns:a16="http://schemas.microsoft.com/office/drawing/2014/main" id="{369CFA61-04B3-44C2-9692-77043754F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49156" name="Ograda številke diapozitiva 3">
            <a:extLst>
              <a:ext uri="{FF2B5EF4-FFF2-40B4-BE49-F238E27FC236}">
                <a16:creationId xmlns:a16="http://schemas.microsoft.com/office/drawing/2014/main" id="{67E8CB4B-518E-4B2B-94BE-8712E228B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9BFFB8C2-D50C-4698-98F9-058B6AC6BBB7}" type="slidenum">
              <a:rPr lang="sl-SI" altLang="sl-SI">
                <a:latin typeface="Calibri" panose="020F0502020204030204" pitchFamily="34" charset="0"/>
              </a:rPr>
              <a:pPr/>
              <a:t>1</a:t>
            </a:fld>
            <a:endParaRPr lang="sl-SI" altLang="sl-SI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3E8FE0AF-6FE2-4F87-A685-A2A56BEE9552}"/>
              </a:ext>
            </a:extLst>
          </p:cNvPr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D6C74BB-5EC6-47F5-9BE8-24F7AED5E5F5}"/>
              </a:ext>
            </a:extLst>
          </p:cNvPr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7C61715-0DA0-4EBE-A7AA-FA267CE0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E5D45-4A14-4C21-B8AE-8759FF6D2F1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8A7837-46C6-425D-BE30-CF2E725F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AB0CCB-18AB-468A-A2DD-4DFBDCB1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BC569-0865-4C9D-8581-E9C42E1CCD6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0880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47EC6-49A0-4FE9-A42A-7F207C84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B8123-6C8F-4343-B744-BAC24451082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EA1D8-DB1D-4B67-AED5-69DBA01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B20C-EDC3-4A2F-9754-96BA29DF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EBD90-795C-4FB3-8824-DA26C1FB591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6634346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2C19D-020A-4AC0-8DE9-255B54A1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E4B93-93B2-4BD0-8C95-DED98A69130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A81B6-645C-4747-A1A0-78BCC644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5B21C-8B6A-49EB-8F98-3AA156C1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68729-A1FE-4048-B624-2226042D237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2877655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2BAA4-39BA-4CD8-BA9A-9DD9DA67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02F1D-A27A-42D7-928B-FD484F236BA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4FB6C-B5EC-4378-9B92-9C38E9C9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A636E-9363-481C-9555-E96DAADA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A42A4-35BC-4903-BA82-40E4089B4F7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6272670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4B84FF4-FAFF-483F-9D89-500E814D32D2}"/>
              </a:ext>
            </a:extLst>
          </p:cNvPr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75545F1A-5A9A-4B5A-9BF0-F6C755DC6A5B}"/>
              </a:ext>
            </a:extLst>
          </p:cNvPr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822B293-0AB0-4ABF-8649-19E6A39F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F3C2-066B-42B7-B302-D6B3FFB4F7D1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D48113-5E13-4488-92F0-D8F2B0BA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9B0DC8-E165-4E83-96C1-E2598AE5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A2C1A-CF38-4EBE-B763-1729672EEA4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584642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B1863D-A39F-4EF6-9641-7A3D9826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D31C-BF91-43C4-9D31-72ADCF942C5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93D906-7290-4588-9DB2-CCE03206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87F723-DC52-4B06-95A3-6BD3E8A4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5DA016-3E83-470D-BF7F-BAB596E4EBA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1407892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66F5E2-5490-4CAE-9DA3-D4A18542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D219D-6E7D-4A95-B641-A7585E171C7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676E2B-D57B-4E11-80C6-D382C36F5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D17CC6-9ACB-436A-922B-006CBC0A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7CC69-AAA6-4E9A-BD65-A4FA8CE26DB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524050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50BFFDE-3AB0-47BD-A6FF-9CA0019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C940E-A5D7-45C1-B038-849EB60F04A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A4BE72F-5435-48BB-A995-3207BD80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C39C4D4-D120-4ECB-8B8B-7BBE0864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78D52-DE82-47FD-A63F-FAE7E7FB0DF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172829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88D6959-5526-4326-804D-0F3DCEF6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FCD51-F51F-47E0-9B28-80B638EDDF9E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168D57-A7D2-4596-A56B-FACC7BFA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C83C18-5B6A-43E0-8E31-0CB07428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2EFF0-BBA1-444D-A95C-DABB2B32F7C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796948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B2B2A287-34F2-4CCB-988C-81E60CF01070}"/>
              </a:ext>
            </a:extLst>
          </p:cNvPr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BAE0E43-D03F-45E8-9A04-4D44D3C9CD4F}"/>
              </a:ext>
            </a:extLst>
          </p:cNvPr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F627BB8-A19E-40EF-AE78-F683B0AE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32FC-72B9-4570-A0AA-1F73A851C817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21B66C2-1800-4E82-A7F8-AEFA406C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B1AE633-0F93-435E-84F8-0DD54D85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F15DC2-3A56-4B1D-BA79-69C5716C76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668783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62B79ED3-857E-4487-BD33-8202EE6BDED1}"/>
              </a:ext>
            </a:extLst>
          </p:cNvPr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5AB3551-277C-43E0-A06C-2846D3D54214}"/>
              </a:ext>
            </a:extLst>
          </p:cNvPr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9AA6EC9-EC79-492F-BB19-719434709F4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F6127-7879-4D22-A360-8E77ABA1275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2704EEB-3B2B-4C2D-A6DB-56A5BEBDA9F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3564EA6-7D48-4CAA-9DDC-B10F4463E3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346AE71-F326-499F-A9CE-B6094881CB6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004324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57BFD59-AB64-4C9F-9D64-D66AAB21D8ED}"/>
              </a:ext>
            </a:extLst>
          </p:cNvPr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E3ACF32-E7FC-4FA8-99DB-338825B6BBD8}"/>
              </a:ext>
            </a:extLst>
          </p:cNvPr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6A573-EE5D-49EE-B1EF-00092797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8E3A0598-98E8-4ABE-BBA6-CA70AC758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9F12F-292A-437F-9398-B9CE3CF62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F8A861-24ED-4EEE-A8B2-C2657D7E139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54FFC-3782-4CAF-BE07-AE9104DF5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spc="2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A05B5-F326-4701-94E8-00FADCFDA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fld id="{A28AD7D0-ED0F-416F-855A-4DE9E618F183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6" r:id="rId2"/>
    <p:sldLayoutId id="2147483684" r:id="rId3"/>
    <p:sldLayoutId id="2147483677" r:id="rId4"/>
    <p:sldLayoutId id="2147483678" r:id="rId5"/>
    <p:sldLayoutId id="2147483679" r:id="rId6"/>
    <p:sldLayoutId id="2147483680" r:id="rId7"/>
    <p:sldLayoutId id="2147483685" r:id="rId8"/>
    <p:sldLayoutId id="2147483686" r:id="rId9"/>
    <p:sldLayoutId id="2147483681" r:id="rId10"/>
    <p:sldLayoutId id="2147483682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Font typeface="Arial" panose="020B0604020202020204" pitchFamily="34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C49CD0-BD70-4C40-9B48-522470CF3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9140000">
            <a:off x="169863" y="1101725"/>
            <a:ext cx="5648325" cy="12049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Zn pacienta z rano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3323CC-4875-4B41-958A-AD37675D6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9140000">
            <a:off x="906463" y="1787525"/>
            <a:ext cx="6472237" cy="134143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904154-57CE-4A0C-AEEE-21F09619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Dejavniki,ki vplivajo na celjenje rane:</a:t>
            </a:r>
          </a:p>
        </p:txBody>
      </p:sp>
      <p:sp>
        <p:nvSpPr>
          <p:cNvPr id="15363" name="Ograda vsebine 2">
            <a:extLst>
              <a:ext uri="{FF2B5EF4-FFF2-40B4-BE49-F238E27FC236}">
                <a16:creationId xmlns:a16="http://schemas.microsoft.com/office/drawing/2014/main" id="{C3B16A31-D99F-4EFD-812C-7F4CBDD24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765175"/>
            <a:ext cx="7848600" cy="41767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Starost pacienta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Stanje prehranjenosti pacienta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Spremljajoče bolezni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Prekrvitev in oksigenacija tkiv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Zdravila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Imunska odpornost pacienta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Velikost rane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Lokacija in videz rane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Izbira sodobnih oblog za oskrbo rane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Temperatura okolja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Razvade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E830D6-47F8-4028-8D30-5E7230AF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549275"/>
            <a:ext cx="7521575" cy="547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Pomen prehrane pri celjenju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4408D264-E9DD-4F54-BA6D-8E032A3EC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000"/>
              <a:t>Pomemben dejavnik pri celjenju je pravilna prehrana pacienta. </a:t>
            </a:r>
          </a:p>
          <a:p>
            <a:r>
              <a:rPr lang="sl-SI" altLang="sl-SI" sz="2000"/>
              <a:t>Telo za celjenje potrebuje </a:t>
            </a:r>
            <a:r>
              <a:rPr lang="sl-SI" altLang="sl-SI" sz="2000">
                <a:solidFill>
                  <a:srgbClr val="FFC000"/>
                </a:solidFill>
              </a:rPr>
              <a:t>večji vnos beljakovin,mineralnih </a:t>
            </a:r>
          </a:p>
          <a:p>
            <a:r>
              <a:rPr lang="sl-SI" altLang="sl-SI" sz="2000">
                <a:solidFill>
                  <a:srgbClr val="FFC000"/>
                </a:solidFill>
              </a:rPr>
              <a:t>snovi(cink,baker,železo) in vitaminov A,C,E.</a:t>
            </a:r>
            <a:r>
              <a:rPr lang="sl-SI" altLang="sl-SI" sz="2000"/>
              <a:t> Pomemben je ustrezen </a:t>
            </a:r>
          </a:p>
          <a:p>
            <a:r>
              <a:rPr lang="sl-SI" altLang="sl-SI" sz="2000"/>
              <a:t>vnos kalorij,ki je odvisen od stanja prehranjenosti oz. telesne mase </a:t>
            </a:r>
          </a:p>
          <a:p>
            <a:r>
              <a:rPr lang="sl-SI" altLang="sl-SI" sz="2000"/>
              <a:t>pacienta. Pomemben je tudi zadosten vnos tekočine.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9BD3E0AB-57B8-490A-A5C4-204B5C18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84538"/>
            <a:ext cx="4495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5E55275C-5CCD-4B2C-A3F6-34371368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73463"/>
            <a:ext cx="27622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908E81-C55F-4D29-AE71-C6E75AB1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Pripomočki za oskrbo rane</a:t>
            </a:r>
          </a:p>
        </p:txBody>
      </p:sp>
      <p:sp>
        <p:nvSpPr>
          <p:cNvPr id="17411" name="Ograda vsebine 2">
            <a:extLst>
              <a:ext uri="{FF2B5EF4-FFF2-40B4-BE49-F238E27FC236}">
                <a16:creationId xmlns:a16="http://schemas.microsoft.com/office/drawing/2014/main" id="{45EC05A7-63B9-4C1F-BD48-18DA29834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Sterilne tekočine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Sterilne tampone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Sterilne zložence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Vatirance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Sterilne obliže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000"/>
              <a:t>Sodobne obloge za oskrbo rane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BB3B50-D0E3-4CB3-B38D-7FEF7486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Pri </a:t>
            </a:r>
            <a:r>
              <a:rPr lang="sl-SI" dirty="0" err="1"/>
              <a:t>prevezu</a:t>
            </a:r>
            <a:r>
              <a:rPr lang="sl-SI" dirty="0"/>
              <a:t> opazujemo in ocenimo:</a:t>
            </a:r>
          </a:p>
        </p:txBody>
      </p:sp>
      <p:sp>
        <p:nvSpPr>
          <p:cNvPr id="18435" name="Ograda vsebine 2">
            <a:extLst>
              <a:ext uri="{FF2B5EF4-FFF2-40B4-BE49-F238E27FC236}">
                <a16:creationId xmlns:a16="http://schemas.microsoft.com/office/drawing/2014/main" id="{6C237F02-4613-49BC-924E-FE74327CE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l-SI" altLang="sl-SI" sz="2000"/>
              <a:t>Celovitost šivov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000"/>
              <a:t>Videz (Velikost,barvo,robove rane,prisotnost dehiscence)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000"/>
              <a:t>Prisotnost oteklin ali izcedek in rane (količino,barvo,vonj)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000"/>
              <a:t>Nenavadno občutljivost ali bolečino v okolici rane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000"/>
              <a:t>Drenažno cevko (lokacijo,količino,barvo,konsistenco izločka,delovanje)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000"/>
              <a:t>Kožo v okolico rane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altLang="sl-SI" sz="2000"/>
              <a:t>Spremembe zaradi preobčutljivosti  na obliž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A0FF74-FD1C-4341-A56A-B46528C9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Preveza akutne rane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C0A0E7D0-8BC2-4ED6-84E2-38835EBC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Ocena stopnje samooskrbe pacienta pri prevezi rane: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Pred prevezo rane ocenimo stopnjo </a:t>
            </a:r>
            <a:r>
              <a:rPr lang="sl-SI" sz="2000" dirty="0" err="1"/>
              <a:t>bolečine.Ob</a:t>
            </a:r>
            <a:r>
              <a:rPr lang="sl-SI" sz="2000" dirty="0"/>
              <a:t> bolečinah pacientu pred prevezo rane apliciramo analgetik.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Priprava zdravstvenega delavca: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Umijemo in razkužimo si </a:t>
            </a:r>
            <a:r>
              <a:rPr lang="sl-SI" sz="2000" dirty="0" err="1"/>
              <a:t>roke.Na</a:t>
            </a:r>
            <a:r>
              <a:rPr lang="sl-SI" sz="2000" dirty="0"/>
              <a:t> obraz namestimo kirurško masko in si nataknemo </a:t>
            </a:r>
            <a:r>
              <a:rPr lang="sl-SI" sz="2000" dirty="0" err="1"/>
              <a:t>rokavice.Po</a:t>
            </a:r>
            <a:r>
              <a:rPr lang="sl-SI" sz="2000" dirty="0"/>
              <a:t> potrebi uporabimo tudi zaščitni plašč ali PVC predpasnik in </a:t>
            </a:r>
            <a:r>
              <a:rPr lang="sl-SI" sz="2000" dirty="0" err="1"/>
              <a:t>kapo.Obsežnejšo</a:t>
            </a:r>
            <a:r>
              <a:rPr lang="sl-SI" sz="2000" dirty="0"/>
              <a:t> prevezo izvajata dve osebi,izvajalec in asistent.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C4EE33-33D1-4D53-9743-A1507056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589588"/>
            <a:ext cx="7519987" cy="547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0483" name="Ograda vsebine 2">
            <a:extLst>
              <a:ext uri="{FF2B5EF4-FFF2-40B4-BE49-F238E27FC236}">
                <a16:creationId xmlns:a16="http://schemas.microsoft.com/office/drawing/2014/main" id="{C3B404AC-2236-454F-A340-6F5C54432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15888"/>
            <a:ext cx="9036050" cy="4897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000"/>
              <a:t>Priprava pripomočkov: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Ustrezen sterilni set za prevezo ali posamezno pripravljen obvezilni material.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Sterilno primarno oblogo za rano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Sterilne instrumente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Sterilno fiziološko raztopino za čiščenje rane,ogreto na TT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Rokavice,masko,po potrebi PVC predpasnik ali zaščitni plašč in kapo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Ledvičko ali posodo z razkužilom za uporabljene instrumente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Razkužilo za roke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Nepremočljivo zaščito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Paravan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altLang="sl-SI" sz="2000"/>
              <a:t>Koš za infektivne odpadke in za odpadke iz zdravstva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759D9524-2721-4582-86B2-3EDC9FDAD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852738"/>
            <a:ext cx="2814638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DE7A79-794E-453F-97CE-83AFEA03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308725"/>
            <a:ext cx="7521575" cy="5492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FA6E808B-C736-4FBB-B5CA-53FF866B1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88913"/>
            <a:ext cx="8497888" cy="44910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Priprava prostora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Prevezo izvedemo v </a:t>
            </a:r>
            <a:r>
              <a:rPr lang="sl-SI" sz="2000" dirty="0" err="1"/>
              <a:t>prevezovalnici.Vrata</a:t>
            </a:r>
            <a:r>
              <a:rPr lang="sl-SI" sz="2000" dirty="0"/>
              <a:t> in okna </a:t>
            </a:r>
            <a:r>
              <a:rPr lang="sl-SI" sz="2000" dirty="0" err="1"/>
              <a:t>zapremo.Prostor</a:t>
            </a:r>
            <a:r>
              <a:rPr lang="sl-SI" sz="2000" dirty="0"/>
              <a:t> naj bo čist,dovolj svetel </a:t>
            </a:r>
            <a:r>
              <a:rPr lang="sl-SI" sz="2000"/>
              <a:t>in topel(22-26 </a:t>
            </a:r>
            <a:r>
              <a:rPr lang="sl-SI" sz="2000" dirty="0"/>
              <a:t>stopinj).Poskrbimo za zasebnost </a:t>
            </a:r>
            <a:r>
              <a:rPr lang="sl-SI" sz="2000" dirty="0" err="1"/>
              <a:t>pacienta.Po</a:t>
            </a:r>
            <a:r>
              <a:rPr lang="sl-SI" sz="2000" dirty="0"/>
              <a:t> potrebi uporabimo </a:t>
            </a:r>
            <a:r>
              <a:rPr lang="sl-SI" sz="2000" dirty="0" err="1"/>
              <a:t>paravan.Delovna</a:t>
            </a:r>
            <a:r>
              <a:rPr lang="sl-SI" sz="2000" dirty="0"/>
              <a:t> površina mora biti čista in razkužena.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Priprava pacienta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Preverimo identiteto pacienta in ga seznanimo s postopkom preveze </a:t>
            </a:r>
            <a:r>
              <a:rPr lang="sl-SI" sz="2000" dirty="0" err="1"/>
              <a:t>rane.Namestimo</a:t>
            </a:r>
            <a:r>
              <a:rPr lang="sl-SI" sz="2000" dirty="0"/>
              <a:t> ga v položaj,ki bo omogočal neoviran dostop in </a:t>
            </a:r>
            <a:r>
              <a:rPr lang="sl-SI" sz="2000" dirty="0" err="1"/>
              <a:t>prevezo.Pod</a:t>
            </a:r>
            <a:r>
              <a:rPr lang="sl-SI" sz="2000" dirty="0"/>
              <a:t> predel rane namestimo nepremočljivo zaščito.</a:t>
            </a: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8E870D-56B0-4B1B-9BA1-FF6E3B3B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327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IZVEDBA:</a:t>
            </a:r>
          </a:p>
        </p:txBody>
      </p:sp>
      <p:sp>
        <p:nvSpPr>
          <p:cNvPr id="22531" name="Ograda vsebine 2">
            <a:extLst>
              <a:ext uri="{FF2B5EF4-FFF2-40B4-BE49-F238E27FC236}">
                <a16:creationId xmlns:a16="http://schemas.microsoft.com/office/drawing/2014/main" id="{00E884FF-D81B-4902-BE1D-1543CB6A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692150"/>
            <a:ext cx="8713787" cy="59769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Umijemo in razkužimo si roke.Na čisti in razkuženi delovni površini odpremo sterilni set in ostale pripomočke.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Nataknemo si rokavice in z rane odstranimo obvezilni material,Obliž z lepljivimi robovi odstranjujemo nežno in v smeri dlak.Tako preprečimo poškodbo in zmanjšamo bolečino.Obvezilni material odvržemo glede na navodila o ločevanju odpadkov.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Opazujemo rano in smo pozorni na morebitne spremembe v rani in okolici.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Slečemo rokavice in si razkužimo roke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Nataknemo rokavice in s sterilnim peanom primemo tampon,ki ga navlažimo s fiziološko raztopino.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Z navlaženim tamponom čistimo rano z enkratnimi potegi,dokler rana in njena okolica nista čisti.Za vsak poteg pri čiščenju vzamemo nov tampon.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Okolico rane osušimo s suhim tamponom.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Uporabljen pean odložimo v posodo z razkužilom,ostane naj razprt.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Rano pokrijemo s sterilnim obližem z vpojno gazo,ki ga izberemo glede na velikost rane in jo po potrebi povijemo s povojem ali elastično mrežico.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EAA8E6-27BB-4E49-B2AA-34650C0F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3555" name="Ograda vsebine 2">
            <a:extLst>
              <a:ext uri="{FF2B5EF4-FFF2-40B4-BE49-F238E27FC236}">
                <a16:creationId xmlns:a16="http://schemas.microsoft.com/office/drawing/2014/main" id="{B6325D9E-8A05-44CB-A196-484744F0C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23556" name="Picture 2" descr="https://fbcdn-sphotos-h-a.akamaihd.net/hphotos-ak-xpt1/v/t34.0-12/11073946_1014007951961036_1818837263_n.jpg?oh=bbfd15ef3dae795f71d8ef11ee2098b9&amp;oe=550DB5B5&amp;__gda__=1426982174_1483c025170f4d01878254a70a3e3d4d">
            <a:extLst>
              <a:ext uri="{FF2B5EF4-FFF2-40B4-BE49-F238E27FC236}">
                <a16:creationId xmlns:a16="http://schemas.microsoft.com/office/drawing/2014/main" id="{D4DCD63E-4C0D-4F6B-A4F5-4A925AFA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FDF62A-252A-4FA2-AA9A-04D376B5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5661025"/>
            <a:ext cx="7519987" cy="5492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A12DA1B-548B-41A8-9A13-EE9BC1C1A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88913"/>
            <a:ext cx="8785225" cy="63357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Ureditev pacienta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Pacienta uredimo in ga po potrebi pospremimo v bolniško sobo.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Ureditev pripomočkov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Pripomočke za 1x uporabo </a:t>
            </a:r>
            <a:r>
              <a:rPr lang="sl-SI" sz="2000" dirty="0" err="1"/>
              <a:t>odvržemo.Uporabljene</a:t>
            </a:r>
            <a:r>
              <a:rPr lang="sl-SI" sz="2000" dirty="0"/>
              <a:t> instrumente po standardnih postopkih pripravimo za sterilizacijo.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Ureditev prostora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Delovno površino razkužimo. Prostor uredimo in prezračimo.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Ureditev zdravstvenega delavca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Odstranimo rokavice,razkužimo si roke in odstranimo masko ter po potrebi ostalo osebno varovalno </a:t>
            </a:r>
            <a:r>
              <a:rPr lang="sl-SI" sz="2000" dirty="0" err="1"/>
              <a:t>opremo.Razkužimo</a:t>
            </a:r>
            <a:r>
              <a:rPr lang="sl-SI" sz="2000" dirty="0"/>
              <a:t> si roke.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Dokumentiranje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Izvedeno prevezo in posebnosti dokumentiramo v dokumentacijo ZN. O posebnostih obvestimo zdravnika.</a:t>
            </a: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Analiza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Opazujemo obliž na rani in pacientovo splošno počutje.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EA8243-9B45-4717-9444-9F705BA83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Spoznali bomo: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8C93DDD2-4A26-457A-B1FA-D16BECCD5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l-SI" altLang="sl-SI" sz="2400"/>
              <a:t>Kakšen je pomen prehrane pri celjenju rane?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400"/>
              <a:t>Katere  sodobne  obloge lahko uporabimo  pri prevezi kronične rane?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400"/>
              <a:t>Kako izvajamo zn pacienta,če ima vstavljeno drenažno cevko?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400"/>
              <a:t>Kakšna je razvrstitev kroničnih ran na barvo dna rane?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400"/>
              <a:t>In še marsikaj več…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DB1D55-9803-4AD5-9478-8E633FFA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5603" name="Ograda vsebine 2">
            <a:extLst>
              <a:ext uri="{FF2B5EF4-FFF2-40B4-BE49-F238E27FC236}">
                <a16:creationId xmlns:a16="http://schemas.microsoft.com/office/drawing/2014/main" id="{5C5E6299-2AD2-4F52-A68E-EF7097F21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945A50BD-8817-4D46-95F5-62CDDC5F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C76702-EFF2-4552-B560-D24F1F24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DRENAŽNA RANA</a:t>
            </a:r>
          </a:p>
        </p:txBody>
      </p:sp>
      <p:sp>
        <p:nvSpPr>
          <p:cNvPr id="26627" name="Ograda vsebine 2">
            <a:extLst>
              <a:ext uri="{FF2B5EF4-FFF2-40B4-BE49-F238E27FC236}">
                <a16:creationId xmlns:a16="http://schemas.microsoft.com/office/drawing/2014/main" id="{4008748C-2BA1-45E2-A9BF-E737753C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00138"/>
            <a:ext cx="8713788" cy="4849812"/>
          </a:xfrm>
        </p:spPr>
        <p:txBody>
          <a:bodyPr/>
          <a:lstStyle/>
          <a:p>
            <a:pPr marL="0" indent="0"/>
            <a:r>
              <a:rPr lang="sl-SI" altLang="sl-SI" sz="2000"/>
              <a:t>Je odvajanje krvi,gnoja,druge telesne tekočine ali zraka po drenažni cevki.</a:t>
            </a:r>
          </a:p>
          <a:p>
            <a:pPr marL="0" indent="0"/>
            <a:r>
              <a:rPr lang="sl-SI" altLang="sl-SI" sz="2000"/>
              <a:t>Drenažna cevka je lahko vstavljena v predel kirurške rane,v votli organ ali v telesno votlino.Drenaža lahko deluje po principu PROSTEGA PADA-PASIVNA DRENAŽA (tekočina teče zaradi različnega tlaka,steklenička v kateri se zbira izloček,mora biti nižja od mesta vstavitve cevke) ali s pomočjo VAKUUMA-AKTIVNA DRENAŽA(v steklenici,v kateri se izbira izloček,je podtlak,ki srka tekočino).Drenaža izboljšuje celjenje rane in prepreči okužbe.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EAB4C8-86EB-4982-BD7B-FDF89FE1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7651" name="Ograda vsebine 2">
            <a:extLst>
              <a:ext uri="{FF2B5EF4-FFF2-40B4-BE49-F238E27FC236}">
                <a16:creationId xmlns:a16="http://schemas.microsoft.com/office/drawing/2014/main" id="{8F1C7631-44B4-4BA7-8A64-60EAE83E7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47F9D3D5-039A-46C8-8475-832D6D47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2C2426-4A7A-4BA9-B926-7D155CE2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8675" name="Ograda vsebine 2">
            <a:extLst>
              <a:ext uri="{FF2B5EF4-FFF2-40B4-BE49-F238E27FC236}">
                <a16:creationId xmlns:a16="http://schemas.microsoft.com/office/drawing/2014/main" id="{D81A4BCA-8791-4EA2-BD96-F4AFFD843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4CB1DF89-725E-4DF4-B419-BC985FE56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9B0993-2878-40D0-B37C-C539D97F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INTERVENCIJA ZN PACIENTA Z DRENAŽO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4838FA5-0694-49E4-80B4-20EB36D43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76103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Opazujemo količino in </a:t>
            </a:r>
            <a:r>
              <a:rPr lang="sl-SI" sz="2000" dirty="0" err="1"/>
              <a:t>izgled</a:t>
            </a:r>
            <a:r>
              <a:rPr lang="sl-SI" sz="2000" dirty="0"/>
              <a:t> izločene tekočine po drenažni cevki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V primeru,da ima pacient več drenažnih cevk,le-te označimo,s čimer zagotovimo zanesljivo in dosledno merjenje in dokumentiranje izločene tekočine.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Nadziramo delovanje drenaže in delovanje </a:t>
            </a:r>
            <a:r>
              <a:rPr lang="sl-SI" sz="2000" dirty="0" err="1"/>
              <a:t>vakuuma.Drenažno</a:t>
            </a:r>
            <a:r>
              <a:rPr lang="sl-SI" sz="2000" dirty="0"/>
              <a:t> vrečko/steklenico namestimo nižje od mesta namestitve.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Nadziramo prehodnost drenažne </a:t>
            </a:r>
            <a:r>
              <a:rPr lang="sl-SI" sz="2000" dirty="0" err="1"/>
              <a:t>cevke.Pazimo</a:t>
            </a:r>
            <a:r>
              <a:rPr lang="sl-SI" sz="2000" dirty="0"/>
              <a:t>, da drenažna cevka ni prepognjena ali </a:t>
            </a:r>
            <a:r>
              <a:rPr lang="sl-SI" sz="2000" dirty="0" err="1"/>
              <a:t>stisnjena.Pozorni</a:t>
            </a:r>
            <a:r>
              <a:rPr lang="sl-SI" sz="2000" dirty="0"/>
              <a:t> smo na zamašitev cevke.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Po aseptični metodi dela izvajamo prevezo vstopnega mesta drenažne </a:t>
            </a:r>
            <a:r>
              <a:rPr lang="sl-SI" sz="2000" dirty="0" err="1"/>
              <a:t>cevke.Opazujemo</a:t>
            </a:r>
            <a:r>
              <a:rPr lang="sl-SI" sz="2000" dirty="0"/>
              <a:t> vstopno mesto,kožo v okolici drenažne cevke in </a:t>
            </a:r>
            <a:r>
              <a:rPr lang="sl-SI" sz="2000" dirty="0" err="1"/>
              <a:t>prepojnost</a:t>
            </a:r>
            <a:r>
              <a:rPr lang="sl-SI" sz="2000" dirty="0"/>
              <a:t> obloge z </a:t>
            </a:r>
            <a:r>
              <a:rPr lang="sl-SI" sz="2000" dirty="0" err="1"/>
              <a:t>izločkom.Pri</a:t>
            </a:r>
            <a:r>
              <a:rPr lang="sl-SI" sz="2000" dirty="0"/>
              <a:t> prevezi očistimo vstopno mesto </a:t>
            </a:r>
            <a:r>
              <a:rPr lang="sl-SI" sz="2000" dirty="0" err="1"/>
              <a:t>cevke.Za</a:t>
            </a:r>
            <a:r>
              <a:rPr lang="sl-SI" sz="2000" dirty="0"/>
              <a:t> vsak poteg pri čiščenju vzamemo nov tampon. Okoli vstopnega mesta cevke namestimo sterilni preklani ali Y zloženec,ki ga pritrdimo z lepilnim trakom.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Praznimo drenažno vrečko/steklenico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Merimo bilanco tekočine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Merimo vitalne funkcije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sl-SI" sz="2000" dirty="0"/>
              <a:t>Opazujemo splošno počutje in vpliv drenaže na gibanje,spanje,počitek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E6AF35-077B-4DC3-97CE-6F029F60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88" y="5805488"/>
            <a:ext cx="7521575" cy="547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0723" name="Ograda vsebine 2">
            <a:extLst>
              <a:ext uri="{FF2B5EF4-FFF2-40B4-BE49-F238E27FC236}">
                <a16:creationId xmlns:a16="http://schemas.microsoft.com/office/drawing/2014/main" id="{FB48B6A2-592F-4FDC-84AC-5F3BD5EA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260350"/>
            <a:ext cx="8856662" cy="6337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Po naročilu zdravnika odvzamemo bris drena in vzorec drenažne vsebine za preiskave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Prepoznavamo možne zaplete(infekcija,krvavitve,vraščanje cevke)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altLang="sl-SI" sz="2000"/>
              <a:t>Merimo in dokumentiramo količino in izgled izločene drenažne vsebine ter druge posebnosti.</a:t>
            </a:r>
          </a:p>
          <a:p>
            <a:pPr>
              <a:buFont typeface="Wingdings" panose="05000000000000000000" pitchFamily="2" charset="2"/>
              <a:buChar char="ü"/>
            </a:pPr>
            <a:endParaRPr lang="sl-SI" altLang="sl-SI" sz="2000"/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BF1B5FF4-19E5-460E-ABE8-19FFC786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989138"/>
            <a:ext cx="3106737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C4244BAF-331D-4260-A175-87285B1E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1773238"/>
            <a:ext cx="3763962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17027C-619B-4080-8FF2-B9B4BD46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Kronična rana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19150C7-CD2C-487C-8745-38FBB559F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sl-SI" sz="2000" dirty="0"/>
              <a:t>Razjeda zaradi pritiska: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Je lokalno omejena poškodba tkiva v različnem </a:t>
            </a:r>
            <a:r>
              <a:rPr lang="sl-SI" sz="2000" dirty="0" err="1"/>
              <a:t>obsegu.Nastane</a:t>
            </a:r>
            <a:r>
              <a:rPr lang="sl-SI" sz="2000" dirty="0"/>
              <a:t> zaradi dlje časa trajajočega povišanega tlaka ali strižne žile,ko je mehko tkivo stisnjeno med kosti in trdo zunanjo </a:t>
            </a:r>
            <a:r>
              <a:rPr lang="sl-SI" sz="2000" dirty="0" err="1"/>
              <a:t>podlago.Zaradi</a:t>
            </a:r>
            <a:r>
              <a:rPr lang="sl-SI" sz="2000" dirty="0"/>
              <a:t> tega je prekinjen lokalni krvni obtok,ki vodi ishemijo in odmrtje tkiva.</a:t>
            </a: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8928E957-304F-4A00-9655-1D86F8F87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13100"/>
            <a:ext cx="692943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1632CE-C70E-48CF-BD49-2A949E56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05488"/>
            <a:ext cx="7521575" cy="547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C877EBDA-2EA1-4282-B87E-65998549B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333375"/>
            <a:ext cx="8137525" cy="58324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sl-SI" sz="2000" dirty="0"/>
              <a:t>Golenja razjeda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Je kronična rana,ki najpogosteje nastane zaradi kronične venske </a:t>
            </a:r>
            <a:r>
              <a:rPr lang="sl-SI" sz="2000" dirty="0" err="1"/>
              <a:t>insuficience.Navadno</a:t>
            </a:r>
            <a:r>
              <a:rPr lang="sl-SI" sz="2000" dirty="0"/>
              <a:t> se pojavi v spodnji tretjini goleni,pogosto ob gležnjih,je nepravilno oblikovana in različnih </a:t>
            </a:r>
            <a:r>
              <a:rPr lang="sl-SI" sz="2000" dirty="0" err="1"/>
              <a:t>velikosti.Golenjo</a:t>
            </a:r>
            <a:r>
              <a:rPr lang="sl-SI" sz="2000" dirty="0"/>
              <a:t> razjedo zdravimo s sodobnimi oblogami in kompresijsko </a:t>
            </a:r>
            <a:r>
              <a:rPr lang="sl-SI" sz="2000" dirty="0" err="1"/>
              <a:t>terapijo.Nastane</a:t>
            </a:r>
            <a:r>
              <a:rPr lang="sl-SI" sz="2000" dirty="0"/>
              <a:t> lahko tudi zaradi ovirane prekrvavitve arterij spodnjega dela goleni in stopala,to je arterijska golenja </a:t>
            </a:r>
            <a:r>
              <a:rPr lang="sl-SI" sz="2000" dirty="0" err="1"/>
              <a:t>razjeda.Rane</a:t>
            </a:r>
            <a:r>
              <a:rPr lang="sl-SI" sz="2000" dirty="0"/>
              <a:t> so globoke,okrogle in ovalne oblike,izločka je malo,na površini je nekrotično tkivo.	Koža okoli razjede je hladna. Kompresijsko zdravljenje je prepovedano.!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sl-SI" sz="2000" dirty="0"/>
              <a:t>Diabetična noga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Tako poimenujemo bolezenske spremembe,za katere so značilne okužba ,razjeda ali uničenje globokih tkiv  na nogi pacienta s sladkorno </a:t>
            </a:r>
            <a:r>
              <a:rPr lang="sl-SI" sz="2000" dirty="0" err="1"/>
              <a:t>boleznijo.Glavna</a:t>
            </a:r>
            <a:r>
              <a:rPr lang="sl-SI" sz="2000" dirty="0"/>
              <a:t> vzroka za nastanek sta </a:t>
            </a:r>
            <a:r>
              <a:rPr lang="sl-SI" sz="2000" dirty="0" err="1"/>
              <a:t>nevropatija</a:t>
            </a:r>
            <a:r>
              <a:rPr lang="sl-SI" sz="2000" dirty="0"/>
              <a:t>(okvara živcev) in </a:t>
            </a:r>
            <a:r>
              <a:rPr lang="sl-SI" sz="2000" dirty="0" err="1"/>
              <a:t>angiopatija</a:t>
            </a:r>
            <a:r>
              <a:rPr lang="sl-SI" sz="2000" dirty="0"/>
              <a:t>(okvara žil).V velikih primerih pride do amputacije okončine.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0AC368-AF9C-4DD6-952B-3CB464A9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01613"/>
            <a:ext cx="7521575" cy="547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	Diabetično stopalo</a:t>
            </a:r>
          </a:p>
        </p:txBody>
      </p:sp>
      <p:sp>
        <p:nvSpPr>
          <p:cNvPr id="33795" name="Ograda vsebine 2">
            <a:extLst>
              <a:ext uri="{FF2B5EF4-FFF2-40B4-BE49-F238E27FC236}">
                <a16:creationId xmlns:a16="http://schemas.microsoft.com/office/drawing/2014/main" id="{E7E0F117-E4D0-4474-AA0D-4BD4CBA21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268413"/>
            <a:ext cx="7521575" cy="3579812"/>
          </a:xfrm>
        </p:spPr>
        <p:txBody>
          <a:bodyPr/>
          <a:lstStyle/>
          <a:p>
            <a:endParaRPr lang="sl-SI" altLang="sl-SI"/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D75D1699-FF30-4FEF-AC91-40006B46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3590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>
            <a:extLst>
              <a:ext uri="{FF2B5EF4-FFF2-40B4-BE49-F238E27FC236}">
                <a16:creationId xmlns:a16="http://schemas.microsoft.com/office/drawing/2014/main" id="{7A824B9F-9BAF-4B2A-82CF-9ACFDD88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49300"/>
            <a:ext cx="2820987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>
            <a:extLst>
              <a:ext uri="{FF2B5EF4-FFF2-40B4-BE49-F238E27FC236}">
                <a16:creationId xmlns:a16="http://schemas.microsoft.com/office/drawing/2014/main" id="{0E235FBB-658B-4616-BD47-2757A2F1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97200"/>
            <a:ext cx="28575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2A3821-BC0C-40E6-A2FC-CF30A845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557338"/>
            <a:ext cx="7521575" cy="547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Sodobne obloge za rane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2BEBBBC2-82BF-4BA2-86D9-263E7535C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60350"/>
            <a:ext cx="8569325" cy="4419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sl-SI" sz="2000" dirty="0"/>
              <a:t>Zdravljenje kronične rane: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Zdravimo s sodobnimi oblogami,kirurško,biološko z ličinkami,z lokalnim negativnim tlakom,s </a:t>
            </a:r>
            <a:r>
              <a:rPr lang="sl-SI" sz="2000" dirty="0" err="1"/>
              <a:t>hiperbaričnim</a:t>
            </a:r>
            <a:r>
              <a:rPr lang="sl-SI" sz="2000" dirty="0"/>
              <a:t> kisikom in na druge načine.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Zagotavljajo optimalne možnosti za celjenje rane in izboljšujejo pacientovo kakovost </a:t>
            </a:r>
            <a:r>
              <a:rPr lang="sl-SI" sz="2000" dirty="0" err="1"/>
              <a:t>živlenja.Glede</a:t>
            </a:r>
            <a:r>
              <a:rPr lang="sl-SI" sz="2000" dirty="0"/>
              <a:t> na tip,videz in velikost rane ter glede na količino in </a:t>
            </a:r>
            <a:r>
              <a:rPr lang="sl-SI" sz="2000" dirty="0" err="1"/>
              <a:t>izgked</a:t>
            </a:r>
            <a:r>
              <a:rPr lang="sl-SI" sz="2000" dirty="0"/>
              <a:t> izločka zdravnik določi katero sodobno oblogo bomo uporabili pri </a:t>
            </a:r>
            <a:r>
              <a:rPr lang="sl-SI" sz="2000" dirty="0" err="1"/>
              <a:t>oskrbi.Ločimo</a:t>
            </a:r>
            <a:r>
              <a:rPr lang="sl-SI" sz="2000" dirty="0"/>
              <a:t> </a:t>
            </a:r>
            <a:r>
              <a:rPr lang="sl-SI" sz="2000" dirty="0">
                <a:solidFill>
                  <a:srgbClr val="0070C0"/>
                </a:solidFill>
              </a:rPr>
              <a:t>PRIMARNE IN SEKUNDARNE </a:t>
            </a:r>
            <a:r>
              <a:rPr lang="sl-SI" sz="2000" dirty="0"/>
              <a:t>obloge za </a:t>
            </a:r>
            <a:r>
              <a:rPr lang="sl-SI" sz="2000" dirty="0" err="1"/>
              <a:t>oskbo</a:t>
            </a:r>
            <a:r>
              <a:rPr lang="sl-SI" sz="2000" dirty="0"/>
              <a:t> </a:t>
            </a:r>
            <a:r>
              <a:rPr lang="sl-SI" sz="2000" dirty="0" err="1"/>
              <a:t>rane.Primarne</a:t>
            </a:r>
            <a:r>
              <a:rPr lang="sl-SI" sz="2000" dirty="0"/>
              <a:t> obloge so tiste,ki jih namestimo neposredno na </a:t>
            </a:r>
            <a:r>
              <a:rPr lang="sl-SI" sz="2000" dirty="0" err="1"/>
              <a:t>rano.Sekundarne</a:t>
            </a:r>
            <a:r>
              <a:rPr lang="sl-SI" sz="2000" dirty="0"/>
              <a:t> obloge pa uporabljamo za pritrditev primarne obloge,za vzdrževanje toplega in vlažnega okolja v rani in za zaščito pred kontaminacijo iz okolja.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2A0B3E-6C5F-4A83-8107-691081D7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Rana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6D59795E-A583-42FD-A689-3CFA15D1C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85750" indent="-28575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sl-SI" dirty="0"/>
          </a:p>
          <a:p>
            <a:pPr marL="285750" indent="-28575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sl-SI" dirty="0"/>
          </a:p>
          <a:p>
            <a:pPr marL="285750" indent="-285750"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sl-SI" dirty="0"/>
              <a:t>Rana je definirana kot stanje, ko so plasti kože ali globljih tkiv poškodovane in/ali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uničene. Med seboj se zelo razlikujejo, zato je različna tudi njihova oskrba.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Glede na nastanek ločimo </a:t>
            </a:r>
            <a:r>
              <a:rPr lang="sl-SI" dirty="0">
                <a:solidFill>
                  <a:srgbClr val="0070C0"/>
                </a:solidFill>
              </a:rPr>
              <a:t>akutne </a:t>
            </a:r>
            <a:r>
              <a:rPr lang="sl-SI" dirty="0"/>
              <a:t>in </a:t>
            </a:r>
            <a:r>
              <a:rPr lang="sl-SI" dirty="0">
                <a:solidFill>
                  <a:srgbClr val="0070C0"/>
                </a:solidFill>
              </a:rPr>
              <a:t>kronične</a:t>
            </a:r>
            <a:r>
              <a:rPr lang="sl-SI" dirty="0"/>
              <a:t> rane.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FE0178-E83D-4AF9-AEB7-0698E98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Vrste in uporaba sodobnih oblog</a:t>
            </a:r>
          </a:p>
        </p:txBody>
      </p:sp>
      <p:sp>
        <p:nvSpPr>
          <p:cNvPr id="35843" name="Ograda vsebine 2">
            <a:extLst>
              <a:ext uri="{FF2B5EF4-FFF2-40B4-BE49-F238E27FC236}">
                <a16:creationId xmlns:a16="http://schemas.microsoft.com/office/drawing/2014/main" id="{10B2451F-1006-4414-A70E-E0A1E216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9DE6419C-5964-46DC-A92D-3593BBC7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268413"/>
            <a:ext cx="92170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79140A-3C26-4A83-AF28-37C0B143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6867" name="Ograda vsebine 2">
            <a:extLst>
              <a:ext uri="{FF2B5EF4-FFF2-40B4-BE49-F238E27FC236}">
                <a16:creationId xmlns:a16="http://schemas.microsoft.com/office/drawing/2014/main" id="{961C9627-02F2-4BD4-A606-1D8DC2118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D35E3349-5930-428F-AD83-CB8D213D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908050"/>
            <a:ext cx="934561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265AEE-E59E-4F7E-A2BA-9E05E77E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7891" name="Ograda vsebine 2">
            <a:extLst>
              <a:ext uri="{FF2B5EF4-FFF2-40B4-BE49-F238E27FC236}">
                <a16:creationId xmlns:a16="http://schemas.microsoft.com/office/drawing/2014/main" id="{EF8D17E1-880D-475D-A27F-81B0E478F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440BEC13-205C-4D38-9249-8C367F6D8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55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9AA696-6F6C-4F94-A1E0-9123220E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38915" name="Ograda vsebine 2">
            <a:extLst>
              <a:ext uri="{FF2B5EF4-FFF2-40B4-BE49-F238E27FC236}">
                <a16:creationId xmlns:a16="http://schemas.microsoft.com/office/drawing/2014/main" id="{892F4222-74EC-4DEB-AD95-3B8D85ABD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6431A7AF-46AA-4C1C-B4D1-F69961435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92150"/>
            <a:ext cx="90900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7BB940-CBAB-4FE2-BF55-BFF61036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Razvrstitev kroničnih ran glede na barvo dna rane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F5CBA89E-D333-46F6-BF3B-1ACAF7C92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100138"/>
            <a:ext cx="8713787" cy="57578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ČRNA RANA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V njej je prisotno nekrotično tkivo,ki je lahko suho in trdo ali zmehčano in </a:t>
            </a:r>
            <a:r>
              <a:rPr lang="sl-SI" sz="2000" dirty="0" err="1"/>
              <a:t>vlažno.Nekrotično</a:t>
            </a:r>
            <a:r>
              <a:rPr lang="sl-SI" sz="2000" dirty="0"/>
              <a:t> tkivo je črne,sive ali rumeno-rjave </a:t>
            </a:r>
            <a:r>
              <a:rPr lang="sl-SI" sz="2000" dirty="0" err="1"/>
              <a:t>barce.Izberemo</a:t>
            </a:r>
            <a:r>
              <a:rPr lang="sl-SI" sz="2000" dirty="0"/>
              <a:t> oblogo,ki mehča in odstranjuje nekrotično tkivo ter vpije izloček.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RUMENA RANA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Dno rane je rumene barve in obloženo s fibrinskim tkivom in z zmernim do močnim </a:t>
            </a:r>
            <a:r>
              <a:rPr lang="sl-SI" sz="2000" dirty="0" err="1"/>
              <a:t>izločanje.Izberemo</a:t>
            </a:r>
            <a:r>
              <a:rPr lang="sl-SI" sz="2000" dirty="0"/>
              <a:t> oblogo,ki vpija izloček,</a:t>
            </a:r>
            <a:r>
              <a:rPr lang="sl-SI" sz="2000" dirty="0" err="1"/>
              <a:t>zagotvalja</a:t>
            </a:r>
            <a:r>
              <a:rPr lang="sl-SI" sz="2000" dirty="0"/>
              <a:t> vlažno okolje in ščiti tkivo v okolici rane.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RDEČA RANA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Dno je rdeče barve in v njej nastaja granulacijsko in </a:t>
            </a:r>
            <a:r>
              <a:rPr lang="sl-SI" sz="2000" dirty="0" err="1"/>
              <a:t>epitelijsko</a:t>
            </a:r>
            <a:r>
              <a:rPr lang="sl-SI" sz="2000" dirty="0"/>
              <a:t> </a:t>
            </a:r>
            <a:r>
              <a:rPr lang="sl-SI" sz="2000" dirty="0" err="1"/>
              <a:t>tkivo.Iz</a:t>
            </a:r>
            <a:r>
              <a:rPr lang="sl-SI" sz="2000" dirty="0"/>
              <a:t> rane izteka malo izločka ali ga sploh </a:t>
            </a:r>
            <a:r>
              <a:rPr lang="sl-SI" sz="2000" dirty="0" err="1"/>
              <a:t>ni.Izberemo</a:t>
            </a:r>
            <a:r>
              <a:rPr lang="sl-SI" sz="2000" dirty="0"/>
              <a:t> oblogo,ki ščiti novonastalo tkivo in zagotavlja vlažno okolje.</a:t>
            </a: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BAD323-91E2-410E-B9E6-8ECE19711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40963" name="Ograda vsebine 2">
            <a:extLst>
              <a:ext uri="{FF2B5EF4-FFF2-40B4-BE49-F238E27FC236}">
                <a16:creationId xmlns:a16="http://schemas.microsoft.com/office/drawing/2014/main" id="{934ACAB8-B014-48D1-9857-480A712C6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5B7FF1AA-0841-47A4-9876-18759A5F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-1971675"/>
            <a:ext cx="51435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BEAFF2-ADCA-455E-BBE4-53A2A192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PREVEZA KRONIČNE RANE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A9812D86-B398-47B2-9DE1-EF0595C29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100138"/>
            <a:ext cx="8785225" cy="55689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Ocena stopnje samooskrbe pacienta pri prevezi rane: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Pregledamo načrt oskrbe rane za posameznega </a:t>
            </a:r>
            <a:r>
              <a:rPr lang="sl-SI" sz="2000" dirty="0" err="1"/>
              <a:t>pacienta.Izvajalec</a:t>
            </a:r>
            <a:r>
              <a:rPr lang="sl-SI" sz="2000" dirty="0"/>
              <a:t> si umije in razkuži </a:t>
            </a:r>
            <a:r>
              <a:rPr lang="sl-SI" sz="2000" dirty="0" err="1"/>
              <a:t>roke.Obleče</a:t>
            </a:r>
            <a:r>
              <a:rPr lang="sl-SI" sz="2000" dirty="0"/>
              <a:t> si osebno varovalno </a:t>
            </a:r>
            <a:r>
              <a:rPr lang="sl-SI" sz="2000" dirty="0" err="1"/>
              <a:t>opremo.Obsežnejšo</a:t>
            </a:r>
            <a:r>
              <a:rPr lang="sl-SI" sz="2000" dirty="0"/>
              <a:t> prevezo ran izvajata dve osebi.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Priprava pripomočkov: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Ustrezen sterilni set za prevezo ali posamezno pripravljen obvezilni material.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Predpisano oblogo za rano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Pripomočke za pritrditev obveze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Sterilne instrumente ali sterilne rokavice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Sterilno fiziološko raztopino za čiščenje rane,ogreto na TT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Pretočno kanilo ali brizgalko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Zaščitno kremo za okolico rane,loparček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Rokavice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Masko</a:t>
            </a: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D151F4-ABEE-40F4-AB4F-A58379ED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6843713"/>
            <a:ext cx="7519987" cy="5492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F611A2A-DCC2-4005-A0B6-6C7CFDE8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15888"/>
            <a:ext cx="8785225" cy="64087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Po potrebi PVC predpasnik ali zaščitni plašč in kapo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Ledvičko,posodo z razkužilom za uporabljene instrumente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Razkužilo za roke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Nepremočljivo zaščito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Paravan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Koš za infektivne odpadke in za odpadke iz zdravstva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PRIPRAVA PROSTORA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Prevezo ran izvedemo v ustreznem prostoru,ki je namenjen prevezi kroničnih ran ali v bolniški </a:t>
            </a:r>
            <a:r>
              <a:rPr lang="sl-SI" sz="2000" dirty="0" err="1"/>
              <a:t>sobi.Prostor</a:t>
            </a:r>
            <a:r>
              <a:rPr lang="sl-SI" sz="2000" dirty="0"/>
              <a:t> naj bo dovolj svetel in ogret na temperaturo (22-26 stopinj).Zapremo okna in vrata in namestimo paravan.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PRIPRAVA PACIENTA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Preverimo identiteto pacienta in ga seznanimo s postopkom preveze rane in ocenimo prisotnost </a:t>
            </a:r>
            <a:r>
              <a:rPr lang="sl-SI" sz="2000" dirty="0" err="1"/>
              <a:t>bolečine.V</a:t>
            </a:r>
            <a:r>
              <a:rPr lang="sl-SI" sz="2000" dirty="0"/>
              <a:t> primeru bolečin mu apliciramo analgetik 30min pred </a:t>
            </a:r>
            <a:r>
              <a:rPr lang="sl-SI" sz="2000" dirty="0" err="1"/>
              <a:t>prevezo.Namestimo</a:t>
            </a:r>
            <a:r>
              <a:rPr lang="sl-SI" sz="2000" dirty="0"/>
              <a:t> ga v ustrezni položaj,ki bo omogočal neoviran dostop in prevezo rane.</a:t>
            </a:r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EBEC80-82BC-4D35-B267-6C658F2C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858000"/>
            <a:ext cx="7521575" cy="5492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E103E042-6C13-42DB-9C9C-11FC3185B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60350"/>
            <a:ext cx="8713788" cy="6264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IZVEDBA: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Nataknemo si rokavice in odstranimo sekundarno </a:t>
            </a:r>
            <a:r>
              <a:rPr lang="sl-SI" sz="2000" dirty="0" err="1"/>
              <a:t>oblogo.Primarno</a:t>
            </a:r>
            <a:r>
              <a:rPr lang="sl-SI" sz="2000" dirty="0"/>
              <a:t> oblogo odstranimo s </a:t>
            </a:r>
            <a:r>
              <a:rPr lang="sl-SI" sz="2000" dirty="0" err="1"/>
              <a:t>peanom</a:t>
            </a:r>
            <a:r>
              <a:rPr lang="sl-SI" sz="2000" dirty="0"/>
              <a:t> ali pinceto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Ocenimo prepojenost obloge,opazujemo vonj,količino in barvo izločka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Odstranjeno oblogo odvržemo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Odstranimo rokavice in si razkužimo rokavice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Odpremo sterilni set za prevezo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Nataknemo rokavice in očistimo rano z izpiranjem z ogreto fiziološko </a:t>
            </a:r>
            <a:r>
              <a:rPr lang="sl-SI" sz="2000" dirty="0" err="1"/>
              <a:t>raztopino.Pretočno</a:t>
            </a:r>
            <a:r>
              <a:rPr lang="sl-SI" sz="2000" dirty="0"/>
              <a:t> kanilo držimo 20cm nad rano,pri prhanju pa 30cm nad rano.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Z ovlaženim tamponom osušimo rob in okolico </a:t>
            </a:r>
            <a:r>
              <a:rPr lang="sl-SI" sz="2000" dirty="0" err="1"/>
              <a:t>rane.Nato</a:t>
            </a:r>
            <a:r>
              <a:rPr lang="sl-SI" sz="2000" dirty="0"/>
              <a:t> s suhim tamponom osušimo rob in </a:t>
            </a:r>
            <a:r>
              <a:rPr lang="sl-SI" sz="2000" dirty="0" err="1"/>
              <a:t>okolico.Za</a:t>
            </a:r>
            <a:r>
              <a:rPr lang="sl-SI" sz="2000" dirty="0"/>
              <a:t> vsak poteg vzamemo nov tampon.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Ocenimo </a:t>
            </a:r>
            <a:r>
              <a:rPr lang="sl-SI" sz="2000" dirty="0" err="1"/>
              <a:t>izgled</a:t>
            </a:r>
            <a:r>
              <a:rPr lang="sl-SI" sz="2000" dirty="0"/>
              <a:t> rane in njeno </a:t>
            </a:r>
            <a:r>
              <a:rPr lang="sl-SI" sz="2000" dirty="0" err="1"/>
              <a:t>okolico.Kožo</a:t>
            </a:r>
            <a:r>
              <a:rPr lang="sl-SI" sz="2000" dirty="0"/>
              <a:t> v okolici rane namažemo z ustrezno kremo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Na rano namestimo ustrezno primarno oblogo po navodilu zdravnika.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Po potrebi primarno oblogo pokrijemo s sterilno gazo,</a:t>
            </a:r>
            <a:r>
              <a:rPr lang="sl-SI" sz="2000" dirty="0" err="1"/>
              <a:t>vatirancem</a:t>
            </a:r>
            <a:r>
              <a:rPr lang="sl-SI" sz="2000" dirty="0"/>
              <a:t> ali drugo sekundarno oblogo.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000" dirty="0"/>
              <a:t>Odstranimo rokavice in si razkužimo roke.</a:t>
            </a: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CE94E9DB-F86F-42C2-A663-C48201407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260350"/>
            <a:ext cx="8642350" cy="61928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UREDITEV PACIENTA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Ga uredimo in namestimo v ustrezni položaj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UREDITEV PRIPOMOČKOV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Pripomočke za 1x uporabo </a:t>
            </a:r>
            <a:r>
              <a:rPr lang="sl-SI" sz="2000" dirty="0" err="1"/>
              <a:t>odvržemo.Uporabljene</a:t>
            </a:r>
            <a:r>
              <a:rPr lang="sl-SI" sz="2000" dirty="0"/>
              <a:t> instrumente po standardnih postopkih pripravimo za sterilizacijo.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DOKUMENTIRANJE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Izvedeno prevezo,način čiščenja,uporabljeno primarno oblogo,oceno rane in posebnosti dokumentiramo v dokumentacijo ZN. O posebnostih obvestimo zdravnika.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sl-SI" sz="2000" dirty="0"/>
              <a:t>ANALIZA IN OPAZOVANJE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sl-SI" sz="2000" dirty="0"/>
              <a:t>Opazujemo delovanje nameščene obloge in pacientovo splošno počutje.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4728007-B7C8-4A36-9302-7A17CB75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33375"/>
            <a:ext cx="30813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82713F1-686E-4A56-918C-09E4FC4A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AKUTNE RANE:</a:t>
            </a:r>
            <a:br>
              <a:rPr lang="sl-SI" dirty="0"/>
            </a:b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CED0C153-2416-4686-B43B-D36D78875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defRPr/>
            </a:pPr>
            <a:r>
              <a:rPr lang="sl-SI" dirty="0"/>
              <a:t>-Travmatska rana: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• vbodnina, ureznina, razpočna rana, raztrganina, ugriznina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– Opeklinska rana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– Kirurška rana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– </a:t>
            </a:r>
            <a:r>
              <a:rPr lang="sl-SI" dirty="0" err="1"/>
              <a:t>Iatrogena</a:t>
            </a:r>
            <a:r>
              <a:rPr lang="sl-SI" dirty="0"/>
              <a:t> rana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9221" name="Picture 4" descr="http://www.zalepdan.si/wp-content/uploads/2014/10/fototoksi%C4%8Dna-opeklina.jpg">
            <a:extLst>
              <a:ext uri="{FF2B5EF4-FFF2-40B4-BE49-F238E27FC236}">
                <a16:creationId xmlns:a16="http://schemas.microsoft.com/office/drawing/2014/main" id="{8F99E5C1-4B69-48A3-AA4A-5B64C3E6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2492375"/>
            <a:ext cx="285115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www.nasa-lekarna.si/uploads/RTEmagicC_akutnerane1.jpg.jpg">
            <a:extLst>
              <a:ext uri="{FF2B5EF4-FFF2-40B4-BE49-F238E27FC236}">
                <a16:creationId xmlns:a16="http://schemas.microsoft.com/office/drawing/2014/main" id="{5446BC01-DB37-4393-BD12-22BF6006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05038"/>
            <a:ext cx="23812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FEB456-0C17-4B2F-AC75-F4589BCD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46083" name="Ograda vsebine 2">
            <a:extLst>
              <a:ext uri="{FF2B5EF4-FFF2-40B4-BE49-F238E27FC236}">
                <a16:creationId xmlns:a16="http://schemas.microsoft.com/office/drawing/2014/main" id="{82E27816-F373-4F0A-8DE1-F9DC0C11D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46084" name="Picture 2">
            <a:extLst>
              <a:ext uri="{FF2B5EF4-FFF2-40B4-BE49-F238E27FC236}">
                <a16:creationId xmlns:a16="http://schemas.microsoft.com/office/drawing/2014/main" id="{B69CF53D-B5BD-48C4-974C-49212266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6513"/>
            <a:ext cx="3836987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608B1B-6E84-444B-842A-BE681E67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Hvala za pozornost </a:t>
            </a:r>
            <a:r>
              <a:rPr lang="sl-SI" dirty="0">
                <a:sym typeface="Wingdings" panose="05000000000000000000" pitchFamily="2" charset="2"/>
              </a:rPr>
              <a:t></a:t>
            </a:r>
            <a:br>
              <a:rPr lang="sl-SI" dirty="0">
                <a:sym typeface="Wingdings" panose="05000000000000000000" pitchFamily="2" charset="2"/>
              </a:rPr>
            </a:br>
            <a:endParaRPr lang="sl-SI" dirty="0"/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8F2FA9E2-54C8-4325-A00E-D558E42C22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484313"/>
            <a:ext cx="5976937" cy="374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516FC7-A6B0-4FD0-A733-750A7976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Kronične rane:</a:t>
            </a:r>
          </a:p>
        </p:txBody>
      </p:sp>
      <p:sp>
        <p:nvSpPr>
          <p:cNvPr id="10243" name="Ograda vsebine 2">
            <a:extLst>
              <a:ext uri="{FF2B5EF4-FFF2-40B4-BE49-F238E27FC236}">
                <a16:creationId xmlns:a16="http://schemas.microsoft.com/office/drawing/2014/main" id="{C3FC20AE-393C-4E6F-B53F-7D607BDD8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 sz="2000"/>
              <a:t>Je tista,ki se ne zaceli v 6 tednih. Kronična rana so razjeda zaradi pritiska,golenja razjeda,diabetična noga in maligna kožna rana.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82F54243-FAFA-4D67-A783-DD11034B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94981"/>
            <a:ext cx="2736304" cy="4864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BE9C904-0EF9-48F5-B78F-9ADE418C6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0185"/>
            <a:ext cx="2736304" cy="4864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FDE0CE3B-6374-4FCE-9C74-58956168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26428"/>
            <a:ext cx="2813426" cy="5001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2064FD-8171-4170-BB75-3A8CD31F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Tipi celjenja rane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7E33B65-F20D-4A04-977B-D8A7B492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25538"/>
            <a:ext cx="9144000" cy="35798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2000" dirty="0"/>
              <a:t>Je kompleksen proces,katerega namen je ponovna vzpostavitev celovitosti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000" dirty="0"/>
              <a:t>poškodovanega tkiva.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000" dirty="0"/>
              <a:t>LOČIMO: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sl-SI" sz="2000" dirty="0"/>
              <a:t>Primarno(</a:t>
            </a:r>
            <a:r>
              <a:rPr lang="sl-SI" sz="2000" dirty="0" err="1"/>
              <a:t>per</a:t>
            </a:r>
            <a:r>
              <a:rPr lang="sl-SI" sz="2000" dirty="0"/>
              <a:t> </a:t>
            </a:r>
            <a:r>
              <a:rPr lang="sl-SI" sz="2000" dirty="0" err="1"/>
              <a:t>primam</a:t>
            </a:r>
            <a:r>
              <a:rPr lang="sl-SI" sz="2000" dirty="0"/>
              <a:t> </a:t>
            </a:r>
            <a:r>
              <a:rPr lang="sl-SI" sz="2000" dirty="0" err="1"/>
              <a:t>intentionem</a:t>
            </a:r>
            <a:r>
              <a:rPr lang="sl-SI" sz="2000" dirty="0"/>
              <a:t>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sl-SI" sz="2000" dirty="0"/>
              <a:t>Sekundarno(</a:t>
            </a:r>
            <a:r>
              <a:rPr lang="sl-SI" sz="2000" dirty="0" err="1"/>
              <a:t>per</a:t>
            </a:r>
            <a:r>
              <a:rPr lang="sl-SI" sz="2000" dirty="0"/>
              <a:t> </a:t>
            </a:r>
            <a:r>
              <a:rPr lang="sl-SI" sz="2000" dirty="0" err="1"/>
              <a:t>secundam</a:t>
            </a:r>
            <a:r>
              <a:rPr lang="sl-SI" sz="2000" dirty="0"/>
              <a:t> </a:t>
            </a:r>
            <a:r>
              <a:rPr lang="sl-SI" sz="2000" dirty="0" err="1"/>
              <a:t>intentionem</a:t>
            </a:r>
            <a:r>
              <a:rPr lang="sl-SI" sz="2000" dirty="0"/>
              <a:t>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sl-SI" sz="2000" dirty="0"/>
              <a:t>Terciarno(</a:t>
            </a:r>
            <a:r>
              <a:rPr lang="sl-SI" sz="2000" dirty="0" err="1"/>
              <a:t>per</a:t>
            </a:r>
            <a:r>
              <a:rPr lang="sl-SI" sz="2000" dirty="0"/>
              <a:t> </a:t>
            </a:r>
            <a:r>
              <a:rPr lang="sl-SI" sz="2000" dirty="0" err="1"/>
              <a:t>tertiam</a:t>
            </a:r>
            <a:r>
              <a:rPr lang="sl-SI" sz="2000" dirty="0"/>
              <a:t> </a:t>
            </a:r>
            <a:r>
              <a:rPr lang="sl-SI" sz="2000" dirty="0" err="1"/>
              <a:t>intentionem</a:t>
            </a:r>
            <a:r>
              <a:rPr lang="sl-SI" sz="2000" dirty="0"/>
              <a:t>)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sl-SI" sz="2000" dirty="0"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CDE41C-4D45-44A5-B10D-06A2DE1B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PRIMARNO CELJENJE</a:t>
            </a:r>
          </a:p>
        </p:txBody>
      </p:sp>
      <p:sp>
        <p:nvSpPr>
          <p:cNvPr id="12291" name="Ograda vsebine 2">
            <a:extLst>
              <a:ext uri="{FF2B5EF4-FFF2-40B4-BE49-F238E27FC236}">
                <a16:creationId xmlns:a16="http://schemas.microsoft.com/office/drawing/2014/main" id="{99F7ED46-165A-4291-9940-304730124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000"/>
              <a:t>Pri primarnem celjenju rane so robovi rane približani skupaj z </a:t>
            </a:r>
          </a:p>
          <a:p>
            <a:r>
              <a:rPr lang="sl-SI" altLang="sl-SI" sz="2000"/>
              <a:t>šivi,sponkami ali lepilnimi trakovi v prvi urah po nastanku rane.Rana </a:t>
            </a:r>
          </a:p>
          <a:p>
            <a:r>
              <a:rPr lang="sl-SI" altLang="sl-SI" sz="2000"/>
              <a:t>se zaceli v 10 dneh. Brazgotinjenje je minimalno.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14442ABA-CA89-4BEB-AB11-DF920BA2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85328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8D6E9F-0BBC-487A-8D01-7F612360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Sekundarno celjenje</a:t>
            </a:r>
          </a:p>
        </p:txBody>
      </p:sp>
      <p:sp>
        <p:nvSpPr>
          <p:cNvPr id="13315" name="Ograda vsebine 2">
            <a:extLst>
              <a:ext uri="{FF2B5EF4-FFF2-40B4-BE49-F238E27FC236}">
                <a16:creationId xmlns:a16="http://schemas.microsoft.com/office/drawing/2014/main" id="{27F4ED4D-4D59-47E9-9BF3-6620E802E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000"/>
              <a:t>Pri sekundarnem celjenju so robovi rane razprti,rana je obsežnejša.</a:t>
            </a:r>
          </a:p>
          <a:p>
            <a:r>
              <a:rPr lang="sl-SI" altLang="sl-SI" sz="2000"/>
              <a:t>Vzroki za sekundarno celjenje rane so infekcija,anemija,slab</a:t>
            </a:r>
          </a:p>
          <a:p>
            <a:r>
              <a:rPr lang="sl-SI" altLang="sl-SI" sz="2000"/>
              <a:t>prehranski status ali slaba prekrvavitev rane. Brazgotina je </a:t>
            </a:r>
          </a:p>
          <a:p>
            <a:r>
              <a:rPr lang="sl-SI" altLang="sl-SI" sz="2000"/>
              <a:t>večja,celjenje je dolgotrajnejše,nevarnost okužbe je večja.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AD3E11-9F8E-4145-A7B2-36C65654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Terciarno celjenje</a:t>
            </a:r>
          </a:p>
        </p:txBody>
      </p:sp>
      <p:sp>
        <p:nvSpPr>
          <p:cNvPr id="14339" name="Ograda vsebine 2">
            <a:extLst>
              <a:ext uri="{FF2B5EF4-FFF2-40B4-BE49-F238E27FC236}">
                <a16:creationId xmlns:a16="http://schemas.microsoft.com/office/drawing/2014/main" id="{F62782B9-EA1F-4C41-8036-6D803FA97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000"/>
              <a:t>O terciarnem celjenju rane(odloženem primarnem celjenju) </a:t>
            </a:r>
          </a:p>
          <a:p>
            <a:r>
              <a:rPr lang="sl-SI" altLang="sl-SI" sz="2000"/>
              <a:t>govorimo takrat ,ko rana zaradi izločka in možnosti okužbe ni bila </a:t>
            </a:r>
          </a:p>
          <a:p>
            <a:r>
              <a:rPr lang="sl-SI" altLang="sl-SI" sz="2000"/>
              <a:t>takoj zašita ter robovi rane niso bili takoj približani skupaj. Prevezo </a:t>
            </a:r>
          </a:p>
          <a:p>
            <a:r>
              <a:rPr lang="sl-SI" altLang="sl-SI" sz="2000"/>
              <a:t>rane izvajamo vsak dan in če ne pride do okužbe,se rano po 3-5 </a:t>
            </a:r>
          </a:p>
          <a:p>
            <a:r>
              <a:rPr lang="sl-SI" altLang="sl-SI" sz="2000"/>
              <a:t>dneh zašije.</a:t>
            </a:r>
          </a:p>
        </p:txBody>
      </p:sp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ti">
  <a:themeElements>
    <a:clrScheme name="Kot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ot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2052</Words>
  <Application>Microsoft Office PowerPoint</Application>
  <PresentationFormat>On-screen Show (4:3)</PresentationFormat>
  <Paragraphs>204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Courier New</vt:lpstr>
      <vt:lpstr>Franklin Gothic Book</vt:lpstr>
      <vt:lpstr>Franklin Gothic Medium</vt:lpstr>
      <vt:lpstr>Wingdings</vt:lpstr>
      <vt:lpstr>Koti</vt:lpstr>
      <vt:lpstr>Zn pacienta z rano</vt:lpstr>
      <vt:lpstr>Spoznali bomo:</vt:lpstr>
      <vt:lpstr>Rana</vt:lpstr>
      <vt:lpstr>AKUTNE RANE: </vt:lpstr>
      <vt:lpstr>Kronične rane:</vt:lpstr>
      <vt:lpstr>Tipi celjenja rane</vt:lpstr>
      <vt:lpstr>PRIMARNO CELJENJE</vt:lpstr>
      <vt:lpstr>Sekundarno celjenje</vt:lpstr>
      <vt:lpstr>Terciarno celjenje</vt:lpstr>
      <vt:lpstr>Dejavniki,ki vplivajo na celjenje rane:</vt:lpstr>
      <vt:lpstr>Pomen prehrane pri celjenju</vt:lpstr>
      <vt:lpstr>Pripomočki za oskrbo rane</vt:lpstr>
      <vt:lpstr>Pri prevezu opazujemo in ocenimo:</vt:lpstr>
      <vt:lpstr>Preveza akutne rane</vt:lpstr>
      <vt:lpstr>PowerPoint Presentation</vt:lpstr>
      <vt:lpstr>PowerPoint Presentation</vt:lpstr>
      <vt:lpstr>IZVEDBA:</vt:lpstr>
      <vt:lpstr>PowerPoint Presentation</vt:lpstr>
      <vt:lpstr>PowerPoint Presentation</vt:lpstr>
      <vt:lpstr>PowerPoint Presentation</vt:lpstr>
      <vt:lpstr>DRENAŽNA RANA</vt:lpstr>
      <vt:lpstr>PowerPoint Presentation</vt:lpstr>
      <vt:lpstr>PowerPoint Presentation</vt:lpstr>
      <vt:lpstr>INTERVENCIJA ZN PACIENTA Z DRENAŽO</vt:lpstr>
      <vt:lpstr>PowerPoint Presentation</vt:lpstr>
      <vt:lpstr>Kronična rana</vt:lpstr>
      <vt:lpstr>PowerPoint Presentation</vt:lpstr>
      <vt:lpstr> Diabetično stopalo</vt:lpstr>
      <vt:lpstr>Sodobne obloge za rane</vt:lpstr>
      <vt:lpstr>Vrste in uporaba sodobnih oblog</vt:lpstr>
      <vt:lpstr>PowerPoint Presentation</vt:lpstr>
      <vt:lpstr>PowerPoint Presentation</vt:lpstr>
      <vt:lpstr>PowerPoint Presentation</vt:lpstr>
      <vt:lpstr>Razvrstitev kroničnih ran glede na barvo dna rane</vt:lpstr>
      <vt:lpstr>PowerPoint Presentation</vt:lpstr>
      <vt:lpstr>PREVEZA KRONIČNE RANE</vt:lpstr>
      <vt:lpstr>PowerPoint Presentation</vt:lpstr>
      <vt:lpstr>PowerPoint Presentation</vt:lpstr>
      <vt:lpstr>PowerPoint Presentation</vt:lpstr>
      <vt:lpstr>PowerPoint Presentation</vt:lpstr>
      <vt:lpstr>Hvala za pozornost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2019-06-03T09:13:46Z</dcterms:created>
  <dcterms:modified xsi:type="dcterms:W3CDTF">2019-06-03T09:13:46Z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