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6" r:id="rId2"/>
    <p:sldId id="307" r:id="rId3"/>
    <p:sldId id="268" r:id="rId4"/>
    <p:sldId id="269" r:id="rId5"/>
    <p:sldId id="308" r:id="rId6"/>
    <p:sldId id="270" r:id="rId7"/>
    <p:sldId id="309" r:id="rId8"/>
    <p:sldId id="310" r:id="rId9"/>
    <p:sldId id="311" r:id="rId10"/>
    <p:sldId id="312" r:id="rId11"/>
    <p:sldId id="313" r:id="rId12"/>
    <p:sldId id="259" r:id="rId13"/>
    <p:sldId id="260" r:id="rId14"/>
    <p:sldId id="314" r:id="rId15"/>
    <p:sldId id="261" r:id="rId16"/>
    <p:sldId id="272" r:id="rId17"/>
    <p:sldId id="315" r:id="rId18"/>
    <p:sldId id="316" r:id="rId19"/>
    <p:sldId id="350" r:id="rId20"/>
    <p:sldId id="317" r:id="rId21"/>
    <p:sldId id="318" r:id="rId22"/>
    <p:sldId id="319" r:id="rId23"/>
    <p:sldId id="320" r:id="rId24"/>
    <p:sldId id="321" r:id="rId25"/>
    <p:sldId id="32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323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289" r:id="rId55"/>
    <p:sldId id="335" r:id="rId56"/>
    <p:sldId id="336" r:id="rId57"/>
    <p:sldId id="337" r:id="rId58"/>
    <p:sldId id="338" r:id="rId59"/>
    <p:sldId id="290" r:id="rId60"/>
    <p:sldId id="339" r:id="rId61"/>
    <p:sldId id="340" r:id="rId62"/>
    <p:sldId id="265" r:id="rId63"/>
    <p:sldId id="292" r:id="rId64"/>
    <p:sldId id="341" r:id="rId65"/>
    <p:sldId id="342" r:id="rId66"/>
    <p:sldId id="293" r:id="rId67"/>
    <p:sldId id="294" r:id="rId68"/>
    <p:sldId id="343" r:id="rId69"/>
    <p:sldId id="344" r:id="rId70"/>
    <p:sldId id="345" r:id="rId71"/>
    <p:sldId id="346" r:id="rId72"/>
    <p:sldId id="295" r:id="rId73"/>
    <p:sldId id="296" r:id="rId74"/>
    <p:sldId id="347" r:id="rId75"/>
    <p:sldId id="348" r:id="rId76"/>
    <p:sldId id="349" r:id="rId7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60"/>
  </p:normalViewPr>
  <p:slideViewPr>
    <p:cSldViewPr>
      <p:cViewPr>
        <p:scale>
          <a:sx n="50" d="100"/>
          <a:sy n="50" d="100"/>
        </p:scale>
        <p:origin x="-2982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>
            <a:extLst>
              <a:ext uri="{FF2B5EF4-FFF2-40B4-BE49-F238E27FC236}">
                <a16:creationId xmlns:a16="http://schemas.microsoft.com/office/drawing/2014/main" id="{11113D4C-42D5-40D0-997D-73D58E82DC8A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>
            <a:extLst>
              <a:ext uri="{FF2B5EF4-FFF2-40B4-BE49-F238E27FC236}">
                <a16:creationId xmlns:a16="http://schemas.microsoft.com/office/drawing/2014/main" id="{70AB95EA-F71A-47F3-A4CC-C7BEE6742D49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6">
            <a:extLst>
              <a:ext uri="{FF2B5EF4-FFF2-40B4-BE49-F238E27FC236}">
                <a16:creationId xmlns:a16="http://schemas.microsoft.com/office/drawing/2014/main" id="{7F4A853C-AE87-42E4-80F5-7C3C0645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2153-1A88-4B41-87C9-3EEFD1900A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9">
            <a:extLst>
              <a:ext uri="{FF2B5EF4-FFF2-40B4-BE49-F238E27FC236}">
                <a16:creationId xmlns:a16="http://schemas.microsoft.com/office/drawing/2014/main" id="{C5E75F71-8B36-470F-AC36-59EBB1A6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9">
            <a:extLst>
              <a:ext uri="{FF2B5EF4-FFF2-40B4-BE49-F238E27FC236}">
                <a16:creationId xmlns:a16="http://schemas.microsoft.com/office/drawing/2014/main" id="{B115986B-08BA-4AD1-BB8E-1D0F34CE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444C-C30C-4923-925D-592E36CE45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968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1BB49383-2D1C-47D4-B268-DE3CD6D9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4B246-80D3-47BD-AD91-F902D3F93D1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28FAFBA2-6BB8-4A42-9A6F-8D05F32C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9ECEFAE3-FD4D-4E3B-A531-2318A77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3821D-5976-46B6-8730-C4C4BBBBEC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308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DC85DF27-0853-448D-AEF6-9FC6D29C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A161-1FE3-4C39-86F1-07BCF617654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8EE59242-31AE-4AFB-8981-371F12E3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BFF397A9-6476-4990-AE7F-5CC3AF29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45CB6-6FB5-4865-A7DA-D4DC87B925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08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55404FBF-2898-4169-B0FC-60D7D6E1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91C4-04D5-4A4D-A15E-5D54BCBB3F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D7E6ADBC-DB4C-4FFF-B118-8BEB4180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79AD00E4-E9E4-4061-82B2-D5455724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28763-DDA5-4E00-8ECC-602A6F63FE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81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4992DC71-573E-435C-AED2-41BD4F90CB54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8E3DFE56-0BC1-4BAA-861E-7F777B994A83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>
            <a:extLst>
              <a:ext uri="{FF2B5EF4-FFF2-40B4-BE49-F238E27FC236}">
                <a16:creationId xmlns:a16="http://schemas.microsoft.com/office/drawing/2014/main" id="{94913406-4FF4-41BB-A61F-031CCCA69B8A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>
            <a:extLst>
              <a:ext uri="{FF2B5EF4-FFF2-40B4-BE49-F238E27FC236}">
                <a16:creationId xmlns:a16="http://schemas.microsoft.com/office/drawing/2014/main" id="{6501A6CB-B787-44C0-A1AF-5929929B0309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18E50618-84C8-430D-95AD-454B1EBD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8AB8-096B-4AC0-8097-1F75E79510C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D9A60058-43A7-4E38-AB4D-16D4F6F8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7B312303-1281-49F7-8D66-C21889C5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895E9-B47B-45B7-959A-AC188C9192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908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BF1AB0A2-4E37-47C1-A27D-B7D5A074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6504-C9FC-422E-8540-FC4C3435242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36C07554-F13C-462A-9866-C41B3025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6250D426-D67A-472D-918C-71D1CD50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135CF-C182-4F98-9F89-DC84414470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142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103C068C-7421-43C8-B373-8DA5514B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111D-546C-470E-974A-A22FCF9339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BED0D0DC-A9BE-4301-899F-141EE391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AAE3E5BE-3C50-41DC-BF06-4616DED0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409DB-EB22-4C27-8894-5915A332B8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269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C1B7A6D4-1AE3-46DA-A444-80BA4C14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4258-14A6-4601-BAEE-4CE9F7E31B5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4F769152-C1BE-4D90-8B22-51B65DB1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0CC072A7-D36E-478C-A1D6-9F00F05F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F80C5-30ED-4B34-8979-C66E31B20C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251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4">
            <a:extLst>
              <a:ext uri="{FF2B5EF4-FFF2-40B4-BE49-F238E27FC236}">
                <a16:creationId xmlns:a16="http://schemas.microsoft.com/office/drawing/2014/main" id="{10780EB5-B6BE-451F-B731-1EBEBCBA1259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avokotnik 5">
            <a:extLst>
              <a:ext uri="{FF2B5EF4-FFF2-40B4-BE49-F238E27FC236}">
                <a16:creationId xmlns:a16="http://schemas.microsoft.com/office/drawing/2014/main" id="{AF9D6DBF-89EC-49AC-AFED-0FEA0F41726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datuma 1">
            <a:extLst>
              <a:ext uri="{FF2B5EF4-FFF2-40B4-BE49-F238E27FC236}">
                <a16:creationId xmlns:a16="http://schemas.microsoft.com/office/drawing/2014/main" id="{0558179B-7253-4F60-A4FC-2C1AA3E1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5A943-9487-4264-8DEE-45E8C732C4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86E8EF78-5695-4505-92F5-4CE407A9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3">
            <a:extLst>
              <a:ext uri="{FF2B5EF4-FFF2-40B4-BE49-F238E27FC236}">
                <a16:creationId xmlns:a16="http://schemas.microsoft.com/office/drawing/2014/main" id="{8F9F28E5-A122-478E-89F6-4DD9A900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D119-53D5-45B3-91B0-84D1126340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72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C7A816CA-0CDA-46B1-B534-263976C7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1E21-C52B-4B01-B046-D9B8C23930D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8DCE5059-E283-45BF-8C66-6329D37C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B965E30-7F6F-46E1-914F-EE591D8B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4E75C-95D0-4411-A793-D73D764BAA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982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FF469394-969D-4A11-898E-52107D6653CD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Diagram poteka: postopek 8">
            <a:extLst>
              <a:ext uri="{FF2B5EF4-FFF2-40B4-BE49-F238E27FC236}">
                <a16:creationId xmlns:a16="http://schemas.microsoft.com/office/drawing/2014/main" id="{9038AC53-2FA5-4145-9103-99DC94B98BF3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agram poteka: postopek 9">
            <a:extLst>
              <a:ext uri="{FF2B5EF4-FFF2-40B4-BE49-F238E27FC236}">
                <a16:creationId xmlns:a16="http://schemas.microsoft.com/office/drawing/2014/main" id="{D1BE4142-ADEC-4F2F-86EC-98E57447B9C0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4">
            <a:extLst>
              <a:ext uri="{FF2B5EF4-FFF2-40B4-BE49-F238E27FC236}">
                <a16:creationId xmlns:a16="http://schemas.microsoft.com/office/drawing/2014/main" id="{C340D9D7-8E44-48FB-A5FB-FA3FD052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9072-B94F-4741-8BE7-0FA5DEB948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849129B6-A8CB-4F64-8CB0-966229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2138A1B3-4768-4961-8C5B-D8B5FA0C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24025-779E-4497-9EBA-DE8B7248AB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16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>
            <a:extLst>
              <a:ext uri="{FF2B5EF4-FFF2-40B4-BE49-F238E27FC236}">
                <a16:creationId xmlns:a16="http://schemas.microsoft.com/office/drawing/2014/main" id="{622F2E55-4A70-47BD-8FB2-97D88B0965A4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9E1725A0-FB00-44AA-A1ED-12006F69E62A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Krof 10">
            <a:extLst>
              <a:ext uri="{FF2B5EF4-FFF2-40B4-BE49-F238E27FC236}">
                <a16:creationId xmlns:a16="http://schemas.microsoft.com/office/drawing/2014/main" id="{3633D1B4-0343-4143-8CCF-8C3538F09EDD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551C739E-4395-4F98-80A2-00F06D6C5F5E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FAE12B46-0F1C-41A8-9BAB-D56A0692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8">
            <a:extLst>
              <a:ext uri="{FF2B5EF4-FFF2-40B4-BE49-F238E27FC236}">
                <a16:creationId xmlns:a16="http://schemas.microsoft.com/office/drawing/2014/main" id="{548D2CF7-DDED-47A0-A568-147BC53111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B762D099-A88C-414D-B0FB-D94C87545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22A4A6-610F-49D9-BC65-9E61BE0F28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9588B92C-3D6D-4FEF-8436-C729120DC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4F9CAA4A-045D-4713-8C36-EA602682F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-18"/>
              </a:defRPr>
            </a:lvl1pPr>
          </a:lstStyle>
          <a:p>
            <a:fld id="{B11EC5FA-3A09-4E95-BD4B-6AB4232E69E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E743F873-B277-4673-A471-260D2908A8CD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A69A6B-DDE5-4FD5-ADE9-4C545D83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ZGODOVINA ZN IN NEGA DUŠEVNEGA BOLNIKA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2C06935D-EA76-49CF-9609-CA8E9CE4E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1. Antično obdobje</a:t>
            </a:r>
            <a:r>
              <a:rPr lang="sl-SI" altLang="sl-SI"/>
              <a:t>-bolnik je bil obseden z duhovi.  Primitivna ljudstva so verjela, da duševne bolezni povzročajo duhovi. Za zdravljenje in odganjanje duševne bolezni so uporabljali zaklinjanje in  čarobne izreke.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2. Hipokrat</a:t>
            </a:r>
            <a:r>
              <a:rPr lang="sl-SI" altLang="sl-SI"/>
              <a:t> je rekel,da duševne bolezni imajo svoj naravni  izvor/vzrok in zahtevajo zdravljenje.</a:t>
            </a:r>
          </a:p>
        </p:txBody>
      </p:sp>
      <p:pic>
        <p:nvPicPr>
          <p:cNvPr id="8196" name="Picture 2" descr="http://sanela.info/ext/wp/sanela/wp-content/uploads/2010/01/Hippocrates-by-Rubens.jpg">
            <a:extLst>
              <a:ext uri="{FF2B5EF4-FFF2-40B4-BE49-F238E27FC236}">
                <a16:creationId xmlns:a16="http://schemas.microsoft.com/office/drawing/2014/main" id="{8F0BBC28-5E80-4348-951E-BC0488F50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5429250"/>
            <a:ext cx="13716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4FEA5A-6711-4063-91AE-1A1B8E2A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Definicija psihiatrične ZN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519DC65C-9D3B-43BC-B223-9CD26446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>
                <a:cs typeface="Times New Roman" panose="02020603050405020304" pitchFamily="18" charset="0"/>
              </a:rPr>
              <a:t>Psihiatrična zdravstvena nega je specialno področje prakse zdravstvene nege, ki se ukvarja:</a:t>
            </a:r>
          </a:p>
          <a:p>
            <a:pPr algn="just">
              <a:buFontTx/>
              <a:buChar char="-"/>
            </a:pPr>
            <a:r>
              <a:rPr lang="sl-SI" altLang="sl-SI">
                <a:cs typeface="Times New Roman" panose="02020603050405020304" pitchFamily="18" charset="0"/>
              </a:rPr>
              <a:t>s posameznikom, </a:t>
            </a:r>
          </a:p>
          <a:p>
            <a:pPr algn="just">
              <a:buFontTx/>
              <a:buChar char="-"/>
            </a:pPr>
            <a:r>
              <a:rPr lang="sl-SI" altLang="sl-SI">
                <a:cs typeface="Times New Roman" panose="02020603050405020304" pitchFamily="18" charset="0"/>
              </a:rPr>
              <a:t>z duševnimi motnjami, </a:t>
            </a:r>
          </a:p>
          <a:p>
            <a:pPr algn="just">
              <a:buFontTx/>
              <a:buChar char="-"/>
            </a:pPr>
            <a:r>
              <a:rPr lang="sl-SI" altLang="sl-SI">
                <a:cs typeface="Times New Roman" panose="02020603050405020304" pitchFamily="18" charset="0"/>
              </a:rPr>
              <a:t>z družino ali širšo skupnostjo v primarnem, sekundarnem in terciarnem zdravstvenem varstvu.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6175AE-6CB6-42AC-8542-1F6D30A3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Osnovna značilnost 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B5BABB38-F5DB-452C-8CAA-97193FF6D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Medosebni odnos  med medicinsko sestro in bolnikom  oz. varovancem,usmerjen v:</a:t>
            </a:r>
          </a:p>
          <a:p>
            <a:pPr algn="just">
              <a:buFontTx/>
              <a:buChar char="-"/>
            </a:pPr>
            <a:r>
              <a:rPr lang="sl-SI" altLang="sl-SI"/>
              <a:t>prizadevanju,</a:t>
            </a:r>
          </a:p>
          <a:p>
            <a:pPr algn="just">
              <a:buFontTx/>
              <a:buChar char="-"/>
            </a:pPr>
            <a:r>
              <a:rPr lang="sl-SI" altLang="sl-SI"/>
              <a:t>pospeševanju in</a:t>
            </a:r>
          </a:p>
          <a:p>
            <a:pPr algn="just">
              <a:buFontTx/>
              <a:buChar char="-"/>
            </a:pPr>
            <a:r>
              <a:rPr lang="sl-SI" altLang="sl-SI"/>
              <a:t>podpiranju vedenja,katerega je cilj   razvoj osebnosti in prilagojeno funkcioniranje bolnika.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C8E558-B5B1-41A0-8E29-E72806F8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Naloge TZN v PZN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9C162D1-FB59-4832-9687-ED21264A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Učenje bolnika in njegovih svojcev pravilnih interakcij,ustrezne  komunikacije in ustreznih medosebnih odnosov,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Dajanje informacij in svetovanje bolniku ob njegovih notranjih konfliktih,bojaznih in stiskah,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Vodenje vsakodnevnega življenja na oddelku,z </a:t>
            </a:r>
            <a:r>
              <a:rPr lang="sl-SI" dirty="0" err="1"/>
              <a:t>vzpodbujanjem</a:t>
            </a:r>
            <a:r>
              <a:rPr lang="sl-SI" dirty="0"/>
              <a:t> bolnika in učenjem fizičnih,socialnih in družbenih aktivnosti,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DFBF6D-E74D-4081-AA9E-D3A489DE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F73EB1D3-F48B-40E0-9A14-B6297B0E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Zagotavljanje bolnikove varnosti,</a:t>
            </a:r>
          </a:p>
          <a:p>
            <a:pPr algn="just"/>
            <a:r>
              <a:rPr lang="sl-SI" altLang="sl-SI"/>
              <a:t>Učenje bolnika, izražanje čustev in  spodbuda k izražanju čustev,</a:t>
            </a:r>
          </a:p>
          <a:p>
            <a:pPr algn="just"/>
            <a:r>
              <a:rPr lang="sl-SI" altLang="sl-SI"/>
              <a:t>Pomoč in vzpodbuda bolnika pri zadovoljevanju  telesnih potreb in izvajanje  medicinsko-tehničnih  posegov,</a:t>
            </a:r>
          </a:p>
          <a:p>
            <a:pPr algn="just"/>
            <a:r>
              <a:rPr lang="sl-SI" altLang="sl-SI"/>
              <a:t>Vodenje zdravstvene nege  in oskrbe na psihiatričnih oddelkih in  drugih  zdravstvenih ustanovah,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4CB4E7-08F1-4915-9496-30353000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D245F13A-74D8-4699-9387-24241DE2C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Skrbeti za terapevtsko vzdušje na bolniških oddelkih in povsod,kjer se zdravijo bolniki z duševnimi motnjami,</a:t>
            </a:r>
          </a:p>
          <a:p>
            <a:pPr algn="just"/>
            <a:r>
              <a:rPr lang="sl-SI" altLang="sl-SI"/>
              <a:t>Zdravstveno-vzgojno delovanje tako v stiku z bolnikom,njegovimi svojci,kot tudi v širši skupnosti,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9B8169-BF45-42E5-9B7A-2CED9144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F9D6B94B-59C3-4271-8799-114842194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MS/TZN sta samostojna izvajalca ali sodelavca pri različnih oblikah individualnega ali skupinskega dela z bolniki,</a:t>
            </a:r>
          </a:p>
          <a:p>
            <a:pPr algn="just"/>
            <a:r>
              <a:rPr lang="sl-SI" altLang="sl-SI"/>
              <a:t>MS/ TZN sta bolnikov sogovornik, svetovalec in njegov nadomestni bližnji,  če je to potrebno.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803CE6-CA81-42FC-BBEB-44F0C2FB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TIMI V PSIHIATRIJI IN VLOGA TZN</a:t>
            </a: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BC131EEC-735A-471E-8BE0-B56CCA90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1. Tim-timsko delo :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-skupina strokovnjakov,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-ima vodjo,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-vsak posameznik prispeva svoje strokovno znanje,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-za svoj prispevek je odgovoren,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-ima skupen cilj.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u="sn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A28639-210C-4858-8D54-21D2E17BF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99003E25-9E3F-4B5E-8060-02C9E615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Timsko delo pomeni</a:t>
            </a:r>
            <a:r>
              <a:rPr lang="sl-SI" altLang="sl-SI" b="1"/>
              <a:t> </a:t>
            </a:r>
            <a:r>
              <a:rPr lang="sl-SI" altLang="sl-SI"/>
              <a:t>skupinsko delo razmeroma samostojnih posameznikov,ki se ukvarjajo s problemi,ki presegajo  okvire ene same discipline  ali stroke.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V timu se prepletata relativna samostojnost posameznega strokovnjaka in individualna odgovornost  le-tega,s potrebo po skupinski navezanosti,z namenom doseganja ciljev.</a:t>
            </a:r>
            <a:endParaRPr lang="sl-SI" altLang="sl-SI" u="sng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32FB10-3C92-40B2-9AB4-A53ECC0C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Ograda vsebine 2">
            <a:extLst>
              <a:ext uri="{FF2B5EF4-FFF2-40B4-BE49-F238E27FC236}">
                <a16:creationId xmlns:a16="http://schemas.microsoft.com/office/drawing/2014/main" id="{1469AA65-F722-4729-B439-74B6BDC71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altLang="sl-SI"/>
              <a:t>V timu mora imeti vsak član jasno prepoznavno poklicno identiteto.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Zdravstveni tim sestavljajo:</a:t>
            </a:r>
            <a:r>
              <a:rPr lang="sl-SI" altLang="sl-SI"/>
              <a:t> psihiater,psihiatrična MS/TZN, psiholog,psihoterapevt,delovni terapevt,socialni delavec,pedagog in drugi terapevti.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Neg.tim: </a:t>
            </a:r>
            <a:r>
              <a:rPr lang="sl-SI" altLang="sl-SI"/>
              <a:t>psihiatrična MS in TZN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B524D1-53A1-4E8B-8901-DE7B17BC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Ograda vsebine 2">
            <a:extLst>
              <a:ext uri="{FF2B5EF4-FFF2-40B4-BE49-F238E27FC236}">
                <a16:creationId xmlns:a16="http://schemas.microsoft.com/office/drawing/2014/main" id="{125DAA44-95D9-4ABF-B4F5-595985C29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Osnovni pogoji za uspešno delo  z duševnimi bolniki  so: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-Zaupanje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-Strokovno znanje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-Empatija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-Osebna zrelost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8D255D-2B85-49DD-922E-91DD6DE3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104DEC2-781E-4DC6-B0AA-8176C60C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 err="1"/>
              <a:t>3.Srednji</a:t>
            </a:r>
            <a:r>
              <a:rPr lang="sl-SI" b="1" dirty="0"/>
              <a:t> vek</a:t>
            </a:r>
            <a:r>
              <a:rPr lang="sl-SI" dirty="0"/>
              <a:t>-bolnike so zapirali v sirotišnice in ječe, vklenjene v verige. Mučili so jih in sežigali.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Rimljani in Grki so uporabljali pripomočke in </a:t>
            </a:r>
            <a:r>
              <a:rPr lang="sl-SI" dirty="0" err="1"/>
              <a:t>ovirnice</a:t>
            </a:r>
            <a:r>
              <a:rPr lang="sl-SI" dirty="0"/>
              <a:t> za krotenje.</a:t>
            </a:r>
            <a:endParaRPr lang="sl-SI" b="1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4. </a:t>
            </a:r>
            <a:r>
              <a:rPr lang="sl-SI" b="1" dirty="0" err="1"/>
              <a:t>Philip</a:t>
            </a:r>
            <a:r>
              <a:rPr lang="sl-SI" b="1" dirty="0"/>
              <a:t> </a:t>
            </a:r>
            <a:r>
              <a:rPr lang="sl-SI" b="1" dirty="0" err="1"/>
              <a:t>Pinel</a:t>
            </a:r>
            <a:r>
              <a:rPr lang="sl-SI" dirty="0"/>
              <a:t>- francoski zdravnik, ki velja za začetnika sodobne psihiatrije. Leta 1792  je osvobodil bolnike : snel jim je okove in verige. Poskrbel je za svetle in zračne prostore.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9220" name="Picture 2" descr="http://wkp.fresheye.com/ja/e/e3/200px-Philippe_Pinel.jpg">
            <a:extLst>
              <a:ext uri="{FF2B5EF4-FFF2-40B4-BE49-F238E27FC236}">
                <a16:creationId xmlns:a16="http://schemas.microsoft.com/office/drawing/2014/main" id="{74B5E3E7-C5B4-43CD-ABCD-75C6B3F6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5500688"/>
            <a:ext cx="1643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6F0B9E-B847-4C39-950E-46C4BC9A2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Pomembno v PZN</a:t>
            </a:r>
          </a:p>
        </p:txBody>
      </p:sp>
      <p:sp>
        <p:nvSpPr>
          <p:cNvPr id="27651" name="Ograda vsebine 2">
            <a:extLst>
              <a:ext uri="{FF2B5EF4-FFF2-40B4-BE49-F238E27FC236}">
                <a16:creationId xmlns:a16="http://schemas.microsoft.com/office/drawing/2014/main" id="{727CD2AD-91C3-4366-B595-170A2D3C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4" name="7-kraka zvezda 3">
            <a:extLst>
              <a:ext uri="{FF2B5EF4-FFF2-40B4-BE49-F238E27FC236}">
                <a16:creationId xmlns:a16="http://schemas.microsoft.com/office/drawing/2014/main" id="{4DF823A6-3167-4D43-8786-FBE289A71B73}"/>
              </a:ext>
            </a:extLst>
          </p:cNvPr>
          <p:cNvSpPr/>
          <p:nvPr/>
        </p:nvSpPr>
        <p:spPr>
          <a:xfrm>
            <a:off x="1643063" y="1714500"/>
            <a:ext cx="6143625" cy="44291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600" dirty="0">
                <a:solidFill>
                  <a:srgbClr val="7030A0"/>
                </a:solidFill>
              </a:rPr>
              <a:t>Delo z bolnikom,ne delo za bolnika!!!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5CD5B3-40C4-4059-9A2A-1DDBB53D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 dirty="0">
                <a:solidFill>
                  <a:schemeClr val="tx2">
                    <a:satMod val="130000"/>
                  </a:schemeClr>
                </a:solidFill>
              </a:rPr>
              <a:t>VLOGA TZN PRI OBRAVNAVANJU PSIHIATRIČNEGA BOLNIKA</a:t>
            </a:r>
          </a:p>
        </p:txBody>
      </p:sp>
      <p:sp>
        <p:nvSpPr>
          <p:cNvPr id="28675" name="Ograda vsebine 2">
            <a:extLst>
              <a:ext uri="{FF2B5EF4-FFF2-40B4-BE49-F238E27FC236}">
                <a16:creationId xmlns:a16="http://schemas.microsoft.com/office/drawing/2014/main" id="{D20BED46-25AA-4FA8-8CCB-C2437B06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Je član negovalnega in zdravstvenega tima,</a:t>
            </a:r>
          </a:p>
          <a:p>
            <a:pPr algn="just"/>
            <a:r>
              <a:rPr lang="sl-SI" altLang="sl-SI"/>
              <a:t>Izvaja negovalne intervencije po navodilih MS</a:t>
            </a:r>
          </a:p>
          <a:p>
            <a:pPr algn="just"/>
            <a:r>
              <a:rPr lang="sl-SI" altLang="sl-SI"/>
              <a:t>Njegovo delovanje se odvija med zdravnikom in bolnikom,med interesi bolnika in njegovimi  svojci,</a:t>
            </a:r>
          </a:p>
          <a:p>
            <a:pPr algn="just"/>
            <a:r>
              <a:rPr lang="sl-SI" altLang="sl-SI"/>
              <a:t>Ima največ stikov z bolnikom,</a:t>
            </a:r>
          </a:p>
          <a:p>
            <a:pPr algn="just"/>
            <a:r>
              <a:rPr lang="sl-SI" altLang="sl-SI"/>
              <a:t>Razumeti morata tudi bolnikovo duševnost,spoštovati njegovo osebnost,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81F8D9-CE67-4EC4-B98C-96967DB5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Ograda vsebine 2">
            <a:extLst>
              <a:ext uri="{FF2B5EF4-FFF2-40B4-BE49-F238E27FC236}">
                <a16:creationId xmlns:a16="http://schemas.microsoft.com/office/drawing/2014/main" id="{8C7EFC43-9F1F-4F86-844F-6C7BA4309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Na oddelkih vzpodbuja, zagotavlja bolnikove fizične,socialne in družbene potrebe,</a:t>
            </a:r>
          </a:p>
          <a:p>
            <a:pPr algn="just"/>
            <a:r>
              <a:rPr lang="sl-SI" altLang="sl-SI"/>
              <a:t>Sodeluje pri kakovostnem sprejemu in odpustu bolnika,</a:t>
            </a:r>
          </a:p>
          <a:p>
            <a:pPr algn="just"/>
            <a:r>
              <a:rPr lang="sl-SI" altLang="sl-SI"/>
              <a:t>Vzpodbuja bolnike v skrbi za sebe in sobolnike,</a:t>
            </a:r>
          </a:p>
          <a:p>
            <a:pPr algn="just"/>
            <a:r>
              <a:rPr lang="sl-SI" altLang="sl-SI"/>
              <a:t>Vključuje se v strokovne  programe - je enakopraven terapevt,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7A1F3C-9F38-4367-95F1-2D34A3DF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Ograda vsebine 2">
            <a:extLst>
              <a:ext uri="{FF2B5EF4-FFF2-40B4-BE49-F238E27FC236}">
                <a16:creationId xmlns:a16="http://schemas.microsoft.com/office/drawing/2014/main" id="{CE487209-4AFC-41F4-923D-0BC471AF8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Odgovoren je za varnost, intimnost, dostojanstvo in individualnost bolnika,</a:t>
            </a:r>
          </a:p>
          <a:p>
            <a:pPr algn="just"/>
            <a:r>
              <a:rPr lang="sl-SI" altLang="sl-SI"/>
              <a:t>Ustvarja takšno vzdušje na oddelkih,da se  olajša bolnikovo prilagajanje ter vzpodbuja  njegovo osebnostno rast.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CADE6D-141E-4DA8-BA94-CD29419E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Osebnostne lastnosti MS/TZN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7253358-663D-4553-AC20-1D184F9F8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Ljubezen do ljudi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Dobro strokovno znanje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Čustvena zrelost dobro telesno zdravje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Življenjski optimizem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Občutek odgovornosti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Sposobnost opazovanja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Iznajdljivost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Pravilen odnos do čistoče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Sposobnost vodenja in poučevanja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B3EE64-C4A6-4FA3-BFC6-BFECE1E9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Osebnostne lastnosti duševnih bolnikov </a:t>
            </a:r>
          </a:p>
        </p:txBody>
      </p:sp>
      <p:sp>
        <p:nvSpPr>
          <p:cNvPr id="32771" name="Ograda vsebine 2">
            <a:extLst>
              <a:ext uri="{FF2B5EF4-FFF2-40B4-BE49-F238E27FC236}">
                <a16:creationId xmlns:a16="http://schemas.microsoft.com/office/drawing/2014/main" id="{885498C8-1458-4979-B44C-CBD78FDE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Samovšečni</a:t>
            </a:r>
          </a:p>
          <a:p>
            <a:r>
              <a:rPr lang="sl-SI" altLang="sl-SI"/>
              <a:t>Novičarji</a:t>
            </a:r>
          </a:p>
          <a:p>
            <a:r>
              <a:rPr lang="sl-SI" altLang="sl-SI"/>
              <a:t>Svetovalci</a:t>
            </a:r>
          </a:p>
          <a:p>
            <a:r>
              <a:rPr lang="sl-SI" altLang="sl-SI"/>
              <a:t>Radovedneži</a:t>
            </a:r>
          </a:p>
          <a:p>
            <a:r>
              <a:rPr lang="sl-SI" altLang="sl-SI"/>
              <a:t>Pritoževalci</a:t>
            </a:r>
          </a:p>
          <a:p>
            <a:r>
              <a:rPr lang="sl-SI" altLang="sl-SI"/>
              <a:t>Zanikovalci</a:t>
            </a:r>
          </a:p>
          <a:p>
            <a:r>
              <a:rPr lang="sl-SI" altLang="sl-SI"/>
              <a:t>Korektneži</a:t>
            </a:r>
          </a:p>
          <a:p>
            <a:r>
              <a:rPr lang="sl-SI" altLang="sl-SI"/>
              <a:t>Privilegiranci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4C5C2D-6737-405A-B0AC-4271F70C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PROCES ZDRAVSTVENE NEGE –METODA DELA V ZN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3FDDA3F-A40F-4495-A340-4522DF4F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Procesna metoda dela: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-omogoča  individualno,humano in strokovno obravnavo posameznika, družine ali širše  skupnosti in se v psihiatrični zdravstveni negi uporablja že več let,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Je osvetlila tudi nevidno delo medicinskih sester pogovore,poslušanje ,tolažbo , svetovanje, varovanje,učenje,zagotavljanje intimnosti, neverbalno  komunikacijo,…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B7341-67B4-4E18-955A-751C7F21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Ograda vsebine 2">
            <a:extLst>
              <a:ext uri="{FF2B5EF4-FFF2-40B4-BE49-F238E27FC236}">
                <a16:creationId xmlns:a16="http://schemas.microsoft.com/office/drawing/2014/main" id="{12D236F5-4FCD-4969-8A76-70531D421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-prispeva h kakovostnejšemu odnosu in delu,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-aktivno vključuje bolnika in ZN in njegov pristanek na sodelovanje.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0DFBF8-6EAE-4896-8BAE-F10C1A4F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PROCES ZDRAVSTVENE NEGE</a:t>
            </a:r>
          </a:p>
        </p:txBody>
      </p:sp>
      <p:sp>
        <p:nvSpPr>
          <p:cNvPr id="35843" name="Ograda vsebine 2">
            <a:extLst>
              <a:ext uri="{FF2B5EF4-FFF2-40B4-BE49-F238E27FC236}">
                <a16:creationId xmlns:a16="http://schemas.microsoft.com/office/drawing/2014/main" id="{81E66BC6-BFD2-4680-9C75-7BFB7D83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Proces zdravstvene nege je sistematično opravljanje </a:t>
            </a:r>
            <a:r>
              <a:rPr lang="sl-SI" altLang="sl-SI" b="1"/>
              <a:t>ZN po  štirih fazah dela</a:t>
            </a:r>
            <a:r>
              <a:rPr lang="sl-SI" altLang="sl-SI"/>
              <a:t> so: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Ugotavljanje potreb po zdravstveni negi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Načrtovanje zdravstvene nege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Izvajanje zdravstvene nege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Evalviranje zdravstvene nege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098470-39C0-4EF1-9621-FBF837C5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FAZE PROCESA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6934AB9-F5D4-47FD-828B-BF6303690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1. UGOTAVLJANJE POTREB PO ZN </a:t>
            </a:r>
            <a:r>
              <a:rPr lang="sl-SI" dirty="0"/>
              <a:t>(telesne,duševne in socialne 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Zbiranje informacij,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Interpretiranje zbranih podatkov,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Identificiranje potreb na podlagi zbranih informacij,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Vrednotenje oz. preverjanje potreb skupaj z bolnikom,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Določanje prednosti reševanja potreb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7E2EA8-C3C7-429C-8CF0-E798C85B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F44B3CDE-78B6-45E4-B4C9-683249CD3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5. E. Kraeplin  </a:t>
            </a:r>
            <a:r>
              <a:rPr lang="sl-SI" altLang="sl-SI"/>
              <a:t>je opisoval posamezne bolnike in njihove znake, zato tudi govorimo o  opisni psihiatriji.</a:t>
            </a:r>
            <a:endParaRPr lang="sl-SI" altLang="sl-SI" b="1"/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6. Po 2.sv. vojni </a:t>
            </a:r>
            <a:r>
              <a:rPr lang="sl-SI" altLang="sl-SI"/>
              <a:t>nastopijo velike spremembe,razvije se skupinsko psihoterapevtsko in socioterapevtsko delo (velika vloga medicinske sestre).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  Skrb in zdravljenje duševno bolnih potekata zunaj  mest.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B52A27-5EF4-4765-B716-3A27B36C8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F547776-E407-4F8D-B4A7-068C59803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2. NAČRTOVANJE ZN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-opredelitev ciljev zdravstvene nege,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-sodelujeta MS in bolnik,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-je aktiven miselni proces,ki vodi v logično razmišljanje o ZN z uporabo strokovnega znanja,spretnosti in sodelovanja s člani tima,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-opredeljevanje ciljev ZN,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-sodelovanje s člani terapevtskega tima.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263AFE-5BFF-452A-85F5-8089E09C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5" name="Ograda vsebine 2">
            <a:extLst>
              <a:ext uri="{FF2B5EF4-FFF2-40B4-BE49-F238E27FC236}">
                <a16:creationId xmlns:a16="http://schemas.microsoft.com/office/drawing/2014/main" id="{82D3B5BE-43E7-48D4-A889-AB78CAFA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3.IZVAJANJE ZN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-TZN aktivno sodeluje,samostojno izvaja določene postopke in posege,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-skrb za zadovoljevanje bolnikovih potreb po ZN ter vključevanje družinskih članov v  proces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-dokumentiranje!!!!!- je informiranje, dokazovanje in preučevanje.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2ABAA6-84DA-4DF0-9EF4-DB9A908C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Ograda vsebine 2">
            <a:extLst>
              <a:ext uri="{FF2B5EF4-FFF2-40B4-BE49-F238E27FC236}">
                <a16:creationId xmlns:a16="http://schemas.microsoft.com/office/drawing/2014/main" id="{59829679-405D-4276-9EAC-58EE5283B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4.VREDNOTENJE ZN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-dobimo vpogled o dosežku načrtovane ZN,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-končno vrednotenje opravimo ob odpustu.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36CE4F-510A-482C-A1FC-6D35CEC3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POMNI</a:t>
            </a:r>
          </a:p>
        </p:txBody>
      </p:sp>
      <p:sp>
        <p:nvSpPr>
          <p:cNvPr id="40963" name="Ograda vsebine 2">
            <a:extLst>
              <a:ext uri="{FF2B5EF4-FFF2-40B4-BE49-F238E27FC236}">
                <a16:creationId xmlns:a16="http://schemas.microsoft.com/office/drawing/2014/main" id="{B686DAD7-5257-4956-844D-88E21AF3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   VLOGA ZDRAVSTVENE NEGE V PSIHIATRIJI JE POMOČ PRI ZDRAVLJENJU,KREPITVI IN VARSTVU ZDRAVJA,NEGOVANJU BOLNIKOV V TELESNEM IN DUŠEVNEM SMISLU TER POMOČ PRI REHABILITACIJI.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F17AC6-CFD2-4F4D-8AA7-A3787F08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solidFill>
                  <a:schemeClr val="tx2">
                    <a:satMod val="130000"/>
                  </a:schemeClr>
                </a:solidFill>
              </a:rPr>
              <a:t>VLOGA TZN V PRI ŽIVLJENJSKIH AKTIVNOSTIH DUŠEVNEGA BOLNIKA</a:t>
            </a:r>
          </a:p>
        </p:txBody>
      </p:sp>
      <p:sp>
        <p:nvSpPr>
          <p:cNvPr id="41987" name="Ograda vsebine 2">
            <a:extLst>
              <a:ext uri="{FF2B5EF4-FFF2-40B4-BE49-F238E27FC236}">
                <a16:creationId xmlns:a16="http://schemas.microsoft.com/office/drawing/2014/main" id="{28A42A24-6948-4D86-A642-EFE0F6CB5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IZLOČANJE: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 opazovanje urina,blata,patologija izločanja (inkontinenca urina,blata;retenca-zastoj)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 zasebnost in telesno udobje,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 kontrola pogostosti mikcije in defekacije; pomoč,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 obstipacija (telesna aktivnost, tekočina, prehrana)</a:t>
            </a:r>
          </a:p>
          <a:p>
            <a:pPr>
              <a:buFontTx/>
              <a:buChar char="-"/>
            </a:pPr>
            <a:endParaRPr lang="sl-SI" altLang="sl-SI"/>
          </a:p>
          <a:p>
            <a:pPr>
              <a:buFontTx/>
              <a:buChar char="-"/>
            </a:pPr>
            <a:endParaRPr lang="sl-SI" altLang="sl-S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E6D8C1-438A-4695-9CC3-6E3875D2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Ograda vsebine 2">
            <a:extLst>
              <a:ext uri="{FF2B5EF4-FFF2-40B4-BE49-F238E27FC236}">
                <a16:creationId xmlns:a16="http://schemas.microsoft.com/office/drawing/2014/main" id="{F29FE03C-865B-4C62-B198-D4D92A630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PREHRANJEVANJE IN PITJE: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poseben pomen (čustvena izmenjava z zunanjim svetom)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odklanjanje ali prekomerno hranjenje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priprava bolnika na hranjenje, okolja, postrežba,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-TZN mora spoznati želje bolnika in vrste diete,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5DB26C-20F2-4D18-B4CA-686AA066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5" name="Ograda vsebine 2">
            <a:extLst>
              <a:ext uri="{FF2B5EF4-FFF2-40B4-BE49-F238E27FC236}">
                <a16:creationId xmlns:a16="http://schemas.microsoft.com/office/drawing/2014/main" id="{EA35F8C6-75D1-4234-B85B-1EFE829F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-prepoznava neješčnost zaradi suicidalnih namenov,blodenj,halucinacij,,čustvenih motenj,..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TZN ima nadzor nad hrano,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redna kontrola telesne teže ,vzpodbuda k telesni aktivnosti.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3120D-2794-4D31-B7B0-CF305109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Ograda vsebine 2">
            <a:extLst>
              <a:ext uri="{FF2B5EF4-FFF2-40B4-BE49-F238E27FC236}">
                <a16:creationId xmlns:a16="http://schemas.microsoft.com/office/drawing/2014/main" id="{E353B4A0-4F95-4CD8-B676-0CF35082C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SPANJE IN POČITEK: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Pogosto trpijo zaradi nespečnosti,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Pomembna je priprava okolja, bolnika,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terapija za spanje po navodilu zdravnika.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E31972-C60F-4A92-BDA1-190FA695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Ograda vsebine 2">
            <a:extLst>
              <a:ext uri="{FF2B5EF4-FFF2-40B4-BE49-F238E27FC236}">
                <a16:creationId xmlns:a16="http://schemas.microsoft.com/office/drawing/2014/main" id="{8EEDBCB5-014D-429F-BE87-110D2D6CE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TELESNA HIGIENA IN UREJENOST: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pomanjkanje interesa,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vzpodbuda,pomoč ter nadzor.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24C3A5-36DF-45DD-9F30-C02F8356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Ograda vsebine 2">
            <a:extLst>
              <a:ext uri="{FF2B5EF4-FFF2-40B4-BE49-F238E27FC236}">
                <a16:creationId xmlns:a16="http://schemas.microsoft.com/office/drawing/2014/main" id="{BA03AB2A-DBC7-40DA-83F0-0555463A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OBLAČENJE: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pogosto neurejeni,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TZN poskrbi,da so ustrezna, udobna, estetska, sprejemljiva,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samozavest,samostojnost,osebna oblačila.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A88B51-15B2-4EAD-B625-AA060C6D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615E89F-C2C7-4C9A-84CE-F2498441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7. Sredi 50 let</a:t>
            </a:r>
            <a:r>
              <a:rPr lang="sl-SI" altLang="sl-SI"/>
              <a:t>-zdravljenje z nevroleptiki (zdravila,ki vplivajo na bolnikovo doživljanje tako,da ga zmanjšajo ali zbrišejo).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8.Leta 1952 je H. Peplau </a:t>
            </a:r>
            <a:r>
              <a:rPr lang="sl-SI" altLang="sl-SI"/>
              <a:t>objavila knjigo  </a:t>
            </a:r>
            <a:r>
              <a:rPr lang="sl-SI" altLang="sl-SI" u="sng"/>
              <a:t>Medsebojni odnosi v ZN</a:t>
            </a:r>
            <a:r>
              <a:rPr lang="sl-SI" altLang="sl-SI"/>
              <a:t>, v kateri opredeljuje veščine,aktivnosti in cilje psihiatrične ZN.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9. </a:t>
            </a:r>
            <a:r>
              <a:rPr lang="sl-SI" altLang="sl-SI" b="1"/>
              <a:t>Leta 1953 </a:t>
            </a:r>
            <a:r>
              <a:rPr lang="sl-SI" altLang="sl-SI"/>
              <a:t>so v Ameriki oblikovali </a:t>
            </a:r>
            <a:r>
              <a:rPr lang="sl-SI" altLang="sl-SI" u="sng"/>
              <a:t>PZN.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4AA0D8-2007-4848-B09D-8895153F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8131" name="Ograda vsebine 2">
            <a:extLst>
              <a:ext uri="{FF2B5EF4-FFF2-40B4-BE49-F238E27FC236}">
                <a16:creationId xmlns:a16="http://schemas.microsoft.com/office/drawing/2014/main" id="{2D4F46A6-38FA-4306-8DA5-C231D970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VARNOST: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zaščita bolnika pred samomorom, poškodbami,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prepoznati vzroke in znake nasilja,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 stalna prisotnost osebja in odstranitev nevarnih predmetov.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0C8EE1-2A49-4288-8CD6-82782648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9155" name="Ograda vsebine 2">
            <a:extLst>
              <a:ext uri="{FF2B5EF4-FFF2-40B4-BE49-F238E27FC236}">
                <a16:creationId xmlns:a16="http://schemas.microsoft.com/office/drawing/2014/main" id="{AC9FBA7B-0180-4E5B-986C-6BE51F8F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KOMUNIKACIJA IN IZRAŽANJE VERSKIH ČUSTEV: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-slabi odnosi, ne sprejemanje okolice,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-problemi pri izražanju svojih čustev,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-zadovoljevanje verskih in duhovnih potreb.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71FD31-500C-4931-AE30-F071700D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0179" name="Ograda vsebine 2">
            <a:extLst>
              <a:ext uri="{FF2B5EF4-FFF2-40B4-BE49-F238E27FC236}">
                <a16:creationId xmlns:a16="http://schemas.microsoft.com/office/drawing/2014/main" id="{9E818979-7B27-4CB6-8109-BC484A966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UČENJE,DELO IN REKREACIJA: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-preprečevanje bolnikove pasivnosti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-pomoč in vzpodbuda pri ohranjanju socialnih stikov.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D5D5AA-3FC7-417C-9835-0802D290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SPREJEM,OBRAVNAVA IN ODPUST  DUŠEVNEGA BOLNIKA</a:t>
            </a:r>
          </a:p>
        </p:txBody>
      </p:sp>
      <p:sp>
        <p:nvSpPr>
          <p:cNvPr id="51203" name="Ograda vsebine 2">
            <a:extLst>
              <a:ext uri="{FF2B5EF4-FFF2-40B4-BE49-F238E27FC236}">
                <a16:creationId xmlns:a16="http://schemas.microsoft.com/office/drawing/2014/main" id="{5910890C-B061-49F6-8CA8-EB076BE48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 u="sng"/>
              <a:t>1. SPREJEM DUŠEVNEGA BOLNIKA- ambulantno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 u="sng"/>
              <a:t>Poznamo: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1.1. planiran/načrtovani sprejem (administrativni in strokovni)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1.2. prisilni sprejem</a:t>
            </a:r>
          </a:p>
          <a:p>
            <a:pPr marL="595313" indent="-514350">
              <a:buFont typeface="Wingdings 2" panose="05020102010507070707" pitchFamily="18" charset="2"/>
              <a:buAutoNum type="arabicPeriod"/>
            </a:pPr>
            <a:endParaRPr lang="sl-SI" altLang="sl-SI" u="sng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ADE3C-1DA8-4ADA-9E5A-AF304912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1.1. Planiran sprejem</a:t>
            </a:r>
          </a:p>
        </p:txBody>
      </p:sp>
      <p:sp>
        <p:nvSpPr>
          <p:cNvPr id="52227" name="Ograda vsebine 2">
            <a:extLst>
              <a:ext uri="{FF2B5EF4-FFF2-40B4-BE49-F238E27FC236}">
                <a16:creationId xmlns:a16="http://schemas.microsoft.com/office/drawing/2014/main" id="{87B225A8-723E-45D2-BF79-6210BDE4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u="sng"/>
              <a:t>Predložimo: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-napotnico splošnega zdravnika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-zdravstveno kartico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-drugo dokumentacijo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40ABDE-4FBF-4852-AD0D-8096D804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939AC21-7CEF-4943-83A8-4708ED53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Sprejem vodi </a:t>
            </a:r>
            <a:r>
              <a:rPr lang="sl-SI" dirty="0"/>
              <a:t>zdravnik,drugi zdravstveni delavci pomagajo in sodelujejo.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Kako poteka sprejem?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-Pomembno je vzpostaviti dober kontakt-to </a:t>
            </a:r>
            <a:r>
              <a:rPr lang="sl-SI" dirty="0"/>
              <a:t>pomeni dobro sodelovanje tekom zdravljenja.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-Vzeti si dovolj časa za bolnika-opazovanje</a:t>
            </a:r>
            <a:r>
              <a:rPr lang="sl-SI" dirty="0"/>
              <a:t>: opazovati obnašanje bolnika,mimiko obraza,kretnje,način govora,odnos do osebja,kako je orientiran,ali so prisotne halucinacije.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7B7F2E-EC85-4A5B-941D-EC6A04F7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4275" name="Ograda vsebine 2">
            <a:extLst>
              <a:ext uri="{FF2B5EF4-FFF2-40B4-BE49-F238E27FC236}">
                <a16:creationId xmlns:a16="http://schemas.microsoft.com/office/drawing/2014/main" id="{29202995-D609-4EAD-98E6-72E3FC40E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-Zelo pomembna je higienska obravnava </a:t>
            </a:r>
            <a:r>
              <a:rPr lang="sl-SI" altLang="sl-SI"/>
              <a:t>bolnika in sicer ko je  bolnik slečen, MS/TZN pregleda kožo, morebitne potpludbe, išče znake ušivosti, garjavosti, zapuščenosti. Bolnik je velikokrat zaradi svoje narave bolezni zanemarjen,nečist neurejen.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-Odvzem ostrih-nevarnih predmetov.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7F4AEE-E334-4B38-910B-59F39CAE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1. 2. Prisilni sprejem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D0F3E1B-C04F-4760-AF31-0B8701EC7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To je takrat,ko bolnik ne soglaša z  zdravljenjem (težave doma,..)-ukrep hospitalizacije bolnika brez njegove privolitve (</a:t>
            </a:r>
            <a:r>
              <a:rPr lang="sl-SI" dirty="0" err="1"/>
              <a:t>49.člen</a:t>
            </a:r>
            <a:r>
              <a:rPr lang="sl-SI" dirty="0"/>
              <a:t> Zakona o zdravstveni dejavnosti,</a:t>
            </a:r>
            <a:r>
              <a:rPr lang="sl-SI" dirty="0" err="1"/>
              <a:t>Ur.L.RS</a:t>
            </a:r>
            <a:r>
              <a:rPr lang="sl-SI" dirty="0"/>
              <a:t> </a:t>
            </a:r>
            <a:r>
              <a:rPr lang="sl-SI" dirty="0" err="1"/>
              <a:t>št.9/92</a:t>
            </a:r>
            <a:r>
              <a:rPr lang="sl-SI" dirty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3000" dirty="0">
                <a:solidFill>
                  <a:schemeClr val="bg1">
                    <a:lumMod val="65000"/>
                  </a:schemeClr>
                </a:solidFill>
              </a:rPr>
              <a:t>(Bolnika,ki zaradi duševne bolezni ogroža svoje življenje ali življenje drugih ljudi ali povzroča veliko škodo sebi ali drugim,je mogoče napotiti in sprejeti na zdravljenje v psihiatrično bolnišnico tudi brez njegove privolitve.)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EEF3FA-CF3A-4A7B-938E-0658A2C4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Ograda vsebine 2">
            <a:extLst>
              <a:ext uri="{FF2B5EF4-FFF2-40B4-BE49-F238E27FC236}">
                <a16:creationId xmlns:a16="http://schemas.microsoft.com/office/drawing/2014/main" id="{69EC3208-854C-4C17-B8E7-B2779B7E3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Ali pa bolnika,ki zaradi duševne bolezni ogroža svoje življenje ali življenje drugih ali povzroča veliko škodo sebi in drugim,je mogoče sprejeti na zdravljenje tudi brez njegove privolitve.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V takšnih primerih je potrebno večje število zdravstvenih delavcev in obvestiti sodišče v roku 48 ur.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D16B3-249D-4747-AFAB-84742762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Zakaj,kdaj in kaj opazujemo?</a:t>
            </a:r>
          </a:p>
        </p:txBody>
      </p:sp>
      <p:sp>
        <p:nvSpPr>
          <p:cNvPr id="57347" name="Ograda vsebine 2">
            <a:extLst>
              <a:ext uri="{FF2B5EF4-FFF2-40B4-BE49-F238E27FC236}">
                <a16:creationId xmlns:a16="http://schemas.microsoft.com/office/drawing/2014/main" id="{B65B82AA-32F4-44D3-997F-3F0743E23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1.Zakaj- </a:t>
            </a:r>
            <a:r>
              <a:rPr lang="sl-SI" altLang="sl-SI"/>
              <a:t>bolnika moramo spoznati, s tem ga bolje razumemo in strokovno obravnavamo,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2. Kdaj- </a:t>
            </a:r>
            <a:r>
              <a:rPr lang="sl-SI" altLang="sl-SI"/>
              <a:t>vseskozi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3.Kaj-</a:t>
            </a:r>
            <a:r>
              <a:rPr lang="sl-SI" altLang="sl-SI"/>
              <a:t> npr. spanje-uspavala(npr. depresivni bolniki zvečer zaspijo,zgodaj  zjutraj se zbudijo-takrat največja nevarnost samomora:manični bolniki niso zaspani,ne potrebujejo spanja…)</a:t>
            </a:r>
            <a:endParaRPr lang="sl-SI" altLang="sl-SI" b="1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169C21-F241-435A-BED0-02D776BB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Način zdravljenja duševno bolnih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6619BA0-08F6-4595-B2B9-83A06CFA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Leta 1935 - za zdravljenje duševno bolnih  so uporabljali </a:t>
            </a:r>
            <a:r>
              <a:rPr lang="sl-SI" dirty="0" err="1"/>
              <a:t>insulinsko</a:t>
            </a:r>
            <a:r>
              <a:rPr lang="sl-SI" dirty="0"/>
              <a:t> komatozno terapijo. </a:t>
            </a:r>
            <a:r>
              <a:rPr lang="sl-SI" sz="2000" dirty="0">
                <a:solidFill>
                  <a:schemeClr val="bg1">
                    <a:lumMod val="65000"/>
                  </a:schemeClr>
                </a:solidFill>
              </a:rPr>
              <a:t>(visoka doza </a:t>
            </a:r>
            <a:r>
              <a:rPr lang="sl-SI" sz="2000" dirty="0" err="1">
                <a:solidFill>
                  <a:schemeClr val="bg1">
                    <a:lumMod val="65000"/>
                  </a:schemeClr>
                </a:solidFill>
              </a:rPr>
              <a:t>insulina</a:t>
            </a:r>
            <a:r>
              <a:rPr lang="sl-SI" sz="2000" dirty="0">
                <a:solidFill>
                  <a:schemeClr val="bg1">
                    <a:lumMod val="65000"/>
                  </a:schemeClr>
                </a:solidFill>
              </a:rPr>
              <a:t> povzroči </a:t>
            </a:r>
            <a:r>
              <a:rPr lang="sl-SI" sz="2000" dirty="0" err="1">
                <a:solidFill>
                  <a:schemeClr val="bg1">
                    <a:lumMod val="65000"/>
                  </a:schemeClr>
                </a:solidFill>
              </a:rPr>
              <a:t>hiperglikemijo</a:t>
            </a:r>
            <a:r>
              <a:rPr lang="sl-SI" sz="2000" dirty="0">
                <a:solidFill>
                  <a:schemeClr val="bg1">
                    <a:lumMod val="65000"/>
                  </a:schemeClr>
                </a:solidFill>
              </a:rPr>
              <a:t> čez 2-3 ure pade v komo, nato  dajo </a:t>
            </a:r>
            <a:r>
              <a:rPr lang="sl-SI" sz="2000" dirty="0" err="1">
                <a:solidFill>
                  <a:schemeClr val="bg1">
                    <a:lumMod val="65000"/>
                  </a:schemeClr>
                </a:solidFill>
              </a:rPr>
              <a:t>glukagon</a:t>
            </a:r>
            <a:r>
              <a:rPr lang="sl-SI" sz="2000" dirty="0">
                <a:solidFill>
                  <a:schemeClr val="bg1">
                    <a:lumMod val="65000"/>
                  </a:schemeClr>
                </a:solidFill>
              </a:rPr>
              <a:t>,da se zbudi posledično nastane šok v možganih)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Leta 1937- pa začnejo uporabljati </a:t>
            </a:r>
            <a:r>
              <a:rPr lang="sl-SI" dirty="0" err="1"/>
              <a:t>elektrokonvulzivno</a:t>
            </a:r>
            <a:r>
              <a:rPr lang="sl-SI" dirty="0"/>
              <a:t> zdravljenje. </a:t>
            </a:r>
            <a:r>
              <a:rPr lang="sl-SI" sz="2400" dirty="0">
                <a:solidFill>
                  <a:schemeClr val="bg1">
                    <a:lumMod val="65000"/>
                  </a:schemeClr>
                </a:solidFill>
              </a:rPr>
              <a:t>(elektrošok)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2292" name="Picture 2" descr="http://www.nebojse.si/portal/images/stories/razno/eshock_3.jpg">
            <a:extLst>
              <a:ext uri="{FF2B5EF4-FFF2-40B4-BE49-F238E27FC236}">
                <a16:creationId xmlns:a16="http://schemas.microsoft.com/office/drawing/2014/main" id="{CB1D22A2-DCD2-4978-9FCA-E4612325E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786313"/>
            <a:ext cx="33575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EDB112-B79A-4762-BDAF-5E34D2A2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BOLNIŠNIČNA PSIHIATRIČNA DEJAVNOST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5786CF9-D90D-4074-9B96-BFF9D011B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/>
              <a:t>Psihiatrična bolnišnica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-Bolniki se v njih </a:t>
            </a:r>
            <a:r>
              <a:rPr lang="sl-SI" dirty="0" err="1"/>
              <a:t>nauče</a:t>
            </a:r>
            <a:r>
              <a:rPr lang="sl-SI" dirty="0"/>
              <a:t> živeti in vzpostavljati odnose z drugimi ljudi;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-Zagotovljeni morajo biti dobri medosebni odnosi in dobra terapevtska klima;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-Čim manj bolnišničnega vzdušja;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-Bolniki se morajo počutiti čim bolj svobodne in domače;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-Dnevni prostori morajo biti primerno opremljeni (gledanje TV,časopis,..)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8753ED-E420-47EE-8A3D-A23CA6FA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Obravnava duševnega bolnika na oddelku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43E4814-98DA-40B9-809D-46FE6FDF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V prvi vrsti poskrbimo za bolnika in šele nato urejamo dokumentacijo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Na oddelku ga predstavimo </a:t>
            </a:r>
            <a:r>
              <a:rPr lang="sl-SI" dirty="0" err="1"/>
              <a:t>sobolnikom</a:t>
            </a:r>
            <a:r>
              <a:rPr lang="sl-SI" dirty="0"/>
              <a:t>, seznanimo ga z hišnim redom,razkažemo okolico,..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Časovno uskladimo vse aktivnosti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Sodelujemo z družino/ svojci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Sama </a:t>
            </a:r>
            <a:r>
              <a:rPr lang="sl-SI" u="sng" dirty="0"/>
              <a:t>obravnava temelji </a:t>
            </a:r>
            <a:r>
              <a:rPr lang="sl-SI" dirty="0"/>
              <a:t>na </a:t>
            </a:r>
            <a:r>
              <a:rPr lang="sl-SI" u="sng" dirty="0"/>
              <a:t>opredelitvi načrta in zastavitvi ciljev </a:t>
            </a:r>
            <a:r>
              <a:rPr lang="sl-SI" dirty="0"/>
              <a:t>pri negi bolnika,rehabilitaciji in resocializaciji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3E20A5-9104-4A3C-8895-9552DBFA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0419" name="Ograda vsebine 2">
            <a:extLst>
              <a:ext uri="{FF2B5EF4-FFF2-40B4-BE49-F238E27FC236}">
                <a16:creationId xmlns:a16="http://schemas.microsoft.com/office/drawing/2014/main" id="{832D2EE2-F5CA-4ACF-B8E8-ECAA61261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Oblikujemo terapevtsko klimo- to so pogoji,ki omogočajo,da je večji del bolnikovega bivanja na oddelku usmerjen v določen cilj,sprva le pasivne prisotnosti bolnika,kasneje v večje preproste aktivnosti v določenem terapevtskem programu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DDA9D7-CF6F-4298-B36F-0FAB7EBE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Odpust bolnika iz bolnišnice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7B11BA6-44D5-4E53-936A-FD2EBFDD9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Bolnika se pripravlja na odpust že od sprejema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Bolnik pri tem čuti strah.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Organizirajo se obiski v delovni organizaciji (socialni delavec).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Če svojci niso primerni za izvajanje rehabilitacije,navežemo stike s patronažno sestro.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Patronažna sestra spremlja bolnika v domači oskrbi.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Socialna služba pa doma in na delovnem mestu.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14DB0-3628-4A60-B0E4-466B47F4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DUŠEVNO ZDRAVJE IN DUŠEVNA BOLEZEN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7998257-EE6B-41AA-A5B3-C7AC9C37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Duševno zdravje  </a:t>
            </a:r>
            <a:r>
              <a:rPr lang="sl-SI" dirty="0"/>
              <a:t>ne pomeni neko popolno in dokončno ali idealno zdravje,temveč najboljše možno stanje in počutje človeka v okoliščinah,na katere je mogoče vplivati in jih spreminjati(SZO).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Duševno zdravje </a:t>
            </a:r>
            <a:r>
              <a:rPr lang="sl-SI" dirty="0"/>
              <a:t>je čustvena in duhovna prožnost,ki nam omogoča uživati življenje in premagovati bolečino trpljenje in razočaranje. Opredeljeno je kot stanje odsotnosti bolezni ali stanje dobrega počutja.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AD490C-54DD-4129-8491-AA1B97FC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3491" name="Ograda vsebine 2">
            <a:extLst>
              <a:ext uri="{FF2B5EF4-FFF2-40B4-BE49-F238E27FC236}">
                <a16:creationId xmlns:a16="http://schemas.microsoft.com/office/drawing/2014/main" id="{34283FC2-AC4E-438C-B23C-DC42E7F6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Danes razumemo duševno zdravje kot položaj posameznika med: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-njegovimi zmožnostmi ter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-okoljem in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-socialnim okvirom,v katerem živi in deluje.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B3E42B-D320-44A5-83BD-9F210155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4C6885B-7A54-4B09-8E58-11DAE5F5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Duševna motnje </a:t>
            </a:r>
            <a:r>
              <a:rPr lang="sl-SI" dirty="0"/>
              <a:t>so spremembe v mišljenju,čustvovanju in vedenju,ki povzročajo trpljenje,motnje v socialnem delovanju ali motnje telesnega delovanja.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Duševna motnja se kaže v: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-strahu in tesnobi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-napetosti in negotovosti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-nezaupljivosti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-nezadovoljstvu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-</a:t>
            </a:r>
            <a:r>
              <a:rPr lang="sl-SI" dirty="0"/>
              <a:t>spremenjenemu doživljanju sebe in sveta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-čustveni neobvladanosti….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b="1" u="sng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C56ABC-111A-4FD8-B868-FB096C62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5539" name="Ograda vsebine 2">
            <a:extLst>
              <a:ext uri="{FF2B5EF4-FFF2-40B4-BE49-F238E27FC236}">
                <a16:creationId xmlns:a16="http://schemas.microsoft.com/office/drawing/2014/main" id="{01BE0715-DD4A-4CCB-932D-DEBE54E4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 u="sng"/>
              <a:t>Duševna motnja </a:t>
            </a:r>
            <a:r>
              <a:rPr lang="sl-SI" altLang="sl-SI"/>
              <a:t> preide v </a:t>
            </a:r>
            <a:r>
              <a:rPr lang="sl-SI" altLang="sl-SI" b="1" u="sng"/>
              <a:t>duševno bolezen</a:t>
            </a:r>
            <a:r>
              <a:rPr lang="sl-SI" altLang="sl-SI"/>
              <a:t> v tistem trenutku,ko prične posegati v vse več segmentov posameznikovega  življenja   in delovanje in takšen  posameznik prične  spreminjati svoje vedenje,življenjske navade,odzivanje in se sčasoma prične tudi osebnostno spreminjati.</a:t>
            </a:r>
            <a:endParaRPr lang="sl-SI" altLang="sl-SI" b="1" u="sng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930D0C-A1D6-4E5E-A8B1-2F62C867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6563" name="Ograda vsebine 2">
            <a:extLst>
              <a:ext uri="{FF2B5EF4-FFF2-40B4-BE49-F238E27FC236}">
                <a16:creationId xmlns:a16="http://schemas.microsoft.com/office/drawing/2014/main" id="{E61CF5AC-E8C8-4183-A5E5-0F92B3E4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Duševna bolezen </a:t>
            </a:r>
            <a:r>
              <a:rPr lang="sl-SI" altLang="sl-SI"/>
              <a:t>je splošen izraz,s katerim označujemo vse vrste duševnih motenj.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7C6F86-9F96-48D6-B2F2-A55CADD6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Vzroki duševnih bolezni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AF9A63-889C-4B94-9A76-9714C92F8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 err="1"/>
              <a:t>1.PREDISPOZICIJSKI</a:t>
            </a:r>
            <a:r>
              <a:rPr lang="sl-SI" u="sng" dirty="0"/>
              <a:t> VZROKI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So tista stanja,ki omogočajo ob kasnejšem delovanju sprožilnih dejavnikov nastanek duševne motnje: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-dednost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-starost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-spol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-dejavniki okolja in socialni dejavniki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-poklic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-prejšnje duševne motnje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829ADF-79D5-443C-881F-E2EA50E3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ZGODOVINA NDB V SLOVENIJI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ADA4F05-AFA2-4F52-859D-DFC2C233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1. Leta  1786 </a:t>
            </a:r>
            <a:r>
              <a:rPr lang="sl-SI" dirty="0"/>
              <a:t>se prvič spregovori o bolnišnici, ko  preuredijo samostan v splošno bolnišnico  z oddelkom za duševno bolne.</a:t>
            </a:r>
          </a:p>
          <a:p>
            <a:pPr marL="596646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2. Leta  1878 </a:t>
            </a:r>
            <a:r>
              <a:rPr lang="sl-SI" dirty="0"/>
              <a:t>je bila zgrajena prva psihiatrična bolnišnica,  Ljubljana- Polje imenovana  Deželna blaznica  na Studencu.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3. Leta 1953 </a:t>
            </a:r>
            <a:r>
              <a:rPr lang="sl-SI" dirty="0"/>
              <a:t>prva šolana medicinska sestra zaposlena na psihiatriji 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6AF1E7-4A1A-457F-BF1C-71A4E4B5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8611" name="Ograda vsebine 2">
            <a:extLst>
              <a:ext uri="{FF2B5EF4-FFF2-40B4-BE49-F238E27FC236}">
                <a16:creationId xmlns:a16="http://schemas.microsoft.com/office/drawing/2014/main" id="{67A9B37B-A97B-45D1-81F1-881F46885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u="sng"/>
              <a:t>2.SPROŽILNI VZROKI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Nastopijo tik pred nastankom bolezni in povzročijo ,da postane posameznik bolj občutljiv: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-intoksikacije,infekcije,izčrpanost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-organska stanja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-poškodbe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A5CA57-C741-4E88-9C5B-4D73DE93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9635" name="Ograda vsebine 2">
            <a:extLst>
              <a:ext uri="{FF2B5EF4-FFF2-40B4-BE49-F238E27FC236}">
                <a16:creationId xmlns:a16="http://schemas.microsoft.com/office/drawing/2014/main" id="{B485BA4F-96E6-43CE-A308-74617846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u="sng"/>
              <a:t>3.PSIHIČNI VZROKI</a:t>
            </a: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-osamljenost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-vsakdanje nezadovoljstvo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-družinske težave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-neuresničene ambicije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PRAVIH VZROKOV VEČINE DUŠEVNIH MOTENJ NE POZNAMO.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780631-3015-4905-BABB-5C788E28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sl-SI" sz="4400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br>
              <a:rPr lang="sl-SI" sz="4400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r>
              <a:rPr lang="sl-SI" sz="4400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Vrste duševnih motenj </a:t>
            </a:r>
            <a:br>
              <a:rPr lang="sl-SI" sz="4400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br>
              <a:rPr lang="sl-SI" sz="4400" dirty="0">
                <a:solidFill>
                  <a:schemeClr val="tx2">
                    <a:satMod val="130000"/>
                  </a:schemeClr>
                </a:solidFill>
              </a:rPr>
            </a:b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A0085D8-F4D0-4576-8928-B5EA9BB3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800" dirty="0">
                <a:cs typeface="Times New Roman" pitchFamily="18" charset="0"/>
              </a:rPr>
              <a:t>Najpogostejše duševne motnje razdelimo v naslednje skupine:</a:t>
            </a:r>
            <a:endParaRPr lang="sl-SI" sz="2800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cs typeface="Times New Roman" pitchFamily="18" charset="0"/>
              </a:rPr>
              <a:t>organske duševne motnje,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cs typeface="Times New Roman" pitchFamily="18" charset="0"/>
              </a:rPr>
              <a:t>duševne motnje zaradi zlorabe različnih snovi,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>
                <a:cs typeface="Times New Roman" pitchFamily="18" charset="0"/>
              </a:rPr>
              <a:t>shizofrenske</a:t>
            </a:r>
            <a:r>
              <a:rPr lang="sl-SI" dirty="0">
                <a:cs typeface="Times New Roman" pitchFamily="18" charset="0"/>
              </a:rPr>
              <a:t> motnje,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</a:t>
            </a:r>
            <a:r>
              <a:rPr lang="sl-SI" dirty="0">
                <a:cs typeface="Times New Roman" pitchFamily="18" charset="0"/>
              </a:rPr>
              <a:t>aranoidne</a:t>
            </a:r>
            <a:r>
              <a:rPr lang="sl-SI" dirty="0"/>
              <a:t>,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cs typeface="Times New Roman" pitchFamily="18" charset="0"/>
              </a:rPr>
              <a:t>čustvene motnje,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>
                <a:cs typeface="Times New Roman" pitchFamily="18" charset="0"/>
              </a:rPr>
              <a:t>anksiozne</a:t>
            </a:r>
            <a:r>
              <a:rPr lang="sl-SI" dirty="0">
                <a:cs typeface="Times New Roman" pitchFamily="18" charset="0"/>
              </a:rPr>
              <a:t> motnje,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>
                <a:cs typeface="Times New Roman" pitchFamily="18" charset="0"/>
              </a:rPr>
              <a:t>somatoformne</a:t>
            </a:r>
            <a:r>
              <a:rPr lang="sl-SI" dirty="0">
                <a:cs typeface="Times New Roman" pitchFamily="18" charset="0"/>
              </a:rPr>
              <a:t> motnje,</a:t>
            </a:r>
            <a:endParaRPr lang="sl-SI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cs typeface="Times New Roman" pitchFamily="18" charset="0"/>
              </a:rPr>
              <a:t>osebnostne motnje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AACD6A-4A20-4F74-A11C-F402463B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PREVENTIVA IN REHABILITACIJA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3118BA3-C8BE-4CB7-84C4-7C81D1670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Poznamo tri vrste preventive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1. Primarna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2. Sekundarna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3. Terciarna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Predispozicija</a:t>
            </a:r>
            <a:r>
              <a:rPr lang="sl-SI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=dovzetnost,sprejemljivost, nagnjenje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Preventiva=preprečevalni pripomočki, varovalno zdravstvo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Rehabilitacija=vzpostavitev prejšnjega stanja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00DF25-A3E9-47EC-9490-1008ABDC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6A6C4AE-D099-4F0E-A186-6585A1BA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 err="1"/>
              <a:t>1.Primarna</a:t>
            </a:r>
            <a:r>
              <a:rPr lang="sl-SI" u="sng" dirty="0"/>
              <a:t> preventiva-namen: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-svetovanje o zdravem načinu življenja,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-preprečevanje odvisnostim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-poučevanje o preprečevanju stresa.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/>
              <a:t>2. Sekundarna preventiva-namen</a:t>
            </a:r>
            <a:r>
              <a:rPr lang="sl-SI" dirty="0"/>
              <a:t>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-skrajševanje trajanja bolezni.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u="sng" dirty="0" err="1"/>
              <a:t>3.Terciarna</a:t>
            </a:r>
            <a:r>
              <a:rPr lang="sl-SI" u="sng" dirty="0"/>
              <a:t> preventiva-namen</a:t>
            </a:r>
            <a:r>
              <a:rPr lang="sl-SI" dirty="0"/>
              <a:t>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-preprečevanje ponovitve bolezni in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 rehabilitacija.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24E7C7-74A3-4E3B-A1C0-0BB9F4E1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600" dirty="0">
                <a:solidFill>
                  <a:schemeClr val="tx2">
                    <a:satMod val="130000"/>
                  </a:schemeClr>
                </a:solidFill>
              </a:rPr>
              <a:t>PSIHOSOCIALNA REHABILITACIJA</a:t>
            </a:r>
          </a:p>
        </p:txBody>
      </p:sp>
      <p:sp>
        <p:nvSpPr>
          <p:cNvPr id="73731" name="Ograda vsebine 2">
            <a:extLst>
              <a:ext uri="{FF2B5EF4-FFF2-40B4-BE49-F238E27FC236}">
                <a16:creationId xmlns:a16="http://schemas.microsoft.com/office/drawing/2014/main" id="{00A8BFFC-906D-4C05-8A4D-FB322F55B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J e proces,ki vodi k čim boljši kakovosti življenja duševnih bolnikov.</a:t>
            </a:r>
          </a:p>
        </p:txBody>
      </p:sp>
      <p:pic>
        <p:nvPicPr>
          <p:cNvPr id="73732" name="Picture 2" descr="http://www.grozd.eu/data/novice/Trbovlje.JPG">
            <a:extLst>
              <a:ext uri="{FF2B5EF4-FFF2-40B4-BE49-F238E27FC236}">
                <a16:creationId xmlns:a16="http://schemas.microsoft.com/office/drawing/2014/main" id="{27EE110D-DFF0-4B1A-B1B8-DBA57AB23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071813"/>
            <a:ext cx="52387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FCED36-939E-420F-BE96-20C555A8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Psihosocialna rehabilitacija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EC3D698-7E99-4C91-8F9B-E914ED615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Individualno zdravljenje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Vključitev bolnikovega okolja (družine, prijateljev, okolice)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Osredotočenje na  bolnikove zmožnosti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Poudarek na zaposlitvenih možnostih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Obnavljanje upanja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Spremljanje in podpora z različnimi programi za zagotavljanje kakovosti bolnika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CBFDC2-0EE4-4748-9B7A-6A6C06B5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5779" name="Ograda vsebine 2">
            <a:extLst>
              <a:ext uri="{FF2B5EF4-FFF2-40B4-BE49-F238E27FC236}">
                <a16:creationId xmlns:a16="http://schemas.microsoft.com/office/drawing/2014/main" id="{CD6257D6-ABF8-4AD4-8995-FD9E6F0D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Zagotavljanje z različnimi programi v kakovost življenja</a:t>
            </a:r>
          </a:p>
          <a:p>
            <a:r>
              <a:rPr lang="sl-SI" altLang="sl-SI"/>
              <a:t>Uspešnost rehabilitacije se začne že v sami bolnišnici in se nato nadaljuje s podpornimi skupnosti.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859193-B81E-4E4E-BFB2-2A68F713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PRAVICE DUŠEVNIH BOLNIKOV</a:t>
            </a:r>
          </a:p>
        </p:txBody>
      </p:sp>
      <p:sp>
        <p:nvSpPr>
          <p:cNvPr id="76803" name="Ograda vsebine 2">
            <a:extLst>
              <a:ext uri="{FF2B5EF4-FFF2-40B4-BE49-F238E27FC236}">
                <a16:creationId xmlns:a16="http://schemas.microsoft.com/office/drawing/2014/main" id="{F8D727C2-8194-4BB0-B283-CBD8D14B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1. Pravica do spoštljive obravnave.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2. Pravica do popolne informacije o  njihovem zdravstvenem stanju.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3. Pravica do soglasja bolnika glede tega komu od njegovih se sme posredovati informacije o zdravstvenem stanju.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4. Pravica do zavrnitve zdravljenja,razen v izjemnih primerih.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E98F6-88CC-40A9-89E5-DB6A86FD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7827" name="Ograda vsebine 2">
            <a:extLst>
              <a:ext uri="{FF2B5EF4-FFF2-40B4-BE49-F238E27FC236}">
                <a16:creationId xmlns:a16="http://schemas.microsoft.com/office/drawing/2014/main" id="{74E5B9EB-321C-4213-9B52-A9CFEB94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5. Pravica do zasebnosti.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6. Pravica do zaupnosti.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7. Pravica do bolnišničnih uslug,ki jih bolnik zahteva.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8. Pravica do informacij o povezavah bolnišnice z drugimi institucijami.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9. Pravica do odklonitve poskusnega zdravljenja.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B8AA26-53ED-456D-A113-85E33390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1AACDC18-8C79-470F-952D-7D0562C3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4. Po letu  1970 </a:t>
            </a:r>
            <a:r>
              <a:rPr lang="sl-SI" altLang="sl-SI"/>
              <a:t>odprta vrata bolnišnice-delo po načelu terapevtske  skupnosti (varovanec ustvarja soživljenje v bolnišnici).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5. Leta1987 </a:t>
            </a:r>
            <a:r>
              <a:rPr lang="sl-SI" altLang="sl-SI"/>
              <a:t>so začeli uvajati PZN (metoda dela v zdravstveni negi).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6. Leta 1997 </a:t>
            </a:r>
            <a:r>
              <a:rPr lang="sl-SI" altLang="sl-SI"/>
              <a:t>so bili izdelani standardi dela ( točni standardi).</a:t>
            </a:r>
          </a:p>
          <a:p>
            <a:pPr algn="just"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B69EAC-62A8-44B0-B8A6-175AB9F8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8851" name="Ograda vsebine 2">
            <a:extLst>
              <a:ext uri="{FF2B5EF4-FFF2-40B4-BE49-F238E27FC236}">
                <a16:creationId xmlns:a16="http://schemas.microsoft.com/office/drawing/2014/main" id="{16FDBC8B-53D0-4CCD-95FB-8FC791670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10. Pravica do stalnosti zdravljenja.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11. Pravica o poznavanju pravil in uredb o bivanju v bolnišnici.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543122-8D4E-4BEA-BEAF-DCEB4657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DOLŽNOSTI BOLNIKOV</a:t>
            </a:r>
          </a:p>
        </p:txBody>
      </p:sp>
      <p:sp>
        <p:nvSpPr>
          <p:cNvPr id="79875" name="Ograda vsebine 2">
            <a:extLst>
              <a:ext uri="{FF2B5EF4-FFF2-40B4-BE49-F238E27FC236}">
                <a16:creationId xmlns:a16="http://schemas.microsoft.com/office/drawing/2014/main" id="{A6470813-32B1-44A5-B2AA-82C02FB6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1. Spoštovanje drugih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2. Dajanje pravih in popolnih informacij.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3. Ravnanje po navodilih zdravnika/ bolnišnice.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4. Poročanje o vsaki spremembi počutja.</a:t>
            </a:r>
          </a:p>
          <a:p>
            <a:pPr marL="595313" indent="-514350">
              <a:buFont typeface="Wingdings 2" panose="05020102010507070707" pitchFamily="18" charset="2"/>
              <a:buNone/>
            </a:pPr>
            <a:r>
              <a:rPr lang="sl-SI" altLang="sl-SI"/>
              <a:t>5. Spoštovanje dogovorov.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1ABECA-2128-4F95-B7B5-9A2DF201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tx2">
                    <a:satMod val="130000"/>
                  </a:schemeClr>
                </a:solidFill>
              </a:rPr>
              <a:t>ETIČNE DILEME V PSIHIATRIČNI ZN</a:t>
            </a:r>
            <a:br>
              <a:rPr lang="sl-SI" dirty="0">
                <a:solidFill>
                  <a:schemeClr val="tx2">
                    <a:satMod val="130000"/>
                  </a:schemeClr>
                </a:solidFill>
              </a:rPr>
            </a:b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0899" name="Ograda vsebine 2">
            <a:extLst>
              <a:ext uri="{FF2B5EF4-FFF2-40B4-BE49-F238E27FC236}">
                <a16:creationId xmlns:a16="http://schemas.microsoft.com/office/drawing/2014/main" id="{FF313167-11C5-475C-8F83-0444B50A8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u="sng"/>
              <a:t> Kodeks etike</a:t>
            </a:r>
            <a:r>
              <a:rPr lang="sl-SI" altLang="sl-SI"/>
              <a:t> MS in ZT Slovenije: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-je etični  vodnik za tisto poklicno skupino,ki ji je namenjen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-je tudi podlaga in izhodišče za  etično vzgojo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A1E754-1E54-488B-A44F-8C624106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C2811DB-E6D2-46FD-AB19-AA347058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u="sng" dirty="0"/>
              <a:t>Najpomembnejša etična načela:</a:t>
            </a: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-dobronamernost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-pravičnost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-avtonomija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-resnicoljubnost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-zvestoba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MS  IN TZN imata: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-osebni sistem vrednot in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-poklicni sistem vrednot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31F051-7A1A-42E7-A96A-420FBCCE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ETIČNA NAČELA PRI DELU Z DUŠEVNO BOLNIMI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71EA9F6-5E89-4B57-A3D5-2217D27C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-potrebno je odpraviti diskriminacijo,s katero okolje obravnava  psihiatričnega in duševnega bolnika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-zdravstveni delavci v psihiatriji si morajo prizadevati, da bo njihov odnos do bolnika temeljil na medsebojnem zaupanju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-neprostovoljno zdravljenje se lahko uporabi pri zdravljenju duševnih samo,kadar  je njihova  bolezen aktualna in bi lahko ogrozili sebe in druge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7736A2-A507-447E-8724-B11CE245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3971" name="Ograda vsebine 2">
            <a:extLst>
              <a:ext uri="{FF2B5EF4-FFF2-40B4-BE49-F238E27FC236}">
                <a16:creationId xmlns:a16="http://schemas.microsoft.com/office/drawing/2014/main" id="{7FE1E821-EE59-42B9-B3E3-B3362C2E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-vsak psihiater bi moral ponuditi svojim bolnikom najboljšo terapijo,za katero ve in, ki je na voljo in jih zdraviti s skrbjo in spoštovanjem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-varovati je treba  zaupne podatke in zasebnost bolnikov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-zdravstveno osebje ne sme nikoli izrabiti svojeega poklicnega položaja za osebne namene ali spolne odnose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31CE8F-D143-4472-AA39-D8969B44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VARNOSTNE LISTINE,KI ŠČITIJO  DUŠEVNEGA BOLNIKA</a:t>
            </a:r>
          </a:p>
        </p:txBody>
      </p:sp>
      <p:sp>
        <p:nvSpPr>
          <p:cNvPr id="84995" name="Ograda vsebine 2">
            <a:extLst>
              <a:ext uri="{FF2B5EF4-FFF2-40B4-BE49-F238E27FC236}">
                <a16:creationId xmlns:a16="http://schemas.microsoft.com/office/drawing/2014/main" id="{10AFE2C9-7D44-4D25-9927-A05248A8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Splošna deklaracija človekovih pravic,        l. 1948</a:t>
            </a:r>
          </a:p>
          <a:p>
            <a:r>
              <a:rPr lang="sl-SI" altLang="sl-SI"/>
              <a:t>Ustava RS</a:t>
            </a:r>
          </a:p>
          <a:p>
            <a:r>
              <a:rPr lang="sl-SI" altLang="sl-SI"/>
              <a:t>Zakon o zdravstveni dejavnosti (od 45.-61. člena)</a:t>
            </a:r>
          </a:p>
          <a:p>
            <a:r>
              <a:rPr lang="sl-SI" altLang="sl-SI"/>
              <a:t>Kodeks etike MSD in ZT Slovenije,1994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9A1FAE-5614-42D9-B189-274B8A48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37653338-E8F4-4822-B3AF-34D013199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sl-SI" altLang="sl-SI" b="1"/>
              <a:t>6. </a:t>
            </a:r>
            <a:r>
              <a:rPr lang="sl-SI" altLang="sl-SI"/>
              <a:t>Psihiatrične bolnišnice v Sloveniji: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/>
              <a:t>-</a:t>
            </a:r>
            <a:r>
              <a:rPr lang="sl-SI" altLang="sl-SI">
                <a:cs typeface="Times New Roman" panose="02020603050405020304" pitchFamily="18" charset="0"/>
              </a:rPr>
              <a:t>Psihiatrična bolnišnica Vojnik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>
                <a:cs typeface="Times New Roman" panose="02020603050405020304" pitchFamily="18" charset="0"/>
              </a:rPr>
              <a:t>-Psihiatrična bolnišnica Begunje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>
                <a:cs typeface="Times New Roman" panose="02020603050405020304" pitchFamily="18" charset="0"/>
              </a:rPr>
              <a:t>-Psihiatrična bolnišnica Idrija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>
                <a:cs typeface="Times New Roman" panose="02020603050405020304" pitchFamily="18" charset="0"/>
              </a:rPr>
              <a:t>-Psihiatrična bolnišnica Ormož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>
                <a:cs typeface="Times New Roman" panose="02020603050405020304" pitchFamily="18" charset="0"/>
              </a:rPr>
              <a:t>-Psihiatrična klinika Ljubljana-Polje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sl-SI" altLang="sl-SI">
                <a:cs typeface="Times New Roman" panose="02020603050405020304" pitchFamily="18" charset="0"/>
              </a:rPr>
              <a:t>- UKC Maribor –Psihiatrični oddelek</a:t>
            </a:r>
          </a:p>
          <a:p>
            <a:pPr algn="just">
              <a:buFont typeface="Wingdings 2" panose="05020102010507070707" pitchFamily="18" charset="2"/>
              <a:buNone/>
            </a:pPr>
            <a:endParaRPr lang="sl-SI" altLang="sl-SI"/>
          </a:p>
          <a:p>
            <a:pPr algn="just"/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990CC2-8B92-42DD-A7F4-011E0530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PSIHIATRIČNA ZDRAVSTVENA NEGA 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73D1D375-4020-43CA-BA27-FD10EBEDF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Je zdravstvena nega ljudi s patološkimi miselnimi procesi in drugimi motnjami osebnosti.</a:t>
            </a:r>
          </a:p>
          <a:p>
            <a:pPr algn="just"/>
            <a:r>
              <a:rPr lang="sl-SI" altLang="sl-SI"/>
              <a:t>Manifestirajo se tako močno,da onemogočajo zdravo oz. normalno življenje.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2997</Words>
  <Application>Microsoft Office PowerPoint</Application>
  <PresentationFormat>On-screen Show (4:3)</PresentationFormat>
  <Paragraphs>340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2" baseType="lpstr">
      <vt:lpstr>Arial</vt:lpstr>
      <vt:lpstr>Gill Sans MT</vt:lpstr>
      <vt:lpstr>Verdana</vt:lpstr>
      <vt:lpstr>Wingdings</vt:lpstr>
      <vt:lpstr>Wingdings 2</vt:lpstr>
      <vt:lpstr>Solsticij</vt:lpstr>
      <vt:lpstr>ZGODOVINA ZN IN NEGA DUŠEVNEGA BOLNIKA</vt:lpstr>
      <vt:lpstr>PowerPoint Presentation</vt:lpstr>
      <vt:lpstr>PowerPoint Presentation</vt:lpstr>
      <vt:lpstr>PowerPoint Presentation</vt:lpstr>
      <vt:lpstr>Način zdravljenja duševno bolnih</vt:lpstr>
      <vt:lpstr>ZGODOVINA NDB V SLOVENIJI</vt:lpstr>
      <vt:lpstr>PowerPoint Presentation</vt:lpstr>
      <vt:lpstr>PowerPoint Presentation</vt:lpstr>
      <vt:lpstr>PSIHIATRIČNA ZDRAVSTVENA NEGA </vt:lpstr>
      <vt:lpstr>Definicija psihiatrične ZN</vt:lpstr>
      <vt:lpstr>Osnovna značilnost </vt:lpstr>
      <vt:lpstr>Naloge TZN v PZN</vt:lpstr>
      <vt:lpstr>PowerPoint Presentation</vt:lpstr>
      <vt:lpstr>PowerPoint Presentation</vt:lpstr>
      <vt:lpstr>PowerPoint Presentation</vt:lpstr>
      <vt:lpstr>TIMI V PSIHIATRIJI IN VLOGA TZN</vt:lpstr>
      <vt:lpstr>PowerPoint Presentation</vt:lpstr>
      <vt:lpstr>PowerPoint Presentation</vt:lpstr>
      <vt:lpstr>PowerPoint Presentation</vt:lpstr>
      <vt:lpstr>Pomembno v PZN</vt:lpstr>
      <vt:lpstr>VLOGA TZN PRI OBRAVNAVANJU PSIHIATRIČNEGA BOLNIKA</vt:lpstr>
      <vt:lpstr>PowerPoint Presentation</vt:lpstr>
      <vt:lpstr>PowerPoint Presentation</vt:lpstr>
      <vt:lpstr>Osebnostne lastnosti MS/TZN</vt:lpstr>
      <vt:lpstr>Osebnostne lastnosti duševnih bolnikov </vt:lpstr>
      <vt:lpstr>PROCES ZDRAVSTVENE NEGE –METODA DELA V ZN</vt:lpstr>
      <vt:lpstr>PowerPoint Presentation</vt:lpstr>
      <vt:lpstr>PROCES ZDRAVSTVENE NEGE</vt:lpstr>
      <vt:lpstr>FAZE PROCESA</vt:lpstr>
      <vt:lpstr>PowerPoint Presentation</vt:lpstr>
      <vt:lpstr>PowerPoint Presentation</vt:lpstr>
      <vt:lpstr>PowerPoint Presentation</vt:lpstr>
      <vt:lpstr>POMNI</vt:lpstr>
      <vt:lpstr>VLOGA TZN V PRI ŽIVLJENJSKIH AKTIVNOSTIH DUŠEVNEGA BOLNIKA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SPREJEM,OBRAVNAVA IN ODPUST  DUŠEVNEGA BOLNIKA</vt:lpstr>
      <vt:lpstr>1.1. Planiran sprejem</vt:lpstr>
      <vt:lpstr>PowerPoint Presentation</vt:lpstr>
      <vt:lpstr>PowerPoint Presentation</vt:lpstr>
      <vt:lpstr>1. 2. Prisilni sprejem</vt:lpstr>
      <vt:lpstr>PowerPoint Presentation</vt:lpstr>
      <vt:lpstr>Zakaj,kdaj in kaj opazujemo?</vt:lpstr>
      <vt:lpstr>BOLNIŠNIČNA PSIHIATRIČNA DEJAVNOST</vt:lpstr>
      <vt:lpstr>Obravnava duševnega bolnika na oddelku</vt:lpstr>
      <vt:lpstr>PowerPoint Presentation</vt:lpstr>
      <vt:lpstr>Odpust bolnika iz bolnišnice</vt:lpstr>
      <vt:lpstr>DUŠEVNO ZDRAVJE IN DUŠEVNA BOLEZEN</vt:lpstr>
      <vt:lpstr>PowerPoint Presentation</vt:lpstr>
      <vt:lpstr>PowerPoint Presentation</vt:lpstr>
      <vt:lpstr>PowerPoint Presentation</vt:lpstr>
      <vt:lpstr>PowerPoint Presentation</vt:lpstr>
      <vt:lpstr>Vzroki duševnih bolezni</vt:lpstr>
      <vt:lpstr>PowerPoint Presentation</vt:lpstr>
      <vt:lpstr>PowerPoint Presentation</vt:lpstr>
      <vt:lpstr>  Vrste duševnih motenj   </vt:lpstr>
      <vt:lpstr>PREVENTIVA IN REHABILITACIJA</vt:lpstr>
      <vt:lpstr>PowerPoint Presentation</vt:lpstr>
      <vt:lpstr>PSIHOSOCIALNA REHABILITACIJA</vt:lpstr>
      <vt:lpstr>Psihosocialna rehabilitacija</vt:lpstr>
      <vt:lpstr>PowerPoint Presentation</vt:lpstr>
      <vt:lpstr>PRAVICE DUŠEVNIH BOLNIKOV</vt:lpstr>
      <vt:lpstr>PowerPoint Presentation</vt:lpstr>
      <vt:lpstr>PowerPoint Presentation</vt:lpstr>
      <vt:lpstr>DOLŽNOSTI BOLNIKOV</vt:lpstr>
      <vt:lpstr>ETIČNE DILEME V PSIHIATRIČNI ZN </vt:lpstr>
      <vt:lpstr>PowerPoint Presentation</vt:lpstr>
      <vt:lpstr>ETIČNA NAČELA PRI DELU Z DUŠEVNO BOLNIMI</vt:lpstr>
      <vt:lpstr>PowerPoint Presentation</vt:lpstr>
      <vt:lpstr>VARNOSTNE LISTINE,KI ŠČITIJO  DUŠEVNEGA BOLNIKA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2019-06-03T09:13:47Z</dcterms:created>
  <dcterms:modified xsi:type="dcterms:W3CDTF">2019-06-03T09:13:47Z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