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65" autoAdjust="0"/>
    <p:restoredTop sz="94660"/>
  </p:normalViewPr>
  <p:slideViewPr>
    <p:cSldViewPr>
      <p:cViewPr varScale="1">
        <p:scale>
          <a:sx n="153" d="100"/>
          <a:sy n="153" d="100"/>
        </p:scale>
        <p:origin x="138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>
            <a:extLst>
              <a:ext uri="{FF2B5EF4-FFF2-40B4-BE49-F238E27FC236}">
                <a16:creationId xmlns:a16="http://schemas.microsoft.com/office/drawing/2014/main" id="{91EE2AAC-2A5E-4BF7-894B-DD30D8C7AEE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>
            <a:extLst>
              <a:ext uri="{FF2B5EF4-FFF2-40B4-BE49-F238E27FC236}">
                <a16:creationId xmlns:a16="http://schemas.microsoft.com/office/drawing/2014/main" id="{C34B8076-FDC2-41B0-B554-FAE4CD47F48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921755A-6324-40CF-AECF-0EB4C7D77E34}" type="datetimeFigureOut">
              <a:rPr lang="sl-SI"/>
              <a:pPr>
                <a:defRPr/>
              </a:pPr>
              <a:t>3. 06. 2019</a:t>
            </a:fld>
            <a:endParaRPr lang="sl-SI"/>
          </a:p>
        </p:txBody>
      </p:sp>
      <p:sp>
        <p:nvSpPr>
          <p:cNvPr id="4" name="Ograda stranske slike 3">
            <a:extLst>
              <a:ext uri="{FF2B5EF4-FFF2-40B4-BE49-F238E27FC236}">
                <a16:creationId xmlns:a16="http://schemas.microsoft.com/office/drawing/2014/main" id="{1A171EC1-A284-47A3-BAC8-9254BE859C1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Ograda opomb 4">
            <a:extLst>
              <a:ext uri="{FF2B5EF4-FFF2-40B4-BE49-F238E27FC236}">
                <a16:creationId xmlns:a16="http://schemas.microsoft.com/office/drawing/2014/main" id="{63667FFB-8ADB-41C7-9450-5E64EDDED0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noProof="0"/>
              <a:t>Kliknite, če želite urediti sloge besedila matrice</a:t>
            </a:r>
          </a:p>
          <a:p>
            <a:pPr lvl="1"/>
            <a:r>
              <a:rPr lang="sl-SI" noProof="0"/>
              <a:t>Druga raven</a:t>
            </a:r>
          </a:p>
          <a:p>
            <a:pPr lvl="2"/>
            <a:r>
              <a:rPr lang="sl-SI" noProof="0"/>
              <a:t>Tretja raven</a:t>
            </a:r>
          </a:p>
          <a:p>
            <a:pPr lvl="3"/>
            <a:r>
              <a:rPr lang="sl-SI" noProof="0"/>
              <a:t>Četrta raven</a:t>
            </a:r>
          </a:p>
          <a:p>
            <a:pPr lvl="4"/>
            <a:r>
              <a:rPr lang="sl-SI" noProof="0"/>
              <a:t>Peta raven</a:t>
            </a:r>
          </a:p>
        </p:txBody>
      </p:sp>
      <p:sp>
        <p:nvSpPr>
          <p:cNvPr id="6" name="Ograda noge 5">
            <a:extLst>
              <a:ext uri="{FF2B5EF4-FFF2-40B4-BE49-F238E27FC236}">
                <a16:creationId xmlns:a16="http://schemas.microsoft.com/office/drawing/2014/main" id="{3F42BDC5-FBF5-4FD8-8DD5-78D568C3E311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Ograda številke diapozitiva 6">
            <a:extLst>
              <a:ext uri="{FF2B5EF4-FFF2-40B4-BE49-F238E27FC236}">
                <a16:creationId xmlns:a16="http://schemas.microsoft.com/office/drawing/2014/main" id="{63B5AAAF-90E8-4EE5-8D39-755A9C4D6F2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DDB43E4-F877-4380-8ED0-1328BA2ADD06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Ograda stranske slike 1">
            <a:extLst>
              <a:ext uri="{FF2B5EF4-FFF2-40B4-BE49-F238E27FC236}">
                <a16:creationId xmlns:a16="http://schemas.microsoft.com/office/drawing/2014/main" id="{2A9E0578-568B-468F-98B6-0DB5D134CEA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Ograda opomb 2">
            <a:extLst>
              <a:ext uri="{FF2B5EF4-FFF2-40B4-BE49-F238E27FC236}">
                <a16:creationId xmlns:a16="http://schemas.microsoft.com/office/drawing/2014/main" id="{C4B53375-27B2-4CB6-9EDB-A2485AA94D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l-SI" altLang="sl-SI"/>
          </a:p>
        </p:txBody>
      </p:sp>
      <p:sp>
        <p:nvSpPr>
          <p:cNvPr id="20484" name="Ograda številke diapozitiva 3">
            <a:extLst>
              <a:ext uri="{FF2B5EF4-FFF2-40B4-BE49-F238E27FC236}">
                <a16:creationId xmlns:a16="http://schemas.microsoft.com/office/drawing/2014/main" id="{01E44EE6-CA75-4B3D-B3A8-E72DBE227B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99B65EBB-FC24-4BF3-8053-98E5491FB742}" type="slidenum">
              <a:rPr lang="sl-SI" altLang="sl-SI"/>
              <a:pPr eaLnBrk="1" hangingPunct="1"/>
              <a:t>9</a:t>
            </a:fld>
            <a:endParaRPr lang="sl-SI" altLang="sl-S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59E119F9-6F6A-4183-A88F-5A8A73591D44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>
              <a:extLst>
                <a:ext uri="{FF2B5EF4-FFF2-40B4-BE49-F238E27FC236}">
                  <a16:creationId xmlns:a16="http://schemas.microsoft.com/office/drawing/2014/main" id="{05A9FCAB-D067-4323-9A9B-C99C87337C4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6" name="Freeform 4">
              <a:extLst>
                <a:ext uri="{FF2B5EF4-FFF2-40B4-BE49-F238E27FC236}">
                  <a16:creationId xmlns:a16="http://schemas.microsoft.com/office/drawing/2014/main" id="{55D07602-BF02-4835-B92F-2F61E0E2DB4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347A99D7-16CB-42B3-9B7E-D316FC18B00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E66EE987-7E2B-4C1E-920D-0402876A784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9" name="Freeform 7">
              <a:extLst>
                <a:ext uri="{FF2B5EF4-FFF2-40B4-BE49-F238E27FC236}">
                  <a16:creationId xmlns:a16="http://schemas.microsoft.com/office/drawing/2014/main" id="{0F921B2C-8C28-4847-B731-5639F70E0E6F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10" name="Freeform 8">
              <a:extLst>
                <a:ext uri="{FF2B5EF4-FFF2-40B4-BE49-F238E27FC236}">
                  <a16:creationId xmlns:a16="http://schemas.microsoft.com/office/drawing/2014/main" id="{513A31E5-7BE0-4EE2-93C2-46DEBFABCFF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</p:grp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sl-SI"/>
              <a:t>Click to edit Master title style</a:t>
            </a:r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sl-SI"/>
              <a:t>Click to edit Master subtitle style</a:t>
            </a:r>
          </a:p>
        </p:txBody>
      </p:sp>
      <p:sp>
        <p:nvSpPr>
          <p:cNvPr id="11" name="Rectangle 11">
            <a:extLst>
              <a:ext uri="{FF2B5EF4-FFF2-40B4-BE49-F238E27FC236}">
                <a16:creationId xmlns:a16="http://schemas.microsoft.com/office/drawing/2014/main" id="{841247BA-D800-4AF7-943E-7A48F09DECF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8DBB7A54-B794-4902-9230-78FFB80E96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3" name="Rectangle 13">
            <a:extLst>
              <a:ext uri="{FF2B5EF4-FFF2-40B4-BE49-F238E27FC236}">
                <a16:creationId xmlns:a16="http://schemas.microsoft.com/office/drawing/2014/main" id="{DDD8FD4D-0717-458F-8893-020F47C388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74678-46F0-49BA-80AE-8ABA37844D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19928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0913E2F-3635-4400-88ED-2545B2DA11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673F170-48C5-424F-BDE4-36BBF3E9E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220BA007-E5FE-43B9-BD3B-7EB1ADD1577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9A2E41-BA5F-4FA3-9B52-8197A9B5DBB9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041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F26CEA10-5256-4689-91A9-C24865266D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AA6B24A3-AFBF-422D-891A-E88F168AD5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1B808E2-7C08-4F20-ACC8-B9AEBB6714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C75561-A9D1-41D7-8609-17B19F81590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19932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03B41920-11D6-4510-898B-F53B7DA1EB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0FD1E6B-6A8B-46DD-9FB0-BE5D036207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C7149E2-994A-4B14-9160-2D3C322BC8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7BCB4D-E615-4F1E-A9FA-FA8D2DF3DB6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608164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7BC117E0-4EDB-478F-88F1-A9D68FFE2E6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9E53FD-DF8C-478E-9B7C-3D5C3D5840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EB06D50-03CD-493F-A3B4-E7CAEEEF37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B0546-D79E-40C5-9849-D94E236DE0C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867014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72E2A46-DAFE-42D3-9070-D3E5D739CB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F5F27EF8-49A5-49E0-AE03-22062CC5E6E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11525D6-97CA-4ED1-B090-06F248B19C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6FA883-7212-470F-84C6-472C6DCD0A4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199158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D4F99B30-6193-437D-A0D7-78825BF01E4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DB3661C9-4EC0-47C3-8960-DB23747C2A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3CA5099E-8652-4DD4-BAAC-624EC3B658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43393D-AF99-4383-8041-D041C524EDB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8812377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69A4E644-C1E3-49C6-A27D-B21CB155E1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E999375-DE26-445D-98B4-116DE3859C2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970F1034-C10C-4C1A-BA69-73D9AAC4F0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3988E7-41F4-4549-9FCE-8030365203B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143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8B63B7A5-344F-45AC-9341-EE6FAD28D5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C2B1B716-F9A2-486F-B7D4-435A139346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2590B1F0-449B-449B-8E62-A8402D36B5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CC19BF-02AB-4711-ADCD-0FA5E95CBCD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36760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7AD6FF6-5C53-4894-AB8C-4905013F4D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DC970E0-3D9E-4E59-A816-E27F638F2D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23EC267-7D0D-4243-BCFA-710607785E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1C8016-3BAB-41D9-8430-E33ABCF7FE1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21474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/>
              <a:t>Kliknite, če želite urediti slog naslova matrice</a:t>
            </a:r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l-SI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1B2E1295-1D28-4F46-B710-7A6E10F4E2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96DA27C-D324-4151-8758-34AC53C5F7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ED2A6A2-23AD-40E6-86E9-CBCA99CEAC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2BC0A5-4B4A-4444-A519-E7C9C414AD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35325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1F8EF7F5-4859-4870-9B96-984712D1A659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4099" name="Freeform 3">
              <a:extLst>
                <a:ext uri="{FF2B5EF4-FFF2-40B4-BE49-F238E27FC236}">
                  <a16:creationId xmlns:a16="http://schemas.microsoft.com/office/drawing/2014/main" id="{E2FC21EE-E0E4-4F26-9782-B0FC799A8228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100" name="Freeform 4">
              <a:extLst>
                <a:ext uri="{FF2B5EF4-FFF2-40B4-BE49-F238E27FC236}">
                  <a16:creationId xmlns:a16="http://schemas.microsoft.com/office/drawing/2014/main" id="{3C9E4C91-C65D-4A18-B811-6B017C00F35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101" name="Freeform 5">
              <a:extLst>
                <a:ext uri="{FF2B5EF4-FFF2-40B4-BE49-F238E27FC236}">
                  <a16:creationId xmlns:a16="http://schemas.microsoft.com/office/drawing/2014/main" id="{39D7942A-0B11-4F0E-A9A3-7BD9CE5C421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102" name="Freeform 6">
              <a:extLst>
                <a:ext uri="{FF2B5EF4-FFF2-40B4-BE49-F238E27FC236}">
                  <a16:creationId xmlns:a16="http://schemas.microsoft.com/office/drawing/2014/main" id="{D659C41A-8182-455B-AFA1-865BC3E5A11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103" name="Freeform 7">
              <a:extLst>
                <a:ext uri="{FF2B5EF4-FFF2-40B4-BE49-F238E27FC236}">
                  <a16:creationId xmlns:a16="http://schemas.microsoft.com/office/drawing/2014/main" id="{A500DA4C-C5C7-43FB-BBB4-4DA34011CAB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104" name="Freeform 8">
              <a:extLst>
                <a:ext uri="{FF2B5EF4-FFF2-40B4-BE49-F238E27FC236}">
                  <a16:creationId xmlns:a16="http://schemas.microsoft.com/office/drawing/2014/main" id="{D7F46D1F-958D-4A33-9CF2-C171C115609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105" name="Freeform 9">
              <a:extLst>
                <a:ext uri="{FF2B5EF4-FFF2-40B4-BE49-F238E27FC236}">
                  <a16:creationId xmlns:a16="http://schemas.microsoft.com/office/drawing/2014/main" id="{A2E43489-AFB4-4F53-A4DC-220A8D96A1D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  <p:sp>
          <p:nvSpPr>
            <p:cNvPr id="4106" name="Freeform 10">
              <a:extLst>
                <a:ext uri="{FF2B5EF4-FFF2-40B4-BE49-F238E27FC236}">
                  <a16:creationId xmlns:a16="http://schemas.microsoft.com/office/drawing/2014/main" id="{F124023E-264B-4213-A431-7D8D3BEE75B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sl-SI">
                <a:latin typeface="Arial" charset="0"/>
                <a:cs typeface="Arial" charset="0"/>
              </a:endParaRPr>
            </a:p>
          </p:txBody>
        </p:sp>
      </p:grpSp>
      <p:sp>
        <p:nvSpPr>
          <p:cNvPr id="4107" name="Rectangle 11">
            <a:extLst>
              <a:ext uri="{FF2B5EF4-FFF2-40B4-BE49-F238E27FC236}">
                <a16:creationId xmlns:a16="http://schemas.microsoft.com/office/drawing/2014/main" id="{72F945CD-E96B-4281-AB99-8C1DDC6D5AE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8" name="Rectangle 12">
            <a:extLst>
              <a:ext uri="{FF2B5EF4-FFF2-40B4-BE49-F238E27FC236}">
                <a16:creationId xmlns:a16="http://schemas.microsoft.com/office/drawing/2014/main" id="{F449E0A8-4A4C-4873-B214-2DD3A27C92CF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9" name="Rectangle 13">
            <a:extLst>
              <a:ext uri="{FF2B5EF4-FFF2-40B4-BE49-F238E27FC236}">
                <a16:creationId xmlns:a16="http://schemas.microsoft.com/office/drawing/2014/main" id="{7184A95B-7AE8-4860-A9E4-B3256B883F3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534AA29-CEEF-4B58-98A8-80F594407707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4110" name="Rectangle 14">
            <a:extLst>
              <a:ext uri="{FF2B5EF4-FFF2-40B4-BE49-F238E27FC236}">
                <a16:creationId xmlns:a16="http://schemas.microsoft.com/office/drawing/2014/main" id="{C29B7085-0F83-43A3-B67B-A9301270B9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Click to edit Master title style</a:t>
            </a:r>
          </a:p>
        </p:txBody>
      </p:sp>
      <p:sp>
        <p:nvSpPr>
          <p:cNvPr id="4111" name="Rectangle 15">
            <a:extLst>
              <a:ext uri="{FF2B5EF4-FFF2-40B4-BE49-F238E27FC236}">
                <a16:creationId xmlns:a16="http://schemas.microsoft.com/office/drawing/2014/main" id="{495BB3F5-9D25-4966-BCF4-26D3644A758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/>
              <a:t>Click to edit Master text styles</a:t>
            </a:r>
          </a:p>
          <a:p>
            <a:pPr lvl="1"/>
            <a:r>
              <a:rPr lang="sl-SI"/>
              <a:t>Second level</a:t>
            </a:r>
          </a:p>
          <a:p>
            <a:pPr lvl="2"/>
            <a:r>
              <a:rPr lang="sl-SI"/>
              <a:t>Third level</a:t>
            </a:r>
          </a:p>
          <a:p>
            <a:pPr lvl="3"/>
            <a:r>
              <a:rPr lang="sl-SI"/>
              <a:t>Fourth level</a:t>
            </a:r>
          </a:p>
          <a:p>
            <a:pPr lvl="4"/>
            <a:r>
              <a:rPr lang="sl-SI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4.jpeg"/><Relationship Id="rId4" Type="http://schemas.openxmlformats.org/officeDocument/2006/relationships/image" Target="../media/image3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eg"/><Relationship Id="rId5" Type="http://schemas.openxmlformats.org/officeDocument/2006/relationships/image" Target="../media/image38.jpeg"/><Relationship Id="rId4" Type="http://schemas.openxmlformats.org/officeDocument/2006/relationships/image" Target="../media/image3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jpeg"/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jpeg"/><Relationship Id="rId4" Type="http://schemas.openxmlformats.org/officeDocument/2006/relationships/image" Target="../media/image4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jpeg"/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jpeg"/><Relationship Id="rId2" Type="http://schemas.openxmlformats.org/officeDocument/2006/relationships/image" Target="../media/image4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0.jpeg"/><Relationship Id="rId4" Type="http://schemas.openxmlformats.org/officeDocument/2006/relationships/image" Target="../media/image4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jpeg"/><Relationship Id="rId2" Type="http://schemas.openxmlformats.org/officeDocument/2006/relationships/image" Target="../media/image5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LIDIJA\Downloads\Hope%20-%20Yiruma%20(Piano).mp3" TargetMode="Externa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10" Type="http://schemas.openxmlformats.org/officeDocument/2006/relationships/image" Target="../media/image30.png"/><Relationship Id="rId4" Type="http://schemas.openxmlformats.org/officeDocument/2006/relationships/image" Target="../media/image24.jpe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D8DE111-1A40-4676-ADFC-942B8785845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476250"/>
            <a:ext cx="7772400" cy="2592388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/>
              <a:t>GENSKO SPREMENJENA HRANA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1A6A37E-F72A-43B7-A692-2F2F724D358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71550" y="3068638"/>
            <a:ext cx="6781800" cy="26463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sl-SI" sz="2800" dirty="0"/>
          </a:p>
          <a:p>
            <a:pPr eaLnBrk="1" hangingPunct="1">
              <a:lnSpc>
                <a:spcPct val="80000"/>
              </a:lnSpc>
              <a:defRPr/>
            </a:pPr>
            <a:endParaRPr lang="sl-SI" sz="2800" dirty="0"/>
          </a:p>
        </p:txBody>
      </p:sp>
      <p:pic>
        <p:nvPicPr>
          <p:cNvPr id="3076" name="Picture 10" descr="http://www.takeonit.com/images/topic/medium/genetically_modified_food.jpg">
            <a:extLst>
              <a:ext uri="{FF2B5EF4-FFF2-40B4-BE49-F238E27FC236}">
                <a16:creationId xmlns:a16="http://schemas.microsoft.com/office/drawing/2014/main" id="{F684DB49-F985-4731-8A55-4346796FC0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9700" y="4641850"/>
            <a:ext cx="3600450" cy="2046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6" descr="http://www.bodieko.si/foto/2010/01/gso.jpg">
            <a:extLst>
              <a:ext uri="{FF2B5EF4-FFF2-40B4-BE49-F238E27FC236}">
                <a16:creationId xmlns:a16="http://schemas.microsoft.com/office/drawing/2014/main" id="{478BC536-AE01-455A-AC42-A673263B9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476250"/>
            <a:ext cx="2132012" cy="319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70" name="Rectangle 10">
            <a:extLst>
              <a:ext uri="{FF2B5EF4-FFF2-40B4-BE49-F238E27FC236}">
                <a16:creationId xmlns:a16="http://schemas.microsoft.com/office/drawing/2014/main" id="{BBE283A4-8CA9-4068-B9EC-CDF39C83FA7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600"/>
              <a:t>Koliko lačnih ust je odvisnih od genskega inžiniringa?</a:t>
            </a:r>
          </a:p>
        </p:txBody>
      </p:sp>
      <p:pic>
        <p:nvPicPr>
          <p:cNvPr id="12291" name="Picture 12" descr="afrika-lakota_show">
            <a:extLst>
              <a:ext uri="{FF2B5EF4-FFF2-40B4-BE49-F238E27FC236}">
                <a16:creationId xmlns:a16="http://schemas.microsoft.com/office/drawing/2014/main" id="{0D26CE9F-8B02-4177-A41D-9177132CB8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700213"/>
            <a:ext cx="3459162" cy="259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14" descr="633939823700063821_lakota">
            <a:extLst>
              <a:ext uri="{FF2B5EF4-FFF2-40B4-BE49-F238E27FC236}">
                <a16:creationId xmlns:a16="http://schemas.microsoft.com/office/drawing/2014/main" id="{E40006FE-31D7-4A65-AC0A-36C792686F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7900" y="1628775"/>
            <a:ext cx="390525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16" descr="633939943023934897_otrok">
            <a:extLst>
              <a:ext uri="{FF2B5EF4-FFF2-40B4-BE49-F238E27FC236}">
                <a16:creationId xmlns:a16="http://schemas.microsoft.com/office/drawing/2014/main" id="{1637CD4E-A8F9-4AAF-92D3-130ABE6454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4306888"/>
            <a:ext cx="3832225" cy="255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8" descr="Več kot 60 voditeljev držav in vlad se je v Rimu srečalo na tridnevnem vrhu Združenih narodov (ZN) za prehrano in kmetijstvo (FAO) o varnosti preskrbe s hrano.">
            <a:extLst>
              <a:ext uri="{FF2B5EF4-FFF2-40B4-BE49-F238E27FC236}">
                <a16:creationId xmlns:a16="http://schemas.microsoft.com/office/drawing/2014/main" id="{F5A01667-EEC7-4B81-99CD-398002466E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357688"/>
            <a:ext cx="4464050" cy="250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8C2144F-B376-4E62-9E74-6D98E2830A5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200"/>
              <a:t>Kako bo čez nekaj desetletij izgledal naš planet, če bo človek počel to kar počne zdaj?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EF7700AE-52F9-4013-AC65-28D77CB1D19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pic>
        <p:nvPicPr>
          <p:cNvPr id="13316" name="Picture 5" descr="2634200_1-300">
            <a:extLst>
              <a:ext uri="{FF2B5EF4-FFF2-40B4-BE49-F238E27FC236}">
                <a16:creationId xmlns:a16="http://schemas.microsoft.com/office/drawing/2014/main" id="{A9DB9054-4F21-4435-A73D-28504FDC279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773238"/>
            <a:ext cx="4095750" cy="272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9" descr="niger_2_show">
            <a:extLst>
              <a:ext uri="{FF2B5EF4-FFF2-40B4-BE49-F238E27FC236}">
                <a16:creationId xmlns:a16="http://schemas.microsoft.com/office/drawing/2014/main" id="{5EE2FB79-8D8D-4904-9F61-DA3932C8FA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2852738"/>
            <a:ext cx="266700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8" name="Picture 10" descr="gso12">
            <a:extLst>
              <a:ext uri="{FF2B5EF4-FFF2-40B4-BE49-F238E27FC236}">
                <a16:creationId xmlns:a16="http://schemas.microsoft.com/office/drawing/2014/main" id="{0AFACB4F-0388-490A-A72D-BFAE404A3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268413"/>
            <a:ext cx="2274888" cy="150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1" descr="gso 9">
            <a:extLst>
              <a:ext uri="{FF2B5EF4-FFF2-40B4-BE49-F238E27FC236}">
                <a16:creationId xmlns:a16="http://schemas.microsoft.com/office/drawing/2014/main" id="{1BF8B274-30CD-4208-93F4-D4B61F237C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4149725"/>
            <a:ext cx="1866900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0" name="Picture 12" descr="gso2">
            <a:extLst>
              <a:ext uri="{FF2B5EF4-FFF2-40B4-BE49-F238E27FC236}">
                <a16:creationId xmlns:a16="http://schemas.microsoft.com/office/drawing/2014/main" id="{2DE00F3D-E30D-48D9-BA0F-F81F20E548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4570413"/>
            <a:ext cx="2808287" cy="2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F71026D2-99F9-4771-8D95-ABB3034B10D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200"/>
              <a:t>Kaj vse preživljajo nedolžne živali, na katerih potekajo raziskave o GSO?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5BDB0162-5FCE-4742-94C7-477B7A6220E7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pic>
        <p:nvPicPr>
          <p:cNvPr id="14340" name="Picture 5" descr="ANd9GcSVfoFBuJttzc2kK5skuBmPrWBaHow7BuQKGDSvw4xYiEHKPRT2og">
            <a:extLst>
              <a:ext uri="{FF2B5EF4-FFF2-40B4-BE49-F238E27FC236}">
                <a16:creationId xmlns:a16="http://schemas.microsoft.com/office/drawing/2014/main" id="{A93B6A2D-B4DE-4AA7-9386-72B1C785B2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73238"/>
            <a:ext cx="1963737" cy="2951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7" descr="ANd9GcQPII6PISRN-pOaGZtJKuX6cUYBHtuHylHhMQCtmh8Y0H8iqwpdwQ">
            <a:extLst>
              <a:ext uri="{FF2B5EF4-FFF2-40B4-BE49-F238E27FC236}">
                <a16:creationId xmlns:a16="http://schemas.microsoft.com/office/drawing/2014/main" id="{955F9671-B741-4883-8AFD-37E596D85F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284538"/>
            <a:ext cx="2879725" cy="270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2" name="Picture 9" descr="ANd9GcRhnhlsnUVOB-BWvPuQqMuOWQQ2QDeXM9Qg1iod4ow2ucwCIes02w">
            <a:extLst>
              <a:ext uri="{FF2B5EF4-FFF2-40B4-BE49-F238E27FC236}">
                <a16:creationId xmlns:a16="http://schemas.microsoft.com/office/drawing/2014/main" id="{2E882D8F-8E46-4940-A8D2-47689B9D6E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413" y="4365625"/>
            <a:ext cx="2881312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1" descr="zivali_poskusi_b">
            <a:extLst>
              <a:ext uri="{FF2B5EF4-FFF2-40B4-BE49-F238E27FC236}">
                <a16:creationId xmlns:a16="http://schemas.microsoft.com/office/drawing/2014/main" id="{A380F73A-7CD4-44A1-8A8F-4E14253DBB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1412875"/>
            <a:ext cx="21145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32228F1D-49EC-4661-B45D-E21D2B2B8290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900"/>
              <a:t>Česa vse ne vidimo, a pojemo?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E6B6DB16-D52D-4300-A824-7DE44009CF4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pic>
        <p:nvPicPr>
          <p:cNvPr id="15364" name="Picture 4" descr="gso6">
            <a:extLst>
              <a:ext uri="{FF2B5EF4-FFF2-40B4-BE49-F238E27FC236}">
                <a16:creationId xmlns:a16="http://schemas.microsoft.com/office/drawing/2014/main" id="{3716EDAA-AF88-41EB-87B4-44F9B7A156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1557338"/>
            <a:ext cx="25923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Picture 5" descr="gso9">
            <a:extLst>
              <a:ext uri="{FF2B5EF4-FFF2-40B4-BE49-F238E27FC236}">
                <a16:creationId xmlns:a16="http://schemas.microsoft.com/office/drawing/2014/main" id="{FA832EDD-8F95-4486-A556-4D102306DF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20938"/>
            <a:ext cx="4375150" cy="145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Picture 6" descr="gso 6">
            <a:extLst>
              <a:ext uri="{FF2B5EF4-FFF2-40B4-BE49-F238E27FC236}">
                <a16:creationId xmlns:a16="http://schemas.microsoft.com/office/drawing/2014/main" id="{8983CF14-A5DC-4ED3-8D45-897F6C9797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38" y="4724400"/>
            <a:ext cx="2952750" cy="197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1FDD3145-491A-4C3A-A8B2-4EBC275DF456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600"/>
              <a:t>Zakaj nam izgled živila toliko pomeni?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50F75EC3-063F-440B-B11E-DB8EE292EE5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pic>
        <p:nvPicPr>
          <p:cNvPr id="16388" name="Picture 4" descr="gso 8">
            <a:extLst>
              <a:ext uri="{FF2B5EF4-FFF2-40B4-BE49-F238E27FC236}">
                <a16:creationId xmlns:a16="http://schemas.microsoft.com/office/drawing/2014/main" id="{8C385F90-4F6C-4EC7-8853-534AC1233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773238"/>
            <a:ext cx="3167063" cy="219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gso4">
            <a:extLst>
              <a:ext uri="{FF2B5EF4-FFF2-40B4-BE49-F238E27FC236}">
                <a16:creationId xmlns:a16="http://schemas.microsoft.com/office/drawing/2014/main" id="{D8D5F9A4-EB80-4D0F-A71C-A85D6B671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2492375"/>
            <a:ext cx="2960688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gso13">
            <a:extLst>
              <a:ext uri="{FF2B5EF4-FFF2-40B4-BE49-F238E27FC236}">
                <a16:creationId xmlns:a16="http://schemas.microsoft.com/office/drawing/2014/main" id="{1E087BCC-655E-4ADC-A162-AAEC7F8C6C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2924175"/>
            <a:ext cx="1360488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gso18">
            <a:extLst>
              <a:ext uri="{FF2B5EF4-FFF2-40B4-BE49-F238E27FC236}">
                <a16:creationId xmlns:a16="http://schemas.microsoft.com/office/drawing/2014/main" id="{5C8A5281-6794-4D47-B4EB-D0807315E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4652963"/>
            <a:ext cx="2667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3E11221-A5FE-4E74-8E60-FF2818BEA59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3600"/>
              <a:t>Kakšni bodo lahko naši otroci zaradi vpliva GSO?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3E6B7754-B034-463A-A930-4015EAC36E7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sl-SI"/>
          </a:p>
        </p:txBody>
      </p:sp>
      <p:pic>
        <p:nvPicPr>
          <p:cNvPr id="17412" name="Picture 5" descr="13900470_3PREOPERATION0">
            <a:extLst>
              <a:ext uri="{FF2B5EF4-FFF2-40B4-BE49-F238E27FC236}">
                <a16:creationId xmlns:a16="http://schemas.microsoft.com/office/drawing/2014/main" id="{4F395688-E3CD-49F6-9412-ED2EB73E0C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3432175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7" descr="60430183">
            <a:extLst>
              <a:ext uri="{FF2B5EF4-FFF2-40B4-BE49-F238E27FC236}">
                <a16:creationId xmlns:a16="http://schemas.microsoft.com/office/drawing/2014/main" id="{6533BA37-8C33-4EFE-AE61-DAA0BF059F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1341438"/>
            <a:ext cx="3635375" cy="253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9" descr="ANd9GcTjQbqq8jLJ_3MjJ2q6YP8XgMzA3hQC97cR2XHTsCfWiNK-W_g0fA">
            <a:extLst>
              <a:ext uri="{FF2B5EF4-FFF2-40B4-BE49-F238E27FC236}">
                <a16:creationId xmlns:a16="http://schemas.microsoft.com/office/drawing/2014/main" id="{51F622CA-ADA9-4AB8-8AB0-572A91BC6A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0200" y="4508500"/>
            <a:ext cx="3841750" cy="207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EA317D01-C56A-4BED-8005-EA7A5F98A492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HVALA ZA POZORNOST!</a:t>
            </a:r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1A606A06-EBB2-4EEA-AC9B-CDA1090C9E3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4000" i="1"/>
              <a:t>Upava, da vam je bila najina predstavitev všeč, zanimiva, da ste se naučili kaj novega in </a:t>
            </a:r>
            <a:r>
              <a:rPr lang="sl-SI" sz="4000" i="1">
                <a:solidFill>
                  <a:srgbClr val="0000FF"/>
                </a:solidFill>
              </a:rPr>
              <a:t>SE ZAMISLILI</a:t>
            </a:r>
            <a:r>
              <a:rPr lang="sl-SI" sz="4000" i="1"/>
              <a:t>, kaj vse se lahko zgodi.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7125788-FA99-4E6B-8B7D-A5B46CDC5E8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Kaj so GSO?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0D457862-7BFE-492C-B878-0979F3A4C77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b="1" dirty="0"/>
              <a:t>GSO = Gensko Spremenjen Organizem.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b="1" dirty="0"/>
              <a:t>GSO so lahko: </a:t>
            </a:r>
          </a:p>
          <a:p>
            <a:pPr eaLnBrk="1" hangingPunct="1">
              <a:defRPr/>
            </a:pPr>
            <a:r>
              <a:rPr lang="sl-SI" b="1" dirty="0"/>
              <a:t>Rastline, </a:t>
            </a:r>
          </a:p>
          <a:p>
            <a:pPr eaLnBrk="1" hangingPunct="1">
              <a:defRPr/>
            </a:pPr>
            <a:r>
              <a:rPr lang="sl-SI" b="1" dirty="0"/>
              <a:t>Živali,</a:t>
            </a:r>
          </a:p>
          <a:p>
            <a:pPr eaLnBrk="1" hangingPunct="1">
              <a:defRPr/>
            </a:pPr>
            <a:r>
              <a:rPr lang="sl-SI" b="1" dirty="0"/>
              <a:t>Mikroorganizmi, </a:t>
            </a:r>
          </a:p>
          <a:p>
            <a:pPr eaLnBrk="1" hangingPunct="1">
              <a:defRPr/>
            </a:pPr>
            <a:r>
              <a:rPr lang="sl-SI" b="1" dirty="0"/>
              <a:t>ki jim je bil s pomočjo genskega inženiringa spremenjen dedni material</a:t>
            </a:r>
            <a:endParaRPr lang="sl-SI" dirty="0"/>
          </a:p>
        </p:txBody>
      </p:sp>
      <p:pic>
        <p:nvPicPr>
          <p:cNvPr id="4100" name="Picture 5" descr="ANd9GcQaUnFzaIoxwX17rQQjEEJ1FMeeTpRcwB_FlBSQPnIScrosN85GyA">
            <a:extLst>
              <a:ext uri="{FF2B5EF4-FFF2-40B4-BE49-F238E27FC236}">
                <a16:creationId xmlns:a16="http://schemas.microsoft.com/office/drawing/2014/main" id="{86A5E861-EA0B-494A-8D66-5A3C36BC33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260350"/>
            <a:ext cx="2714625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7CD02CC-CE2D-4253-9F77-398AECAA2D6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GENSKI INŽINIRING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7FB635F7-78F5-45BA-9F20-65121770DCA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Dosežek biotehnologije</a:t>
            </a:r>
          </a:p>
          <a:p>
            <a:pPr eaLnBrk="1" hangingPunct="1">
              <a:defRPr/>
            </a:pPr>
            <a:r>
              <a:rPr lang="sl-SI"/>
              <a:t>Živilo gensko spremenijo v laboratoriju.</a:t>
            </a:r>
          </a:p>
          <a:p>
            <a:pPr eaLnBrk="1" hangingPunct="1">
              <a:defRPr/>
            </a:pPr>
            <a:r>
              <a:rPr lang="sl-SI"/>
              <a:t>NAMEN: *izboljšati živilo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*pridelati čim več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*dlje obstojno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*lepši izgled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                 *boljši okus...</a:t>
            </a:r>
          </a:p>
        </p:txBody>
      </p:sp>
      <p:pic>
        <p:nvPicPr>
          <p:cNvPr id="5124" name="Picture 2" descr="http://www.uzivajmozdravo.si/_files/58708/gensko_spremenjeno.jpg?w=185">
            <a:extLst>
              <a:ext uri="{FF2B5EF4-FFF2-40B4-BE49-F238E27FC236}">
                <a16:creationId xmlns:a16="http://schemas.microsoft.com/office/drawing/2014/main" id="{0C176E47-809E-49B8-80B6-7D12902978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488" y="333375"/>
            <a:ext cx="2195512" cy="146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4" descr="https://encrypted-tbn2.google.com/images?q=tbn:ANd9GcTrJKhGdu3FJYBnG1OzS1lA16JAIeKs1mQbcs9nLrvzVk-nQOxP">
            <a:extLst>
              <a:ext uri="{FF2B5EF4-FFF2-40B4-BE49-F238E27FC236}">
                <a16:creationId xmlns:a16="http://schemas.microsoft.com/office/drawing/2014/main" id="{2A6A6785-FB4F-44BC-8A5E-8280C5BEDE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613" y="4265613"/>
            <a:ext cx="2592387" cy="2592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4" descr="http://boa.czp-vecer.si/vecer2000/20111017/610042_1-300.jpg">
            <a:extLst>
              <a:ext uri="{FF2B5EF4-FFF2-40B4-BE49-F238E27FC236}">
                <a16:creationId xmlns:a16="http://schemas.microsoft.com/office/drawing/2014/main" id="{0E7C26E9-77DE-4533-8581-78E2A72854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573463"/>
            <a:ext cx="2189163" cy="328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5F1D2D11-20A2-48B4-9BCF-3A41D4E6FCF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Prednosti GSO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C8C0595-E6B3-449E-A994-5DA8ACA1933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Zmanjša uporabo pestididov,</a:t>
            </a:r>
          </a:p>
          <a:p>
            <a:pPr eaLnBrk="1" hangingPunct="1">
              <a:defRPr/>
            </a:pPr>
            <a:r>
              <a:rPr lang="sl-SI"/>
              <a:t>Več pridelka,</a:t>
            </a:r>
          </a:p>
          <a:p>
            <a:pPr eaLnBrk="1" hangingPunct="1">
              <a:defRPr/>
            </a:pPr>
            <a:r>
              <a:rPr lang="sl-SI"/>
              <a:t>Lepši izgled,</a:t>
            </a:r>
          </a:p>
          <a:p>
            <a:pPr eaLnBrk="1" hangingPunct="1">
              <a:defRPr/>
            </a:pPr>
            <a:r>
              <a:rPr lang="sl-SI"/>
              <a:t>Bolj obstojna živila,</a:t>
            </a:r>
          </a:p>
          <a:p>
            <a:pPr eaLnBrk="1" hangingPunct="1">
              <a:defRPr/>
            </a:pPr>
            <a:r>
              <a:rPr lang="sl-SI"/>
              <a:t>Odpornost na nekatere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/>
              <a:t> žuželke in mikroorganizme...</a:t>
            </a:r>
          </a:p>
        </p:txBody>
      </p:sp>
      <p:pic>
        <p:nvPicPr>
          <p:cNvPr id="6148" name="Picture 8" descr="http://www.encognitive.com/files/images/gmo-banana-fruits-vegetables-health-risk-cancer-heart-disease.jpg">
            <a:extLst>
              <a:ext uri="{FF2B5EF4-FFF2-40B4-BE49-F238E27FC236}">
                <a16:creationId xmlns:a16="http://schemas.microsoft.com/office/drawing/2014/main" id="{5FF212C0-BB49-436D-AB16-F8719AFFEA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1196975"/>
            <a:ext cx="2411412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4" descr="http://naomipiercey.com/wp-content/uploads/2007/09/gm_tomato1.jpg">
            <a:extLst>
              <a:ext uri="{FF2B5EF4-FFF2-40B4-BE49-F238E27FC236}">
                <a16:creationId xmlns:a16="http://schemas.microsoft.com/office/drawing/2014/main" id="{8E722AFB-E11F-46F9-A4A3-F03C4172AE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0" y="3581400"/>
            <a:ext cx="238125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CA00C5DE-22EF-4A73-99CB-BA587F5650D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Slabosti GSO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6B5B90C-71CE-4007-A8D8-84F23C441D7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Organizmom se jemlje nekatere koristne lastnosti,</a:t>
            </a:r>
          </a:p>
          <a:p>
            <a:pPr eaLnBrk="1" hangingPunct="1">
              <a:defRPr/>
            </a:pPr>
            <a:r>
              <a:rPr lang="sl-SI"/>
              <a:t>Lahko celo povzroča raka,</a:t>
            </a:r>
          </a:p>
          <a:p>
            <a:pPr eaLnBrk="1" hangingPunct="1">
              <a:defRPr/>
            </a:pPr>
            <a:r>
              <a:rPr lang="sl-SI"/>
              <a:t>Ni jih več mogoče umakniti,</a:t>
            </a:r>
            <a:endParaRPr lang="en-GB"/>
          </a:p>
          <a:p>
            <a:pPr eaLnBrk="1" hangingPunct="1">
              <a:defRPr/>
            </a:pPr>
            <a:r>
              <a:rPr lang="sl-SI"/>
              <a:t>Niso še dovolj preizkušeni,</a:t>
            </a:r>
          </a:p>
          <a:p>
            <a:pPr eaLnBrk="1" hangingPunct="1">
              <a:defRPr/>
            </a:pPr>
            <a:r>
              <a:rPr lang="sl-SI"/>
              <a:t>Lahko sprožijo različne alergije.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/>
          </a:p>
        </p:txBody>
      </p:sp>
      <p:pic>
        <p:nvPicPr>
          <p:cNvPr id="7172" name="Slika 5" descr="gensko spremenjena hrana jagode ">
            <a:extLst>
              <a:ext uri="{FF2B5EF4-FFF2-40B4-BE49-F238E27FC236}">
                <a16:creationId xmlns:a16="http://schemas.microsoft.com/office/drawing/2014/main" id="{0219B5E6-2957-42B8-BEC3-0FE011E9F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5300663"/>
            <a:ext cx="4319587" cy="1557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Slika 4" descr="http://naturalbias.com/blog/wp-content/uploads/2010/03/genetically_modified_tomato.gif">
            <a:extLst>
              <a:ext uri="{FF2B5EF4-FFF2-40B4-BE49-F238E27FC236}">
                <a16:creationId xmlns:a16="http://schemas.microsoft.com/office/drawing/2014/main" id="{BD881A64-3989-4D18-AF2D-477ED6E8F3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868863"/>
            <a:ext cx="1616075" cy="175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B9AF48F5-25BA-4C32-83FB-0B139926060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Pomen rabe GSO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26CB8E7-82CF-4CAC-997A-AA750C00F07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 sz="2800"/>
              <a:t>Manj lakote na svetu,</a:t>
            </a:r>
          </a:p>
          <a:p>
            <a:pPr eaLnBrk="1" hangingPunct="1">
              <a:defRPr/>
            </a:pPr>
            <a:endParaRPr lang="sl-SI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2800"/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sl-SI" sz="2800"/>
          </a:p>
          <a:p>
            <a:pPr eaLnBrk="1" hangingPunct="1">
              <a:defRPr/>
            </a:pPr>
            <a:r>
              <a:rPr lang="sl-SI" sz="2800"/>
              <a:t>Vzgajanje rastlin v težjih pogojih,</a:t>
            </a:r>
          </a:p>
          <a:p>
            <a:pPr eaLnBrk="1" hangingPunct="1">
              <a:defRPr/>
            </a:pPr>
            <a:r>
              <a:rPr lang="sl-SI" sz="2800"/>
              <a:t>Cenejši pridelki ...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sl-SI" sz="2800"/>
              <a:t> </a:t>
            </a:r>
          </a:p>
        </p:txBody>
      </p:sp>
      <p:pic>
        <p:nvPicPr>
          <p:cNvPr id="8196" name="Picture 5" descr="u11221-106747_lakota-_show">
            <a:extLst>
              <a:ext uri="{FF2B5EF4-FFF2-40B4-BE49-F238E27FC236}">
                <a16:creationId xmlns:a16="http://schemas.microsoft.com/office/drawing/2014/main" id="{3D2C1C59-1095-407F-BBF6-D4FDAC8709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1916113"/>
            <a:ext cx="3097212" cy="206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2" descr="http://www.cbsnews.com/i/tim/2010/09/13/genetically-modified-food.jpg">
            <a:extLst>
              <a:ext uri="{FF2B5EF4-FFF2-40B4-BE49-F238E27FC236}">
                <a16:creationId xmlns:a16="http://schemas.microsoft.com/office/drawing/2014/main" id="{F1C0DBAA-3464-4D47-BC52-C0B825E5E2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892675"/>
            <a:ext cx="3635375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7" descr="gso 18">
            <a:extLst>
              <a:ext uri="{FF2B5EF4-FFF2-40B4-BE49-F238E27FC236}">
                <a16:creationId xmlns:a16="http://schemas.microsoft.com/office/drawing/2014/main" id="{61B88F75-23C5-4864-991B-DA10EEE5B0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420938"/>
            <a:ext cx="2533650" cy="180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CF11EA1D-0E21-4E8B-BD24-C92663CA8FF7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44475"/>
            <a:ext cx="8385175" cy="952500"/>
          </a:xfrm>
        </p:spPr>
        <p:txBody>
          <a:bodyPr/>
          <a:lstStyle/>
          <a:p>
            <a:pPr eaLnBrk="1" hangingPunct="1">
              <a:defRPr/>
            </a:pPr>
            <a:r>
              <a:rPr lang="sl-SI"/>
              <a:t>NEVARNOSTI!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E860024-DDA7-45B5-9C9E-6FBD281AE25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838200" y="1341438"/>
            <a:ext cx="8007350" cy="47545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 sz="2700"/>
              <a:t>obstaja nevarnost dolgoročno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l-SI" sz="2700"/>
              <a:t>nepredvidljivih vplivov,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700"/>
              <a:t>se v pridelavi živil in proizvodnji hrane pojavljajo novi alergeni in toksini,</a:t>
            </a:r>
          </a:p>
          <a:p>
            <a:pPr eaLnBrk="1" hangingPunct="1">
              <a:defRPr/>
            </a:pPr>
            <a:r>
              <a:rPr lang="sl-SI" sz="2700"/>
              <a:t>pojava novih virusov,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700"/>
              <a:t>potencialna nevarnost okužb in mutacij v človeških celicah,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700"/>
              <a:t>se razvija vse večja odpornost na antibiotike,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700"/>
              <a:t>se manjša biološka raznolikost,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 sz="2700"/>
              <a:t>Uničenje ekosistema.</a:t>
            </a:r>
          </a:p>
          <a:p>
            <a:pPr eaLnBrk="1" hangingPunct="1">
              <a:lnSpc>
                <a:spcPct val="90000"/>
              </a:lnSpc>
              <a:defRPr/>
            </a:pPr>
            <a:endParaRPr lang="sl-SI" sz="2700"/>
          </a:p>
          <a:p>
            <a:pPr eaLnBrk="1" hangingPunct="1">
              <a:lnSpc>
                <a:spcPct val="90000"/>
              </a:lnSpc>
              <a:defRPr/>
            </a:pPr>
            <a:endParaRPr lang="sl-SI" sz="2700"/>
          </a:p>
          <a:p>
            <a:pPr eaLnBrk="1" hangingPunct="1">
              <a:defRPr/>
            </a:pPr>
            <a:endParaRPr lang="sl-SI" sz="2700"/>
          </a:p>
        </p:txBody>
      </p:sp>
      <p:pic>
        <p:nvPicPr>
          <p:cNvPr id="9220" name="Picture 2" descr="https://encrypted-tbn3.google.com/images?q=tbn:ANd9GcQqi0He7h2OVP18tsR-ra-mTjv0Z1RRa9LTCynsMgP8fndxAaDB7w">
            <a:extLst>
              <a:ext uri="{FF2B5EF4-FFF2-40B4-BE49-F238E27FC236}">
                <a16:creationId xmlns:a16="http://schemas.microsoft.com/office/drawing/2014/main" id="{2ED3D50D-4D9D-420C-824E-02BC7D705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3188" y="4724400"/>
            <a:ext cx="1420812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ANd9GcTCaZvqrKPvWTf2V76aF2LncjvpBoFSVsMoFEVjEMneepQKKhOF">
            <a:extLst>
              <a:ext uri="{FF2B5EF4-FFF2-40B4-BE49-F238E27FC236}">
                <a16:creationId xmlns:a16="http://schemas.microsoft.com/office/drawing/2014/main" id="{6E554A74-4058-4DA9-9F0A-130476DEA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0"/>
            <a:ext cx="1506537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8" descr="ANd9GcRhJEikuNUtm7Ki9xQNtrrW7uU13PWlZdueRbDRHSbfxzNBSdGh">
            <a:extLst>
              <a:ext uri="{FF2B5EF4-FFF2-40B4-BE49-F238E27FC236}">
                <a16:creationId xmlns:a16="http://schemas.microsoft.com/office/drawing/2014/main" id="{92CCC37B-28D3-4499-8EB1-14728D0B7D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0"/>
            <a:ext cx="1617662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3" name="Picture 2" descr="http://sunmanpeter.files.wordpress.com/2009/09/gmo-corn.jpg?w=300&amp;h=300">
            <a:extLst>
              <a:ext uri="{FF2B5EF4-FFF2-40B4-BE49-F238E27FC236}">
                <a16:creationId xmlns:a16="http://schemas.microsoft.com/office/drawing/2014/main" id="{B316DE31-4834-4F5B-822A-E72D007CE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473700"/>
            <a:ext cx="1655762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8F479E4-AF7E-4803-9472-19113CEF2D5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l-SI"/>
              <a:t>Kaj vse pojemo?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DD1F4DE-E786-4FF8-B23A-80C7D875290B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sl-SI"/>
              <a:t>PARADIŽNIK je najpogosteje gensko spremenjeno živilo.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l-SI"/>
              <a:t>Sledijo mu: LOSOS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l-SI"/>
              <a:t>                      RIŽ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l-SI"/>
              <a:t>                      JABOLKA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l-SI"/>
              <a:t>                      BANANE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l-SI"/>
              <a:t>                      SOJA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r>
              <a:rPr lang="sl-SI"/>
              <a:t>                      KORUZA...</a:t>
            </a:r>
          </a:p>
        </p:txBody>
      </p:sp>
      <p:pic>
        <p:nvPicPr>
          <p:cNvPr id="10244" name="Picture 5" descr="plain-rice-p-leecher_1">
            <a:extLst>
              <a:ext uri="{FF2B5EF4-FFF2-40B4-BE49-F238E27FC236}">
                <a16:creationId xmlns:a16="http://schemas.microsoft.com/office/drawing/2014/main" id="{58E28597-8220-4511-8DE4-632D491F1BA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188913"/>
            <a:ext cx="2471737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7" descr="ANd9GcR5dPothYjTBELfo1YXae-6X8xKzOC1_bbqJOgO2LYNwm0b3KKX">
            <a:extLst>
              <a:ext uri="{FF2B5EF4-FFF2-40B4-BE49-F238E27FC236}">
                <a16:creationId xmlns:a16="http://schemas.microsoft.com/office/drawing/2014/main" id="{0616125C-F7F0-4416-8469-96BF6B1549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29000"/>
            <a:ext cx="2266950" cy="201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8" descr="gso3">
            <a:extLst>
              <a:ext uri="{FF2B5EF4-FFF2-40B4-BE49-F238E27FC236}">
                <a16:creationId xmlns:a16="http://schemas.microsoft.com/office/drawing/2014/main" id="{2F508E79-C485-4E93-9E5B-1DDC84C6C3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492375"/>
            <a:ext cx="2286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9" descr="gso5">
            <a:extLst>
              <a:ext uri="{FF2B5EF4-FFF2-40B4-BE49-F238E27FC236}">
                <a16:creationId xmlns:a16="http://schemas.microsoft.com/office/drawing/2014/main" id="{96FFA090-9E43-4619-92B8-254ACCD5D0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825" y="4238625"/>
            <a:ext cx="1743075" cy="261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10" descr="gso7">
            <a:extLst>
              <a:ext uri="{FF2B5EF4-FFF2-40B4-BE49-F238E27FC236}">
                <a16:creationId xmlns:a16="http://schemas.microsoft.com/office/drawing/2014/main" id="{2FD88DE0-AB56-4194-BAB4-7102963FF7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5480050"/>
            <a:ext cx="2232025" cy="137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2" descr="soja_142519">
            <a:extLst>
              <a:ext uri="{FF2B5EF4-FFF2-40B4-BE49-F238E27FC236}">
                <a16:creationId xmlns:a16="http://schemas.microsoft.com/office/drawing/2014/main" id="{BFC873D9-CA0F-4D9B-AE5B-B392F60134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4437063"/>
            <a:ext cx="1657350" cy="151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AB9481DC-3745-4614-8BED-E6E5483FFD7B}"/>
              </a:ext>
            </a:extLst>
          </p:cNvPr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758825" y="244475"/>
            <a:ext cx="8385175" cy="1431925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/>
              <a:t>Zamislimo se!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AB08276-26E8-4461-BEAC-4CB726614422}"/>
              </a:ext>
            </a:extLst>
          </p:cNvPr>
          <p:cNvSpPr>
            <a:spLocks noGrp="1" noRot="1" noChangeArrowheads="1"/>
          </p:cNvSpPr>
          <p:nvPr>
            <p:ph type="body" idx="4294967295"/>
          </p:nvPr>
        </p:nvSpPr>
        <p:spPr>
          <a:xfrm>
            <a:off x="1136650" y="1916113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sl-SI" dirty="0"/>
              <a:t>Kaj vse pojemo?</a:t>
            </a:r>
          </a:p>
          <a:p>
            <a:pPr eaLnBrk="1" hangingPunct="1">
              <a:defRPr/>
            </a:pPr>
            <a:endParaRPr lang="sl-SI" dirty="0"/>
          </a:p>
        </p:txBody>
      </p:sp>
      <p:pic>
        <p:nvPicPr>
          <p:cNvPr id="11268" name="Picture 4" descr="gso8">
            <a:extLst>
              <a:ext uri="{FF2B5EF4-FFF2-40B4-BE49-F238E27FC236}">
                <a16:creationId xmlns:a16="http://schemas.microsoft.com/office/drawing/2014/main" id="{D239E422-F871-4EE8-ABD5-A4F7825A2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663" y="3141663"/>
            <a:ext cx="4471987" cy="300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9" name="Picture 5" descr="gso10">
            <a:extLst>
              <a:ext uri="{FF2B5EF4-FFF2-40B4-BE49-F238E27FC236}">
                <a16:creationId xmlns:a16="http://schemas.microsoft.com/office/drawing/2014/main" id="{4E8ECB55-C276-4161-863F-1FCB38A455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057650"/>
            <a:ext cx="2808287" cy="194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6" descr="gso11">
            <a:extLst>
              <a:ext uri="{FF2B5EF4-FFF2-40B4-BE49-F238E27FC236}">
                <a16:creationId xmlns:a16="http://schemas.microsoft.com/office/drawing/2014/main" id="{0525C03E-535C-4789-9CD1-21FE74DFFD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692150"/>
            <a:ext cx="2085975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Hope - Yiruma (Piano).mp3">
            <a:hlinkClick r:id="" action="ppaction://media"/>
            <a:extLst>
              <a:ext uri="{FF2B5EF4-FFF2-40B4-BE49-F238E27FC236}">
                <a16:creationId xmlns:a16="http://schemas.microsoft.com/office/drawing/2014/main" id="{E3A3B4EA-2764-4CCA-A143-E498378E103B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Hope - Yiruma (Piano).mp3">
            <a:hlinkClick r:id="" action="ppaction://media"/>
            <a:extLst>
              <a:ext uri="{FF2B5EF4-FFF2-40B4-BE49-F238E27FC236}">
                <a16:creationId xmlns:a16="http://schemas.microsoft.com/office/drawing/2014/main" id="{9D43984E-1B4F-4E17-8E23-5E43C25C1EED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Hope - Yiruma (Piano).mp3">
            <a:hlinkClick r:id="" action="ppaction://media"/>
            <a:extLst>
              <a:ext uri="{FF2B5EF4-FFF2-40B4-BE49-F238E27FC236}">
                <a16:creationId xmlns:a16="http://schemas.microsoft.com/office/drawing/2014/main" id="{E27BCDD0-2BCB-4DF1-B2DD-0AB88E319FD9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Hope - Yiruma (Piano).mp3">
            <a:hlinkClick r:id="" action="ppaction://media"/>
            <a:extLst>
              <a:ext uri="{FF2B5EF4-FFF2-40B4-BE49-F238E27FC236}">
                <a16:creationId xmlns:a16="http://schemas.microsoft.com/office/drawing/2014/main" id="{4E7F3631-61AA-4A04-816F-50AB9D4475E6}"/>
              </a:ext>
            </a:extLst>
          </p:cNvPr>
          <p:cNvPicPr>
            <a:picLocks noRot="1" noChangeAspect="1"/>
          </p:cNvPicPr>
          <p:nvPr>
            <a:audioFile r:link="rId1"/>
          </p:nvPr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830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6830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68309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 nodeType="clickPar">
                      <p:stCondLst>
                        <p:cond delay="0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6830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 nodeType="clickPar">
                      <p:stCondLst>
                        <p:cond delay="0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1" dur="168309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 vol="80000"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2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319</Words>
  <Application>Microsoft Office PowerPoint</Application>
  <PresentationFormat>On-screen Show (4:3)</PresentationFormat>
  <Paragraphs>67</Paragraphs>
  <Slides>16</Slides>
  <Notes>1</Notes>
  <HiddenSlides>0</HiddenSlides>
  <MMClips>4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Arial Black</vt:lpstr>
      <vt:lpstr>Calibri</vt:lpstr>
      <vt:lpstr>Wingdings</vt:lpstr>
      <vt:lpstr>Glass Layers</vt:lpstr>
      <vt:lpstr>GENSKO SPREMENJENA HRANA</vt:lpstr>
      <vt:lpstr>Kaj so GSO?</vt:lpstr>
      <vt:lpstr>GENSKI INŽINIRING</vt:lpstr>
      <vt:lpstr>Prednosti GSO</vt:lpstr>
      <vt:lpstr>Slabosti GSO</vt:lpstr>
      <vt:lpstr>Pomen rabe GSO</vt:lpstr>
      <vt:lpstr>NEVARNOSTI!</vt:lpstr>
      <vt:lpstr>Kaj vse pojemo?</vt:lpstr>
      <vt:lpstr>Zamislimo se!</vt:lpstr>
      <vt:lpstr>Koliko lačnih ust je odvisnih od genskega inžiniringa?</vt:lpstr>
      <vt:lpstr>Kako bo čez nekaj desetletij izgledal naš planet, če bo človek počel to kar počne zdaj?</vt:lpstr>
      <vt:lpstr>Kaj vse preživljajo nedolžne živali, na katerih potekajo raziskave o GSO?</vt:lpstr>
      <vt:lpstr>Česa vse ne vidimo, a pojemo?</vt:lpstr>
      <vt:lpstr>Zakaj nam izgled živila toliko pomeni?</vt:lpstr>
      <vt:lpstr>Kakšni bodo lahko naši otroci zaradi vpliva GSO?</vt:lpstr>
      <vt:lpstr>HVALA ZA POZORNOST!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2019-06-03T09:13:48Z</dcterms:created>
  <dcterms:modified xsi:type="dcterms:W3CDTF">2019-06-03T09:13:48Z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