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04" r:id="rId1"/>
  </p:sldMasterIdLst>
  <p:sldIdLst>
    <p:sldId id="256" r:id="rId2"/>
    <p:sldId id="258" r:id="rId3"/>
    <p:sldId id="261" r:id="rId4"/>
    <p:sldId id="260" r:id="rId5"/>
    <p:sldId id="263" r:id="rId6"/>
    <p:sldId id="262" r:id="rId7"/>
    <p:sldId id="264" r:id="rId8"/>
    <p:sldId id="265" r:id="rId9"/>
    <p:sldId id="257" r:id="rId10"/>
    <p:sldId id="266" r:id="rId11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40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nakokraki trikotnik 6">
            <a:extLst>
              <a:ext uri="{FF2B5EF4-FFF2-40B4-BE49-F238E27FC236}">
                <a16:creationId xmlns:a16="http://schemas.microsoft.com/office/drawing/2014/main" id="{60970ED9-AAFA-4ED9-86F9-B4B1D51597E3}"/>
              </a:ext>
            </a:extLst>
          </p:cNvPr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5" name="Ograda datuma 27">
            <a:extLst>
              <a:ext uri="{FF2B5EF4-FFF2-40B4-BE49-F238E27FC236}">
                <a16:creationId xmlns:a16="http://schemas.microsoft.com/office/drawing/2014/main" id="{5830DC7F-66AD-4B67-B758-64D790C453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D2FE3A26-544E-4A53-83DF-3A549067E1F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16">
            <a:extLst>
              <a:ext uri="{FF2B5EF4-FFF2-40B4-BE49-F238E27FC236}">
                <a16:creationId xmlns:a16="http://schemas.microsoft.com/office/drawing/2014/main" id="{6A04A20F-C4F3-4E34-8F7D-A95A33C39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8">
            <a:extLst>
              <a:ext uri="{FF2B5EF4-FFF2-40B4-BE49-F238E27FC236}">
                <a16:creationId xmlns:a16="http://schemas.microsoft.com/office/drawing/2014/main" id="{F9FC06C6-4FE8-4FD8-A8E7-43B041FB7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>
              <a:defRPr sz="1300">
                <a:solidFill>
                  <a:srgbClr val="FFFFFF"/>
                </a:solidFill>
              </a:defRPr>
            </a:lvl1pPr>
          </a:lstStyle>
          <a:p>
            <a:fld id="{7737EDAE-29E5-42E7-9D11-E7337908BE1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71362021"/>
      </p:ext>
    </p:extLst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09269D3B-88A9-4CF9-8771-9A927B747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F13BB-07A2-43F1-85D9-70B7DC1A217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442A7A80-30E0-4FA0-AEC2-80AA778E6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4C1A63AD-CAE4-4CA2-926C-EE2A92646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0711C6-EB6F-48A6-851E-85EA235BA18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88197560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70A60FD6-F2C5-4125-9568-10B734106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E221B-FEC2-4A9B-9FDB-5156F40B1D9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177F82AF-D680-4C05-B923-804BC276D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AE2BD04F-71F7-4A17-8D97-EB946C0E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F9C84D-6B16-4C97-898D-B6EA13D0614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57779614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D017171B-B46D-45E6-9AC4-6442186F25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9A77C-ADFF-4814-AC73-E91E2BB5F92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CC70DA68-A623-4795-9019-F79093DA5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E8CFA039-084D-40E5-92BE-913AD40E3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E6159-A668-4B83-B8BC-230B332E885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84039387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 trikotnik 8">
            <a:extLst>
              <a:ext uri="{FF2B5EF4-FFF2-40B4-BE49-F238E27FC236}">
                <a16:creationId xmlns:a16="http://schemas.microsoft.com/office/drawing/2014/main" id="{F65331BF-A361-433C-AB9D-E6B9EBF36807}"/>
              </a:ext>
            </a:extLst>
          </p:cNvPr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Enakokraki trikotnik 7">
            <a:extLst>
              <a:ext uri="{FF2B5EF4-FFF2-40B4-BE49-F238E27FC236}">
                <a16:creationId xmlns:a16="http://schemas.microsoft.com/office/drawing/2014/main" id="{092A6EE1-82E5-4CD1-B268-F2D9A22BEBE1}"/>
              </a:ext>
            </a:extLst>
          </p:cNvPr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Raven konektor 10">
            <a:extLst>
              <a:ext uri="{FF2B5EF4-FFF2-40B4-BE49-F238E27FC236}">
                <a16:creationId xmlns:a16="http://schemas.microsoft.com/office/drawing/2014/main" id="{2055869D-F56D-418A-873C-68B0632656C0}"/>
              </a:ext>
            </a:extLst>
          </p:cNvPr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aven konektor 9">
            <a:extLst>
              <a:ext uri="{FF2B5EF4-FFF2-40B4-BE49-F238E27FC236}">
                <a16:creationId xmlns:a16="http://schemas.microsoft.com/office/drawing/2014/main" id="{FD1C476C-69EC-48AC-B1A3-19B42D4E70DE}"/>
              </a:ext>
            </a:extLst>
          </p:cNvPr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8" name="Ograda datuma 3">
            <a:extLst>
              <a:ext uri="{FF2B5EF4-FFF2-40B4-BE49-F238E27FC236}">
                <a16:creationId xmlns:a16="http://schemas.microsoft.com/office/drawing/2014/main" id="{6C35F872-8CC8-4313-A723-79DCA42F10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8A84B-808B-41E6-9435-DDE5C8547F6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9" name="Ograda noge 4">
            <a:extLst>
              <a:ext uri="{FF2B5EF4-FFF2-40B4-BE49-F238E27FC236}">
                <a16:creationId xmlns:a16="http://schemas.microsoft.com/office/drawing/2014/main" id="{2618F0CF-A158-4567-8769-E99FE464F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Ograda številke diapozitiva 5">
            <a:extLst>
              <a:ext uri="{FF2B5EF4-FFF2-40B4-BE49-F238E27FC236}">
                <a16:creationId xmlns:a16="http://schemas.microsoft.com/office/drawing/2014/main" id="{2174EDAF-79EB-4927-A367-E64EB0B08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fld id="{B1125712-7843-4962-A2B6-171E232CD8C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875470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0092C935-DC39-49BC-AA9F-B183D30D2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4562C-F5FD-4550-9100-EB36EEB8D83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0D6671A9-EF95-4CF3-81D7-57CBE0BF7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29C06EA7-A3DF-49B2-8D8A-D63305765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5D24C8-FCCB-4D82-A3F9-E5F9406725E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78524136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6">
            <a:extLst>
              <a:ext uri="{FF2B5EF4-FFF2-40B4-BE49-F238E27FC236}">
                <a16:creationId xmlns:a16="http://schemas.microsoft.com/office/drawing/2014/main" id="{B07AD35E-2ED8-4B70-A449-A842D0F33A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34034-C34B-426C-B3E1-D2BD3C1E8E5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7">
            <a:extLst>
              <a:ext uri="{FF2B5EF4-FFF2-40B4-BE49-F238E27FC236}">
                <a16:creationId xmlns:a16="http://schemas.microsoft.com/office/drawing/2014/main" id="{1E7B30B4-8425-442C-AA7B-7689082DD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8">
            <a:extLst>
              <a:ext uri="{FF2B5EF4-FFF2-40B4-BE49-F238E27FC236}">
                <a16:creationId xmlns:a16="http://schemas.microsoft.com/office/drawing/2014/main" id="{5DEF4F58-81C1-4443-8C53-61E3F11EB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>
              <a:defRPr/>
            </a:lvl1pPr>
          </a:lstStyle>
          <a:p>
            <a:fld id="{8D0517B0-2A89-49B8-997F-AE4F7A2F4AE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797182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13">
            <a:extLst>
              <a:ext uri="{FF2B5EF4-FFF2-40B4-BE49-F238E27FC236}">
                <a16:creationId xmlns:a16="http://schemas.microsoft.com/office/drawing/2014/main" id="{037CCC9D-29FC-4CB8-9935-94B3681DB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5A9FB-996E-4BB6-925B-C650FB584E6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2">
            <a:extLst>
              <a:ext uri="{FF2B5EF4-FFF2-40B4-BE49-F238E27FC236}">
                <a16:creationId xmlns:a16="http://schemas.microsoft.com/office/drawing/2014/main" id="{10871A9A-083D-4630-A603-51DC2C089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22">
            <a:extLst>
              <a:ext uri="{FF2B5EF4-FFF2-40B4-BE49-F238E27FC236}">
                <a16:creationId xmlns:a16="http://schemas.microsoft.com/office/drawing/2014/main" id="{C39697CA-8A7E-4975-BC93-8B6F86DF2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DD45E-0639-4A13-A66D-659E72DC09C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01572152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3">
            <a:extLst>
              <a:ext uri="{FF2B5EF4-FFF2-40B4-BE49-F238E27FC236}">
                <a16:creationId xmlns:a16="http://schemas.microsoft.com/office/drawing/2014/main" id="{F4800770-A815-4F7D-BF02-D6E5D7F0F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6968C-FEDA-4E96-B52B-ADF512AAB0D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4005B883-3AE7-40C2-A5C8-9A27200FF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22">
            <a:extLst>
              <a:ext uri="{FF2B5EF4-FFF2-40B4-BE49-F238E27FC236}">
                <a16:creationId xmlns:a16="http://schemas.microsoft.com/office/drawing/2014/main" id="{1DF040A7-19C5-4B36-89F9-631BA6B56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3525B-3A56-452D-B90F-1E66034C411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28203536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C871CA5C-91BA-4A24-B027-17A0597241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198B5F81-AE6B-49AF-889C-F4699C1F897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EC267C67-D4C3-4634-8EC2-64E40575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C21B38D1-45D9-403B-A314-1DFAB21FB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fld id="{C7EF890C-080B-46C2-9562-92C6B4418BB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970986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E3E136B5-E00C-4A7F-B68C-098CB52F5A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F568931F-EC1C-4DD8-B68A-46EC5A5A0F7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F7E35E45-86BF-4DCA-8BFC-AB8AFD53C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1805CACA-0CC3-49DC-A15F-76015F796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>
              <a:defRPr sz="900"/>
            </a:lvl1pPr>
          </a:lstStyle>
          <a:p>
            <a:fld id="{69498E43-758D-4900-B828-DDDA1B566FB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851301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212121"/>
            </a:gs>
            <a:gs pos="60001">
              <a:srgbClr val="303030"/>
            </a:gs>
            <a:gs pos="100000">
              <a:srgbClr val="7575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otni trikotnik 10">
            <a:extLst>
              <a:ext uri="{FF2B5EF4-FFF2-40B4-BE49-F238E27FC236}">
                <a16:creationId xmlns:a16="http://schemas.microsoft.com/office/drawing/2014/main" id="{8A2DC9AB-E9EE-48E3-BAB4-E922B146408E}"/>
              </a:ext>
            </a:extLst>
          </p:cNvPr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Raven konektor 7">
            <a:extLst>
              <a:ext uri="{FF2B5EF4-FFF2-40B4-BE49-F238E27FC236}">
                <a16:creationId xmlns:a16="http://schemas.microsoft.com/office/drawing/2014/main" id="{468C4F62-ED5D-4031-BD32-C902520F7E41}"/>
              </a:ext>
            </a:extLst>
          </p:cNvPr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ven konektor 8">
            <a:extLst>
              <a:ext uri="{FF2B5EF4-FFF2-40B4-BE49-F238E27FC236}">
                <a16:creationId xmlns:a16="http://schemas.microsoft.com/office/drawing/2014/main" id="{B4739A8E-4FED-42C4-A012-E1B8267BD13F}"/>
              </a:ext>
            </a:extLst>
          </p:cNvPr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grada naslova 21">
            <a:extLst>
              <a:ext uri="{FF2B5EF4-FFF2-40B4-BE49-F238E27FC236}">
                <a16:creationId xmlns:a16="http://schemas.microsoft.com/office/drawing/2014/main" id="{DEB22023-A6A9-47FA-98C4-FF031BB80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30" name="Ograda besedila 12">
            <a:extLst>
              <a:ext uri="{FF2B5EF4-FFF2-40B4-BE49-F238E27FC236}">
                <a16:creationId xmlns:a16="http://schemas.microsoft.com/office/drawing/2014/main" id="{41BB7B5D-A847-4DF3-B952-F3683BE61C4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4" name="Ograda datuma 13">
            <a:extLst>
              <a:ext uri="{FF2B5EF4-FFF2-40B4-BE49-F238E27FC236}">
                <a16:creationId xmlns:a16="http://schemas.microsoft.com/office/drawing/2014/main" id="{C32FB1DB-6066-437E-8ABB-857176EAA1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7BBB09-3389-4183-A404-FEF3D0DC433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991F7885-BB32-4D03-BCBB-B27BAAC2ED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3" name="Ograda številke diapozitiva 22">
            <a:extLst>
              <a:ext uri="{FF2B5EF4-FFF2-40B4-BE49-F238E27FC236}">
                <a16:creationId xmlns:a16="http://schemas.microsoft.com/office/drawing/2014/main" id="{CA9A8D95-1782-4FE3-8F76-1106B397BB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fld id="{21036F63-84A7-4998-AF7D-105F1F871F52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23" r:id="rId6"/>
    <p:sldLayoutId id="2147483824" r:id="rId7"/>
    <p:sldLayoutId id="2147483832" r:id="rId8"/>
    <p:sldLayoutId id="2147483833" r:id="rId9"/>
    <p:sldLayoutId id="2147483825" r:id="rId10"/>
    <p:sldLayoutId id="2147483826" r:id="rId11"/>
  </p:sldLayoutIdLst>
  <p:transition>
    <p:wedge/>
  </p:transition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9553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9553"/>
          </a:solidFill>
          <a:latin typeface="Century Gothic" panose="020B0502020202020204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9553"/>
          </a:solidFill>
          <a:latin typeface="Century Gothic" panose="020B0502020202020204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9553"/>
          </a:solidFill>
          <a:latin typeface="Century Gothic" panose="020B0502020202020204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9553"/>
          </a:solidFill>
          <a:latin typeface="Century Gothic" panose="020B0502020202020204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9553"/>
          </a:solidFill>
          <a:latin typeface="Century Gothic" panose="020B0502020202020204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9553"/>
          </a:solidFill>
          <a:latin typeface="Century Gothic" panose="020B0502020202020204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9553"/>
          </a:solidFill>
          <a:latin typeface="Century Gothic" panose="020B0502020202020204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9553"/>
          </a:solidFill>
          <a:latin typeface="Century Gothic" panose="020B0502020202020204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anose="020B0604030504040204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4AB89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D0412B7-E02D-4898-96B2-FF129463CD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4414" y="285728"/>
            <a:ext cx="7643866" cy="1214446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sz="5400" b="1" dirty="0">
                <a:solidFill>
                  <a:srgbClr val="FF6600"/>
                </a:solidFill>
              </a:rPr>
              <a:t>Zdrav način življenja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5E3CF21-3985-4F28-BD46-7F19301A4B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4282" y="5286388"/>
            <a:ext cx="3500462" cy="1143008"/>
          </a:xfrm>
        </p:spPr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endParaRPr lang="sl-SI" b="1" dirty="0"/>
          </a:p>
        </p:txBody>
      </p:sp>
      <p:pic>
        <p:nvPicPr>
          <p:cNvPr id="5122" name="Picture 2" descr="C:\Users\Ancika\Desktop\istockphoto_3240227-healthy-living-nutrition-exercising.jpg">
            <a:extLst>
              <a:ext uri="{FF2B5EF4-FFF2-40B4-BE49-F238E27FC236}">
                <a16:creationId xmlns:a16="http://schemas.microsoft.com/office/drawing/2014/main" id="{3EE810F1-EAED-4DA7-A08B-B87CCF1289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857364"/>
            <a:ext cx="4826000" cy="3213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ncika\Desktop\healthy_heart.jpg">
            <a:extLst>
              <a:ext uri="{FF2B5EF4-FFF2-40B4-BE49-F238E27FC236}">
                <a16:creationId xmlns:a16="http://schemas.microsoft.com/office/drawing/2014/main" id="{3B1E139D-9C1A-4B35-A68D-B4F0840022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3071810"/>
            <a:ext cx="3429024" cy="35355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5E02E450-A8CF-400A-9E47-A568EE8E7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58" y="1500174"/>
            <a:ext cx="8229600" cy="1399032"/>
          </a:xfrm>
        </p:spPr>
        <p:txBody>
          <a:bodyPr>
            <a:noAutofit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sl-SI" sz="6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Hvala za vašo pozornost!</a:t>
            </a: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97379D6-D633-4E52-8E59-3CAE827BD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Zdrav </a:t>
            </a:r>
            <a:r>
              <a:rPr lang="sl-SI">
                <a:solidFill>
                  <a:schemeClr val="accent1">
                    <a:tint val="83000"/>
                    <a:satMod val="150000"/>
                  </a:schemeClr>
                </a:solidFill>
              </a:rPr>
              <a:t>način življenja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32B6A674-9B4E-4988-B69C-5AEFBF872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Zdrav način življenja vodi k boljšemu počutju in ohranjanju dobrega zdravja,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Biti zdrav ni le naša pravica, temveč tudi dolžnost,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Človeški organizem za nemoteno delovanje potrebuje ravnovesje, ki ga zagotavljamo s:</a:t>
            </a:r>
          </a:p>
          <a:p>
            <a:pPr marL="448056" indent="-384048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sl-SI" dirty="0"/>
              <a:t>s pravilno prehrano,</a:t>
            </a:r>
          </a:p>
          <a:p>
            <a:pPr marL="448056" indent="-384048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sl-SI" dirty="0"/>
              <a:t>z redno telesno dejavnostjo,</a:t>
            </a:r>
          </a:p>
          <a:p>
            <a:pPr marL="448056" indent="-384048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sl-SI" dirty="0"/>
              <a:t>z duševnim ravnovesjem,</a:t>
            </a:r>
          </a:p>
          <a:p>
            <a:pPr marL="448056" indent="-384048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sl-SI" dirty="0"/>
              <a:t>S sprostitvijo in počitkom.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dirty="0"/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ncika\Desktop\piramida.jpg">
            <a:extLst>
              <a:ext uri="{FF2B5EF4-FFF2-40B4-BE49-F238E27FC236}">
                <a16:creationId xmlns:a16="http://schemas.microsoft.com/office/drawing/2014/main" id="{A7966AD9-B59F-434A-A9F0-1F2BC44B43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3714752"/>
            <a:ext cx="4078288" cy="29622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B9CDAF07-53E7-4E8F-B105-8ABF410DE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Pravilna prehrana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E49C7000-F931-4240-840D-FEAEAA610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Pravilna prehrana mora vsebovati: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 err="1"/>
              <a:t>čimveč</a:t>
            </a:r>
            <a:r>
              <a:rPr lang="sl-SI" dirty="0"/>
              <a:t> žit in žitnih izdelkov (40 %) (črni kruh, testenine, riž…)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sadje in zelenjavo (35 %) najmanj ena tretjina naj bo svežeg</a:t>
            </a:r>
            <a:r>
              <a:rPr lang="sl-SI" dirty="0">
                <a:solidFill>
                  <a:schemeClr val="bg1"/>
                </a:solidFill>
              </a:rPr>
              <a:t>a sadja in svežih </a:t>
            </a:r>
            <a:r>
              <a:rPr lang="sl-SI" dirty="0"/>
              <a:t>solat (300 do 400 g na</a:t>
            </a:r>
            <a:r>
              <a:rPr lang="sl-SI" dirty="0">
                <a:solidFill>
                  <a:schemeClr val="bg1"/>
                </a:solidFill>
              </a:rPr>
              <a:t> dan);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mlečne izdelke, ribe, </a:t>
            </a:r>
            <a:r>
              <a:rPr lang="sl-SI" dirty="0">
                <a:solidFill>
                  <a:schemeClr val="bg1"/>
                </a:solidFill>
              </a:rPr>
              <a:t>jajca, perutnino, </a:t>
            </a:r>
            <a:r>
              <a:rPr lang="sl-SI" dirty="0"/>
              <a:t>meso (20%)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čim manj slaščic, maš</a:t>
            </a:r>
            <a:r>
              <a:rPr lang="sl-SI" dirty="0">
                <a:solidFill>
                  <a:schemeClr val="bg1"/>
                </a:solidFill>
              </a:rPr>
              <a:t>čob in sladkorjev </a:t>
            </a:r>
            <a:r>
              <a:rPr lang="sl-SI" dirty="0"/>
              <a:t>(največ 5 % na dan).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sl-SI" dirty="0"/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Slika 10" descr="http://www.zurnal24.si/export/sites/z24/_data/images/vasotrok/jabolko.JPG_138096144.jpg">
            <a:extLst>
              <a:ext uri="{FF2B5EF4-FFF2-40B4-BE49-F238E27FC236}">
                <a16:creationId xmlns:a16="http://schemas.microsoft.com/office/drawing/2014/main" id="{BA5A3F3E-7107-4840-B7B7-39B91D6AC0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3500438"/>
            <a:ext cx="2786050" cy="1851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076E3BD2-3721-44FB-95D2-6EDBCEF4C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282" y="214290"/>
            <a:ext cx="8543956" cy="1446994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Prehranske navade Slovencev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9E6079FE-7EED-4DF9-8BCC-CB06FB47B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Ugotovitve nacionalne študije prehranskih navad kažejo, da Slovenci zaužijemo:</a:t>
            </a:r>
          </a:p>
          <a:p>
            <a:pPr marL="448056" indent="-384048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sl-SI" dirty="0"/>
              <a:t>za 1/3 preveč skupnih maščob,</a:t>
            </a:r>
          </a:p>
          <a:p>
            <a:pPr marL="448056" indent="-384048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sl-SI" dirty="0"/>
              <a:t>za 1/3 preveč škodljivih nasič</a:t>
            </a:r>
            <a:r>
              <a:rPr lang="sl-SI" dirty="0">
                <a:solidFill>
                  <a:schemeClr val="bg1"/>
                </a:solidFill>
              </a:rPr>
              <a:t>enih </a:t>
            </a:r>
            <a:r>
              <a:rPr lang="sl-SI" dirty="0"/>
              <a:t>živalskih maščob,</a:t>
            </a:r>
          </a:p>
          <a:p>
            <a:pPr marL="448056" indent="-384048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sl-SI" dirty="0"/>
              <a:t>za 1/3 </a:t>
            </a:r>
            <a:r>
              <a:rPr lang="sl-SI" dirty="0" err="1"/>
              <a:t>preporedko</a:t>
            </a:r>
            <a:r>
              <a:rPr lang="sl-SI" dirty="0"/>
              <a:t> imamo v p</a:t>
            </a:r>
            <a:r>
              <a:rPr lang="sl-SI" dirty="0">
                <a:solidFill>
                  <a:schemeClr val="bg1"/>
                </a:solidFill>
              </a:rPr>
              <a:t>rehrani</a:t>
            </a:r>
            <a:r>
              <a:rPr lang="sl-SI" dirty="0"/>
              <a:t> sestavljenih ogljikovih hidratov,</a:t>
            </a:r>
          </a:p>
          <a:p>
            <a:pPr marL="448056" indent="-384048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sl-SI" dirty="0"/>
              <a:t>Zelenjave ne je 12% Slovencev in v povprečju pojemo le 1 sadež na dan.</a:t>
            </a:r>
          </a:p>
        </p:txBody>
      </p:sp>
    </p:spTree>
  </p:cSld>
  <p:clrMapOvr>
    <a:masterClrMapping/>
  </p:clrMapOvr>
  <p:transition spd="med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Slika 28" descr="http://nebraskanep.unl.edu/nep/UserFiles/Image/Health%2019.jpg">
            <a:extLst>
              <a:ext uri="{FF2B5EF4-FFF2-40B4-BE49-F238E27FC236}">
                <a16:creationId xmlns:a16="http://schemas.microsoft.com/office/drawing/2014/main" id="{4FE890E9-F140-4CED-BA8F-9CA11B41BE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285728"/>
            <a:ext cx="1928794" cy="28259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70A209F0-0FA4-4636-81E6-473AD1EAE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Telesna dejavnost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F6668210-5CA5-4232-9BEC-99D28ABF4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Od tega koliko smo telesno deja</a:t>
            </a:r>
            <a:r>
              <a:rPr lang="sl-SI" dirty="0">
                <a:solidFill>
                  <a:schemeClr val="bg1"/>
                </a:solidFill>
              </a:rPr>
              <a:t>vni, je </a:t>
            </a:r>
            <a:r>
              <a:rPr lang="sl-SI" dirty="0"/>
              <a:t>odvisen razvoj celotnega telesa, predvsem kosti in mišic,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Pomanjkanje telesne dejavnosti vpliva na nastanek mnogih boleznih pri odraslih,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Priporočila SZO pravijo, da za doseganja večine koristi za zdravje pri odraslih zadošča zmerna telesna dejavnost, ki traja skupaj vsaj 30 minut na dan, </a:t>
            </a:r>
          </a:p>
        </p:txBody>
      </p:sp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ncika\Desktop\Bike1kid.jpg">
            <a:extLst>
              <a:ext uri="{FF2B5EF4-FFF2-40B4-BE49-F238E27FC236}">
                <a16:creationId xmlns:a16="http://schemas.microsoft.com/office/drawing/2014/main" id="{C4C487F3-235E-427F-9B31-9AC2355100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4572008"/>
            <a:ext cx="1481962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F50DEA03-D065-44BC-9021-D32377161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indent="0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Koristi redne telesne dejavnosti </a:t>
            </a:r>
            <a:b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sl-SI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F777CA37-C667-4D24-A18D-39285E5BED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4313" y="1571625"/>
            <a:ext cx="4281487" cy="4462463"/>
          </a:xfrm>
        </p:spPr>
        <p:txBody>
          <a:bodyPr>
            <a:normAutofit fontScale="25000" lnSpcReduction="2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sz="8000" dirty="0"/>
              <a:t>zmanjšuje tveganje za prezgodnjo smrt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sz="8000" dirty="0"/>
              <a:t>zmanjšuje tveganje za smrt zaradi srčne bolezni ali kapi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sz="8000" dirty="0"/>
              <a:t>zmanjšuje tveganje za razvoj srčne bolezni ali raka debelega črevesa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sz="8000" dirty="0"/>
              <a:t>zmanjšuje tveganje za razvoj diabetesa tipa II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sz="8000" dirty="0"/>
              <a:t>pri ženskah pomaga preprečevati osteoporozo in zmanjševati tveganje za zlom kolka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sz="8000" dirty="0"/>
              <a:t>zmanjšuje tveganje za ra</a:t>
            </a:r>
            <a:r>
              <a:rPr lang="sl-SI" sz="8000" dirty="0">
                <a:solidFill>
                  <a:schemeClr val="bg1"/>
                </a:solidFill>
              </a:rPr>
              <a:t>zvoj</a:t>
            </a:r>
            <a:r>
              <a:rPr lang="sl-SI" sz="8000" dirty="0"/>
              <a:t> bolečin v ledvenem pred</a:t>
            </a:r>
            <a:r>
              <a:rPr lang="sl-SI" sz="8000" dirty="0">
                <a:solidFill>
                  <a:schemeClr val="bg1"/>
                </a:solidFill>
              </a:rPr>
              <a:t>elu </a:t>
            </a:r>
            <a:r>
              <a:rPr lang="sl-SI" sz="8000" dirty="0"/>
              <a:t>hrbtenice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dirty="0"/>
          </a:p>
        </p:txBody>
      </p:sp>
      <p:sp>
        <p:nvSpPr>
          <p:cNvPr id="4" name="Ograda vsebine 3">
            <a:extLst>
              <a:ext uri="{FF2B5EF4-FFF2-40B4-BE49-F238E27FC236}">
                <a16:creationId xmlns:a16="http://schemas.microsoft.com/office/drawing/2014/main" id="{CE1CD3CF-A362-40EA-B232-190A7439A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3438" y="1571625"/>
            <a:ext cx="4281487" cy="4921250"/>
          </a:xfrm>
        </p:spPr>
        <p:txBody>
          <a:bodyPr>
            <a:normAutofit fontScale="25000" lnSpcReduction="2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sz="8000" dirty="0"/>
              <a:t>Pomaga preprečevati/zniževati zvišan krvni tlak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sz="8000" dirty="0"/>
              <a:t>pomaga nadzirati telesno težo in zmanjševati tveganje debelosti za 50 % v primerjavi z ljudmi s sedečim načinom življenja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sz="8000" dirty="0"/>
              <a:t>pomaga zgraditi in ohraniti zdrave kosti, mišice, sklepe in poveča energijo ljudem s kroničnimi boleznimi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sz="8000" dirty="0"/>
              <a:t>vpliva na boljše ravnotežje, moč, koordinacijo, večjo gibčnost in vztrajnost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sz="8000" dirty="0"/>
              <a:t>ljudem lahko pomaga premagovati bolečine, kot na primer bolečine v hrbtu ali v kolenih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dirty="0"/>
          </a:p>
        </p:txBody>
      </p:sp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ncika\Desktop\yoga3.jpg">
            <a:extLst>
              <a:ext uri="{FF2B5EF4-FFF2-40B4-BE49-F238E27FC236}">
                <a16:creationId xmlns:a16="http://schemas.microsoft.com/office/drawing/2014/main" id="{A9ED4F87-026F-498F-BBD8-8EE1AE7744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500042"/>
            <a:ext cx="2571736" cy="32154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Naslov 4">
            <a:extLst>
              <a:ext uri="{FF2B5EF4-FFF2-40B4-BE49-F238E27FC236}">
                <a16:creationId xmlns:a16="http://schemas.microsoft.com/office/drawing/2014/main" id="{7182F1A6-6E63-4910-948F-67CEC2843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Duševno ravnovesje</a:t>
            </a:r>
          </a:p>
        </p:txBody>
      </p:sp>
      <p:sp>
        <p:nvSpPr>
          <p:cNvPr id="6" name="Ograda vsebine 5">
            <a:extLst>
              <a:ext uri="{FF2B5EF4-FFF2-40B4-BE49-F238E27FC236}">
                <a16:creationId xmlns:a16="http://schemas.microsoft.com/office/drawing/2014/main" id="{4FC52A89-E2FE-4140-8DEA-097F580B4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71688"/>
            <a:ext cx="8401050" cy="4572000"/>
          </a:xfrm>
        </p:spPr>
        <p:txBody>
          <a:bodyPr>
            <a:normAutofit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Da bi bili zdravi, se moramo n</a:t>
            </a:r>
            <a:r>
              <a:rPr lang="sl-SI" dirty="0">
                <a:solidFill>
                  <a:schemeClr val="bg1"/>
                </a:solidFill>
              </a:rPr>
              <a:t>aučiti</a:t>
            </a:r>
            <a:r>
              <a:rPr lang="sl-SI" dirty="0"/>
              <a:t> upravljati svoja čustva,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Vzgajanje čustev ni preprosta</a:t>
            </a:r>
            <a:r>
              <a:rPr lang="sl-SI" dirty="0">
                <a:solidFill>
                  <a:schemeClr val="bg1"/>
                </a:solidFill>
              </a:rPr>
              <a:t> naloga </a:t>
            </a:r>
            <a:r>
              <a:rPr lang="sl-SI" dirty="0"/>
              <a:t>začeti je treba pri svojih mislih,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izogibati se moramo konfliktnim situacijam, sodbam ali naštevanju svojih zamer,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Pri tem pomaga kakšen zanimiv konjiček ali različne metode za </a:t>
            </a:r>
            <a:r>
              <a:rPr lang="sl-SI" dirty="0" err="1"/>
              <a:t>samoprepričevanje</a:t>
            </a:r>
            <a:endParaRPr lang="sl-SI" dirty="0"/>
          </a:p>
        </p:txBody>
      </p:sp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ncika\Desktop\sleeping-kid.jpg">
            <a:extLst>
              <a:ext uri="{FF2B5EF4-FFF2-40B4-BE49-F238E27FC236}">
                <a16:creationId xmlns:a16="http://schemas.microsoft.com/office/drawing/2014/main" id="{65CEAC96-1F3D-4A81-8DF9-2CB3836BA7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4572008"/>
            <a:ext cx="2935071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D6C6A84F-AC11-49C5-B2CB-5C7854AA5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Sprostitev in počitek</a:t>
            </a:r>
          </a:p>
        </p:txBody>
      </p:sp>
      <p:sp>
        <p:nvSpPr>
          <p:cNvPr id="16388" name="Ograda vsebine 2">
            <a:extLst>
              <a:ext uri="{FF2B5EF4-FFF2-40B4-BE49-F238E27FC236}">
                <a16:creationId xmlns:a16="http://schemas.microsoft.com/office/drawing/2014/main" id="{9733FA23-A83C-4C14-9775-94B0071B4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401050" cy="4572000"/>
          </a:xfrm>
        </p:spPr>
        <p:txBody>
          <a:bodyPr/>
          <a:lstStyle/>
          <a:p>
            <a:r>
              <a:rPr lang="sl-SI" altLang="sl-SI"/>
              <a:t>Sproščanje je bistvena sestavina zdravega načina življenja,</a:t>
            </a:r>
          </a:p>
          <a:p>
            <a:r>
              <a:rPr lang="sl-SI" altLang="sl-SI"/>
              <a:t> Ko smo sproščeni, življenje doživljamo v večji meri, saj smo potrpežljivi in sposobni najti zadovoljstvo v vsakodnevnih stvareh,</a:t>
            </a:r>
          </a:p>
          <a:p>
            <a:r>
              <a:rPr lang="sl-SI" altLang="sl-SI"/>
              <a:t>apetosti niso škodljive samo za telo, pač pa tudi ovirajo um in zmožnost uživanja življenja.</a:t>
            </a:r>
          </a:p>
          <a:p>
            <a:endParaRPr lang="sl-SI" altLang="sl-SI"/>
          </a:p>
        </p:txBody>
      </p:sp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5F3C9CF-B9BB-4A21-863B-1A73199A8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Viri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13A2B2B4-E290-4C37-BD03-0ACE72A0A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62500" lnSpcReduction="2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http://www.google.si/url?sa=t&amp;rct=j&amp;q=&amp;esrc=s&amp;source=web&amp;cd=2&amp;cts=1331559178500&amp;ved=0CGAQFjAB&amp;url=http%3A%2F%2Fwww.pb-begunje.si%2FOsnova%2Ffile.php%3Fid%3D530%26db%3Dpriponke&amp;ei=3PpdT_ucOuje4QSD9Y2lDw&amp;usg=AFQjCNHv3PIM_A1UbvI0X4eX6kV72hxmlg&amp;sig2=maEz9ZIRKU1v5amGVXvZIA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http://www.askerc.si/index.php?option=com_content&amp;view=article&amp;id=475&amp;Itemid=100038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http://www.google.si/url?sa=t&amp;rct=j&amp;q=&amp;esrc=s&amp;source=web&amp;cd=7&amp;cts=1331561724012&amp;sqi=2&amp;ved=0CGUQFjAG&amp;url=http%3A%2F%2Fwww.nebojse.si%2Fportal%2FDokumenti%2F2001-Telesna_dejavnost.pdf&amp;ei=7QReT-KtDOje4QSD9Y2lDw&amp;usg=AFQjCNEbZRmm9Qzhdka_D71U-jonUlp-FQ&amp;sig2=12Ej0nH3VWvEN-N9StE0mw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http://www.ezdravje.com/si/prebavila/prehrana/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http://www.ezdravje.com/si/psiha/custva/?aurora=print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http://www.lepazdrava.si/Zdravje/Koticek-za-dobro-pocutje/PRIVOSCITE-SI-POCITEK.html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dirty="0"/>
          </a:p>
        </p:txBody>
      </p:sp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metniško">
  <a:themeElements>
    <a:clrScheme name="Pogle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Umetnišk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Umetnišk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712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Century Gothic</vt:lpstr>
      <vt:lpstr>Courier New</vt:lpstr>
      <vt:lpstr>Verdana</vt:lpstr>
      <vt:lpstr>Wingdings 2</vt:lpstr>
      <vt:lpstr>Umetniško</vt:lpstr>
      <vt:lpstr>Zdrav način življenja</vt:lpstr>
      <vt:lpstr>Zdrav način življenja</vt:lpstr>
      <vt:lpstr>Pravilna prehrana</vt:lpstr>
      <vt:lpstr>Prehranske navade Slovencev</vt:lpstr>
      <vt:lpstr>Telesna dejavnost</vt:lpstr>
      <vt:lpstr>Koristi redne telesne dejavnosti  </vt:lpstr>
      <vt:lpstr>Duševno ravnovesje</vt:lpstr>
      <vt:lpstr>Sprostitev in počitek</vt:lpstr>
      <vt:lpstr>Viri</vt:lpstr>
      <vt:lpstr>Hvala za vašo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2019-06-03T09:13:50Z</dcterms:created>
  <dcterms:modified xsi:type="dcterms:W3CDTF">2019-06-03T09:13:50Z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