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8" r:id="rId3"/>
    <p:sldId id="264" r:id="rId4"/>
    <p:sldId id="261" r:id="rId5"/>
    <p:sldId id="260" r:id="rId6"/>
    <p:sldId id="266" r:id="rId7"/>
    <p:sldId id="274" r:id="rId8"/>
    <p:sldId id="272" r:id="rId9"/>
    <p:sldId id="262" r:id="rId10"/>
    <p:sldId id="273" r:id="rId11"/>
    <p:sldId id="265" r:id="rId12"/>
    <p:sldId id="269" r:id="rId13"/>
    <p:sldId id="268" r:id="rId14"/>
    <p:sldId id="267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43F8-83DF-4DCC-A13D-A437EDED90E0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3371ED9-F8CD-42B3-858F-AC7A3BE6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978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43F8-83DF-4DCC-A13D-A437EDED90E0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1ED9-F8CD-42B3-858F-AC7A3BE6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27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43F8-83DF-4DCC-A13D-A437EDED90E0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1ED9-F8CD-42B3-858F-AC7A3BE6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16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43F8-83DF-4DCC-A13D-A437EDED90E0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1ED9-F8CD-42B3-858F-AC7A3BE6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262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8C443F8-83DF-4DCC-A13D-A437EDED90E0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sl-SI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3371ED9-F8CD-42B3-858F-AC7A3BE6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737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43F8-83DF-4DCC-A13D-A437EDED90E0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1ED9-F8CD-42B3-858F-AC7A3BE6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158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43F8-83DF-4DCC-A13D-A437EDED90E0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1ED9-F8CD-42B3-858F-AC7A3BE6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146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43F8-83DF-4DCC-A13D-A437EDED90E0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1ED9-F8CD-42B3-858F-AC7A3BE6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026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43F8-83DF-4DCC-A13D-A437EDED90E0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1ED9-F8CD-42B3-858F-AC7A3BE6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06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43F8-83DF-4DCC-A13D-A437EDED90E0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1ED9-F8CD-42B3-858F-AC7A3BE6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203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43F8-83DF-4DCC-A13D-A437EDED90E0}" type="datetimeFigureOut">
              <a:rPr lang="sl-SI" smtClean="0"/>
              <a:t>1. 07. 2019</a:t>
            </a:fld>
            <a:endParaRPr lang="sl-SI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1ED9-F8CD-42B3-858F-AC7A3BE6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456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8C443F8-83DF-4DCC-A13D-A437EDED90E0}" type="datetimeFigureOut">
              <a:rPr lang="sl-SI" smtClean="0"/>
              <a:t>1. 07. 2019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3371ED9-F8CD-42B3-858F-AC7A3BE6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312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si/search?q=heroin&amp;source=lnms&amp;tbm=isch&amp;sa=X&amp;ved=0ahUKEwjNva-zopfQAhWCMhoKHYVEB_wQ_AUICCgB&amp;biw=1032&amp;bih=606#tbm=isch&amp;q=heroin+eyes&amp;imgrc=M-Vt_QOQqur2YM%3A" TargetMode="External"/><Relationship Id="rId3" Type="http://schemas.openxmlformats.org/officeDocument/2006/relationships/hyperlink" Target="http://www.ilbis.com/droge/zdravljenje.htm" TargetMode="External"/><Relationship Id="rId7" Type="http://schemas.openxmlformats.org/officeDocument/2006/relationships/hyperlink" Target="https://www.google.si/search?q=heroin&amp;source=lnms&amp;tbm=isch&amp;sa=X&amp;ved=0ahUKEwjNva-zopfQAhWCMhoKHYVEB_wQ_AUICCgB&amp;biw=1032&amp;bih=606#tbm=isch&amp;q=heroin+eyes&amp;imgrc=jPT3E52stD9TdM%3A" TargetMode="External"/><Relationship Id="rId2" Type="http://schemas.openxmlformats.org/officeDocument/2006/relationships/hyperlink" Target="http://psihiater-leser.com/dusevne_motnje/odvisnost_od_prepovedanih_dro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si/search?q=overdose+heroine&amp;biw=1600&amp;bih=805&amp;source=lnms&amp;tbm=isch&amp;sa=X&amp;ved=0ahUKEwjgy_mfq5fQAhUFXBoKHd6ED5UQ_AUIBigB#imgrc=af1BDziG4hHzZM%3A" TargetMode="External"/><Relationship Id="rId5" Type="http://schemas.openxmlformats.org/officeDocument/2006/relationships/hyperlink" Target="https://www.google.si/search?q=overdose+heroine&amp;biw=1600&amp;bih=805&amp;source=lnms&amp;tbm=isch&amp;sa=X&amp;ved=0ahUKEwjgy_mfq5fQAhUFXBoKHd6ED5UQ_AUIBigB#tbm=isch&amp;q=heroin+destroys+lives&amp;imgrc=RJr2FfP4rd7tqM%3A" TargetMode="External"/><Relationship Id="rId4" Type="http://schemas.openxmlformats.org/officeDocument/2006/relationships/hyperlink" Target="https://www.google.si/search?q=overdose+heroine&amp;biw=1600&amp;bih=805&amp;source=lnms&amp;tbm=isch&amp;sa=X&amp;ved=0ahUKEwjgy_mfq5fQAhUFXBoKHd6ED5UQ_AUIBigB#tbm=isch&amp;q=heroin+destroys+lives&amp;imgrc=7rD9voMd2g9LHM%3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si/url?sa=i&amp;rct=j&amp;q=&amp;esrc=s&amp;source=images&amp;cd=&amp;cad=rja&amp;uact=8&amp;ved=0ahUKEwjdmvuUo5fQAhWGVRoKHeCfB_8QjRwIBw&amp;url=https%3A%2F%2Faebarone.expressions.syr.edu%2Fblog%2F2016%2F04%2F25%2Fheroin-the-quiet-epidemic%2F&amp;psig=AFQjCNGMGnbgjsrjQu5Dbe2nLBLHP-ylAQ&amp;ust=147862954201034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8800" dirty="0"/>
              <a:t>BOJ PROTI ZASVOJENOSTI</a:t>
            </a:r>
            <a:br>
              <a:rPr lang="sl-SI" sz="8800" dirty="0"/>
            </a:br>
            <a:r>
              <a:rPr lang="sl-SI" sz="8800" dirty="0"/>
              <a:t>        (heroin)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83921" y="4468031"/>
            <a:ext cx="7502238" cy="2234104"/>
          </a:xfrm>
        </p:spPr>
        <p:txBody>
          <a:bodyPr>
            <a:normAutofit fontScale="92500" lnSpcReduction="20000"/>
          </a:bodyPr>
          <a:lstStyle/>
          <a:p>
            <a:r>
              <a:rPr lang="sl-SI" dirty="0"/>
              <a:t>Srednja šola </a:t>
            </a:r>
            <a:r>
              <a:rPr lang="sl-SI" dirty="0">
                <a:latin typeface="+mj-lt"/>
              </a:rPr>
              <a:t>za</a:t>
            </a:r>
            <a:r>
              <a:rPr lang="sl-SI" dirty="0"/>
              <a:t> farmacijo, kozmetiko in zdravstvo Ljubljana</a:t>
            </a:r>
          </a:p>
          <a:p>
            <a:endParaRPr lang="sl-SI" dirty="0"/>
          </a:p>
          <a:p>
            <a:r>
              <a:rPr lang="sl-SI" dirty="0"/>
              <a:t>                    Predmet: Zdravstvena vzgoja                                     </a:t>
            </a:r>
          </a:p>
          <a:p>
            <a:r>
              <a:rPr lang="sl-SI" dirty="0"/>
              <a:t>                    Ljubljana, oktober 2016</a:t>
            </a:r>
          </a:p>
          <a:p>
            <a:r>
              <a:rPr lang="sl-SI" dirty="0"/>
              <a:t> </a:t>
            </a:r>
          </a:p>
          <a:p>
            <a:r>
              <a:rPr lang="sl-SI"/>
              <a:t> 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53050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nevarnosti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/>
              <a:t>Njuhanje povzroča poškodbe nosnega pretina.  </a:t>
            </a:r>
          </a:p>
          <a:p>
            <a:r>
              <a:rPr lang="sl-SI" sz="2400" dirty="0"/>
              <a:t>v porastu pljučna tuberkuloza,</a:t>
            </a:r>
          </a:p>
          <a:p>
            <a:r>
              <a:rPr lang="sl-SI" sz="2400" dirty="0"/>
              <a:t>pljučna obolenja,</a:t>
            </a:r>
          </a:p>
          <a:p>
            <a:r>
              <a:rPr lang="sl-SI" sz="2400" dirty="0"/>
              <a:t>manjši tek,</a:t>
            </a:r>
          </a:p>
          <a:p>
            <a:r>
              <a:rPr lang="sl-SI" sz="2400" dirty="0"/>
              <a:t> </a:t>
            </a:r>
            <a:r>
              <a:rPr lang="sl-SI" altLang="sl-SI" sz="2400" dirty="0"/>
              <a:t>predoziranje(oslabljeno dihanje, bleda polt, mišični krči in koma)</a:t>
            </a:r>
          </a:p>
          <a:p>
            <a:r>
              <a:rPr lang="sl-SI" altLang="sl-SI" sz="2400" dirty="0"/>
              <a:t>možganska kap,</a:t>
            </a:r>
          </a:p>
          <a:p>
            <a:r>
              <a:rPr lang="sl-SI" altLang="sl-SI" sz="2400" dirty="0"/>
              <a:t>srčni infarkt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77281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zdravljenje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50792"/>
          </a:xfrm>
        </p:spPr>
        <p:txBody>
          <a:bodyPr>
            <a:normAutofit fontScale="92500" lnSpcReduction="20000"/>
          </a:bodyPr>
          <a:lstStyle/>
          <a:p>
            <a:r>
              <a:rPr lang="sl-SI" sz="2400" dirty="0"/>
              <a:t>SZO je priznala odvisnost od drog kot status bolezni(pravica do zdravljenja)</a:t>
            </a:r>
          </a:p>
          <a:p>
            <a:r>
              <a:rPr lang="sl-SI" sz="2400" dirty="0"/>
              <a:t>Zdravljenje motnje možganskega delovanja (Metadon)</a:t>
            </a:r>
          </a:p>
          <a:p>
            <a:r>
              <a:rPr lang="sl-SI" sz="2400" dirty="0"/>
              <a:t>Dolgotrajno zdravljenje(2-5let)</a:t>
            </a:r>
          </a:p>
          <a:p>
            <a:r>
              <a:rPr lang="sl-SI" sz="2400" dirty="0"/>
              <a:t>Psihoterapija (svetovanje, vedenjsko terapijo, individualno in skupinsko delo ...)</a:t>
            </a:r>
          </a:p>
          <a:p>
            <a:r>
              <a:rPr lang="sl-SI" sz="2400" dirty="0"/>
              <a:t>Urejanje socialnih problemov (službenih, šolskih ...)</a:t>
            </a:r>
          </a:p>
          <a:p>
            <a:r>
              <a:rPr lang="sl-SI" sz="2400" dirty="0"/>
              <a:t>Pomoč družine (zelo dobrodošla)</a:t>
            </a:r>
          </a:p>
          <a:p>
            <a:r>
              <a:rPr lang="sl-SI" sz="1500" i="1" dirty="0"/>
              <a:t>UPK Ljubljana </a:t>
            </a:r>
          </a:p>
          <a:p>
            <a:pPr marL="0" indent="0">
              <a:buNone/>
            </a:pPr>
            <a:r>
              <a:rPr lang="sl-SI" sz="1500" i="1" dirty="0"/>
              <a:t>    Center za zdravljenje odvisnih od prepovedanih drog</a:t>
            </a:r>
          </a:p>
          <a:p>
            <a:pPr marL="0" indent="0">
              <a:buNone/>
            </a:pPr>
            <a:r>
              <a:rPr lang="sl-SI" sz="1500" i="1" dirty="0"/>
              <a:t>    </a:t>
            </a:r>
            <a:r>
              <a:rPr lang="sl-SI" sz="1500" i="1" dirty="0" err="1"/>
              <a:t>Grablovičeva</a:t>
            </a:r>
            <a:r>
              <a:rPr lang="sl-SI" sz="1500" i="1" dirty="0"/>
              <a:t> 48</a:t>
            </a:r>
          </a:p>
          <a:p>
            <a:pPr marL="0" indent="0">
              <a:buNone/>
            </a:pPr>
            <a:r>
              <a:rPr lang="sl-SI" sz="1500" i="1" dirty="0"/>
              <a:t>    1000 Ljubljana</a:t>
            </a:r>
            <a:r>
              <a:rPr lang="sl-SI" sz="2400" dirty="0"/>
              <a:t> </a:t>
            </a:r>
          </a:p>
          <a:p>
            <a:endParaRPr lang="sl-SI" sz="2400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47" y="4288297"/>
            <a:ext cx="2918979" cy="18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35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Heroin je nevaren!!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200" dirty="0"/>
              <a:t>Z</a:t>
            </a:r>
            <a:r>
              <a:rPr lang="en-US" sz="3200" dirty="0" err="1"/>
              <a:t>akaj</a:t>
            </a:r>
            <a:r>
              <a:rPr lang="en-US" sz="3200" dirty="0"/>
              <a:t> bi se </a:t>
            </a:r>
            <a:r>
              <a:rPr lang="en-US" sz="3200" dirty="0" err="1"/>
              <a:t>zapletali</a:t>
            </a:r>
            <a:r>
              <a:rPr lang="en-US" sz="3200" dirty="0"/>
              <a:t> z </a:t>
            </a:r>
            <a:r>
              <a:rPr lang="en-US" sz="3200" dirty="0" err="1"/>
              <a:t>nečim</a:t>
            </a:r>
            <a:r>
              <a:rPr lang="en-US" sz="3200" dirty="0"/>
              <a:t>, k</a:t>
            </a:r>
            <a:r>
              <a:rPr lang="sl-SI" sz="3200" dirty="0"/>
              <a:t>ar</a:t>
            </a:r>
            <a:r>
              <a:rPr lang="en-US" sz="3200" dirty="0"/>
              <a:t> </a:t>
            </a:r>
            <a:r>
              <a:rPr lang="en-US" sz="3200" dirty="0" err="1"/>
              <a:t>nam</a:t>
            </a:r>
            <a:r>
              <a:rPr lang="en-US" sz="3200" dirty="0"/>
              <a:t> </a:t>
            </a:r>
            <a:r>
              <a:rPr lang="en-US" sz="3200" dirty="0" err="1"/>
              <a:t>omogoča</a:t>
            </a:r>
            <a:r>
              <a:rPr lang="en-US" sz="3200" dirty="0"/>
              <a:t> </a:t>
            </a:r>
            <a:r>
              <a:rPr lang="en-US" sz="3200" dirty="0" err="1"/>
              <a:t>kratkotrajen</a:t>
            </a:r>
            <a:r>
              <a:rPr lang="en-US" sz="3200" dirty="0"/>
              <a:t> </a:t>
            </a:r>
            <a:r>
              <a:rPr lang="en-US" sz="3200" dirty="0" err="1"/>
              <a:t>užitek</a:t>
            </a:r>
            <a:r>
              <a:rPr lang="en-US" sz="3200" dirty="0"/>
              <a:t> in </a:t>
            </a:r>
            <a:r>
              <a:rPr lang="en-US" sz="3200" dirty="0" err="1"/>
              <a:t>pozabo</a:t>
            </a:r>
            <a:r>
              <a:rPr lang="en-US" sz="3200" dirty="0"/>
              <a:t> </a:t>
            </a:r>
            <a:r>
              <a:rPr lang="en-US" sz="3200" dirty="0" err="1"/>
              <a:t>težav</a:t>
            </a:r>
            <a:r>
              <a:rPr lang="en-US" sz="3200" dirty="0"/>
              <a:t>, a </a:t>
            </a:r>
            <a:r>
              <a:rPr lang="en-US" sz="3200" dirty="0" err="1"/>
              <a:t>nas</a:t>
            </a:r>
            <a:r>
              <a:rPr lang="en-US" sz="3200" dirty="0"/>
              <a:t> </a:t>
            </a:r>
            <a:r>
              <a:rPr lang="en-US" sz="3200" dirty="0" err="1"/>
              <a:t>dolgoročno</a:t>
            </a:r>
            <a:r>
              <a:rPr lang="en-US" sz="3200" dirty="0"/>
              <a:t> </a:t>
            </a:r>
            <a:r>
              <a:rPr lang="en-US" sz="3200" dirty="0" err="1"/>
              <a:t>uniči</a:t>
            </a:r>
            <a:r>
              <a:rPr lang="en-US" sz="3200" dirty="0"/>
              <a:t>? </a:t>
            </a:r>
            <a:endParaRPr lang="sl-SI" sz="3200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95" y="3525252"/>
            <a:ext cx="2951747" cy="29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7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9464" y="713232"/>
            <a:ext cx="10058400" cy="1609344"/>
          </a:xfrm>
        </p:spPr>
        <p:txBody>
          <a:bodyPr/>
          <a:lstStyle/>
          <a:p>
            <a:r>
              <a:rPr lang="sl-SI" dirty="0"/>
              <a:t>Hvala za vašo pozornost!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88673" y="4675909"/>
            <a:ext cx="1547830" cy="904009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5468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l-SI" dirty="0"/>
              <a:t>Knjiga : </a:t>
            </a:r>
            <a:r>
              <a:rPr lang="sl-SI" dirty="0" err="1"/>
              <a:t>Prof.dr</a:t>
            </a:r>
            <a:r>
              <a:rPr lang="sl-SI" dirty="0"/>
              <a:t>. Karl-Ludwig </a:t>
            </a:r>
            <a:r>
              <a:rPr lang="sl-SI" dirty="0" err="1"/>
              <a:t>Toschner</a:t>
            </a:r>
            <a:r>
              <a:rPr lang="sl-SI" dirty="0"/>
              <a:t> dr. med.; Trde droge ? mehke droge</a:t>
            </a:r>
          </a:p>
          <a:p>
            <a:r>
              <a:rPr lang="sl-SI" dirty="0"/>
              <a:t>Iztok </a:t>
            </a:r>
            <a:r>
              <a:rPr lang="sl-SI" dirty="0" err="1"/>
              <a:t>Lešer</a:t>
            </a:r>
            <a:r>
              <a:rPr lang="sl-SI" dirty="0"/>
              <a:t>, dr. med., specialist psihiatrije, Odvisnost od prepovedanih drog(najdeno 28.10.2016 na URL naslovu: </a:t>
            </a:r>
            <a:r>
              <a:rPr lang="sl-SI" dirty="0">
                <a:hlinkClick r:id="rId2"/>
              </a:rPr>
              <a:t>http://psihiater-leser.com/dusevne_motnje/odvisnost_od_prepovedanih_drog/</a:t>
            </a:r>
            <a:r>
              <a:rPr lang="sl-SI" dirty="0"/>
              <a:t>)</a:t>
            </a:r>
          </a:p>
          <a:p>
            <a:r>
              <a:rPr lang="sl-SI" dirty="0"/>
              <a:t>Knjiga: Vito </a:t>
            </a:r>
            <a:r>
              <a:rPr lang="sl-SI" dirty="0" err="1"/>
              <a:t>Flaker</a:t>
            </a:r>
            <a:r>
              <a:rPr lang="sl-SI" dirty="0"/>
              <a:t> s </a:t>
            </a:r>
            <a:r>
              <a:rPr lang="sl-SI" dirty="0" err="1"/>
              <a:t>sod.;Živeti</a:t>
            </a:r>
            <a:r>
              <a:rPr lang="sl-SI" dirty="0"/>
              <a:t> s heroinom </a:t>
            </a:r>
          </a:p>
          <a:p>
            <a:r>
              <a:rPr lang="sl-SI" dirty="0"/>
              <a:t>Ivan </a:t>
            </a:r>
            <a:r>
              <a:rPr lang="sl-SI" dirty="0" err="1"/>
              <a:t>Kauzlarić</a:t>
            </a:r>
            <a:r>
              <a:rPr lang="sl-SI" dirty="0"/>
              <a:t>, dr. med., spec. šolske medicine in spec. pediater, Zdravljenje odvisnosti (najdeno 28.10.2016 na URL naslovu: </a:t>
            </a:r>
            <a:r>
              <a:rPr lang="sl-SI" dirty="0">
                <a:hlinkClick r:id="rId3"/>
              </a:rPr>
              <a:t>http://www.ilbis.com/droge/zdravljenje.htm</a:t>
            </a:r>
            <a:r>
              <a:rPr lang="sl-SI" dirty="0"/>
              <a:t>) </a:t>
            </a:r>
          </a:p>
          <a:p>
            <a:r>
              <a:rPr lang="sl-SI" dirty="0"/>
              <a:t>Slike: </a:t>
            </a:r>
          </a:p>
          <a:p>
            <a:r>
              <a:rPr lang="sl-SI" dirty="0">
                <a:hlinkClick r:id="rId4"/>
              </a:rPr>
              <a:t>https://www.google.si/search?q=overdose+heroine&amp;biw=1600&amp;bih=805&amp;source=lnms&amp;tbm=isch&amp;sa=X&amp;ved=0ahUKEwjgy_mfq5fQAhUFXBoKHd6ED5UQ_AUIBigB#tbm=isch&amp;q=heroin+destroys+lives&amp;imgrc=7rD9voMd2g9LHM%3A</a:t>
            </a:r>
            <a:endParaRPr lang="sl-SI" dirty="0"/>
          </a:p>
          <a:p>
            <a:r>
              <a:rPr lang="sl-SI" dirty="0">
                <a:hlinkClick r:id="rId5"/>
              </a:rPr>
              <a:t>https://www.google.si/search?q=overdose+heroine&amp;biw=1600&amp;bih=805&amp;source=lnms&amp;tbm=isch&amp;sa=X&amp;ved=0ahUKEwjgy_mfq5fQAhUFXBoKHd6ED5UQ_AUIBigB#tbm=isch&amp;q=heroin+destroys+lives&amp;imgrc=RJr2FfP4rd7tqM%3A</a:t>
            </a:r>
            <a:endParaRPr lang="sl-SI" dirty="0"/>
          </a:p>
          <a:p>
            <a:r>
              <a:rPr lang="sl-SI" dirty="0">
                <a:hlinkClick r:id="rId6"/>
              </a:rPr>
              <a:t>https://www.google.si/search?q=overdose+heroine&amp;biw=1600&amp;bih=805&amp;source=lnms&amp;tbm=isch&amp;sa=X&amp;ved=0ahUKEwjgy_mfq5fQAhUFXBoKHd6ED5UQ_AUIBigB#imgrc=af1BDziG4hHzZM%3A</a:t>
            </a:r>
            <a:endParaRPr lang="sl-SI" dirty="0"/>
          </a:p>
          <a:p>
            <a:r>
              <a:rPr lang="sl-SI" dirty="0">
                <a:hlinkClick r:id="rId7"/>
              </a:rPr>
              <a:t>https://www.google.si/search?q=heroin&amp;source=lnms&amp;tbm=isch&amp;sa=X&amp;ved=0ahUKEwjNva-zopfQAhWCMhoKHYVEB_wQ_AUICCgB&amp;biw=1032&amp;bih=606#tbm=isch&amp;q=heroin+eyes&amp;imgrc=jPT3E52stD9TdM%3A</a:t>
            </a:r>
            <a:endParaRPr lang="sl-SI" dirty="0"/>
          </a:p>
          <a:p>
            <a:r>
              <a:rPr lang="sl-SI">
                <a:hlinkClick r:id="rId8"/>
              </a:rPr>
              <a:t>https://www.google.si/search?q=heroin&amp;source=lnms&amp;tbm=isch&amp;sa=X&amp;ved=0ahUKEwjNva-zopfQAhWCMhoKHYVEB_wQ_AUICCgB&amp;biw=1032&amp;bih=606#tbm=isch&amp;q=heroin+eyes&amp;imgrc=M-Vt_QOQqur2YM%3A</a:t>
            </a:r>
            <a:endParaRPr lang="sl-SI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6873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kaj je heroin?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35182" y="2121407"/>
            <a:ext cx="8048397" cy="4518384"/>
          </a:xfrm>
        </p:spPr>
        <p:txBody>
          <a:bodyPr>
            <a:normAutofit/>
          </a:bodyPr>
          <a:lstStyle/>
          <a:p>
            <a:r>
              <a:rPr lang="sl-SI" sz="2800" dirty="0"/>
              <a:t>Heroin je največkrat bel ali rjav prašek(lahko je tudi v granulah).</a:t>
            </a:r>
          </a:p>
          <a:p>
            <a:r>
              <a:rPr lang="sl-SI" sz="2800" dirty="0"/>
              <a:t>Pogosto dodane različne primesi.</a:t>
            </a:r>
          </a:p>
          <a:p>
            <a:r>
              <a:rPr lang="sl-SI" sz="2800" dirty="0"/>
              <a:t>Pogosta posledica primesi v heroinu je za uživalce tresenje.</a:t>
            </a:r>
          </a:p>
          <a:p>
            <a:r>
              <a:rPr lang="sl-SI" sz="2800" dirty="0"/>
              <a:t>Največ smrtnih primerov med uživalci drog je zaradi prevelikega odmerka. </a:t>
            </a:r>
          </a:p>
          <a:p>
            <a:r>
              <a:rPr lang="sl-SI" sz="2800" dirty="0"/>
              <a:t>Prepovedana/ nelegalna droga.</a:t>
            </a:r>
          </a:p>
          <a:p>
            <a:r>
              <a:rPr lang="sl-SI" sz="2800" dirty="0"/>
              <a:t>Derivat morfina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485" y="4961750"/>
            <a:ext cx="2969763" cy="17417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1" y="484632"/>
            <a:ext cx="2298032" cy="151461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075" y="2581187"/>
            <a:ext cx="2352173" cy="179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7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Vzroki za uporabo heroina: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r>
              <a:rPr lang="sl-SI" sz="2800" dirty="0"/>
              <a:t>Socialni vzroki</a:t>
            </a:r>
          </a:p>
          <a:p>
            <a:r>
              <a:rPr lang="sl-SI" sz="2800" dirty="0"/>
              <a:t>Psihični vzroki</a:t>
            </a:r>
          </a:p>
          <a:p>
            <a:r>
              <a:rPr lang="sl-SI" sz="2800" dirty="0"/>
              <a:t>Družbeni vzroki</a:t>
            </a:r>
          </a:p>
          <a:p>
            <a:r>
              <a:rPr lang="sl-SI" sz="2800" dirty="0"/>
              <a:t>Genetski faktorji</a:t>
            </a:r>
          </a:p>
        </p:txBody>
      </p:sp>
    </p:spTree>
    <p:extLst>
      <p:ext uri="{BB962C8B-B14F-4D97-AF65-F5344CB8AC3E}">
        <p14:creationId xmlns:p14="http://schemas.microsoft.com/office/powerpoint/2010/main" val="212857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Pridobivanje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9848" y="2121408"/>
            <a:ext cx="5320561" cy="4050792"/>
          </a:xfrm>
        </p:spPr>
        <p:txBody>
          <a:bodyPr>
            <a:normAutofit lnSpcReduction="10000"/>
          </a:bodyPr>
          <a:lstStyle/>
          <a:p>
            <a:r>
              <a:rPr lang="sl-SI" sz="2800" dirty="0"/>
              <a:t>Heroin izdelujejo iz maku </a:t>
            </a:r>
            <a:r>
              <a:rPr lang="sl-SI" sz="2800" dirty="0" err="1"/>
              <a:t>Papaver</a:t>
            </a:r>
            <a:r>
              <a:rPr lang="sl-SI" sz="2800" dirty="0"/>
              <a:t> </a:t>
            </a:r>
            <a:r>
              <a:rPr lang="sl-SI" sz="2800" dirty="0" err="1"/>
              <a:t>somniferum</a:t>
            </a:r>
            <a:r>
              <a:rPr lang="sl-SI" sz="2800" dirty="0"/>
              <a:t>. Z zarezovanjem makovih glavic pridobijo opij-smolast izloček belega maku.</a:t>
            </a:r>
          </a:p>
          <a:p>
            <a:r>
              <a:rPr lang="sl-SI" sz="2800" dirty="0"/>
              <a:t> Vsebuje v glavnem morfin. Morfin se s preprostim kemičnim postopkom spremeni v heroin.(obdelovanje z anhidridom ocetne kisline)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22" y="3490479"/>
            <a:ext cx="2935948" cy="25050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22" y="696191"/>
            <a:ext cx="3099603" cy="23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3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Načini uživanja: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/>
              <a:t>Intravenozno(prenašanje infekcijskih bolezni)</a:t>
            </a:r>
          </a:p>
          <a:p>
            <a:r>
              <a:rPr lang="sl-SI" sz="2800" dirty="0"/>
              <a:t>Inhaliranje </a:t>
            </a:r>
          </a:p>
          <a:p>
            <a:r>
              <a:rPr lang="sl-SI" sz="2800" dirty="0"/>
              <a:t>Njuhanje </a:t>
            </a:r>
          </a:p>
          <a:p>
            <a:endParaRPr lang="sl-SI" dirty="0"/>
          </a:p>
        </p:txBody>
      </p:sp>
      <p:sp>
        <p:nvSpPr>
          <p:cNvPr id="5" name="AutoShape 2" descr="Rezultat iskanja slik za heroi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59168" y="2300864"/>
            <a:ext cx="46291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044" y="2643765"/>
            <a:ext cx="2881969" cy="189129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14" y="4586866"/>
            <a:ext cx="2971800" cy="153352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543" y="2767128"/>
            <a:ext cx="2970357" cy="197663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0" y="3816096"/>
            <a:ext cx="3048000" cy="235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7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Učinki: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55548" y="2093976"/>
            <a:ext cx="10058400" cy="4050792"/>
          </a:xfrm>
        </p:spPr>
        <p:txBody>
          <a:bodyPr>
            <a:normAutofit/>
          </a:bodyPr>
          <a:lstStyle/>
          <a:p>
            <a:r>
              <a:rPr lang="sl-SI" sz="2400" b="1" dirty="0"/>
              <a:t>PSIHOLOŠKI</a:t>
            </a:r>
            <a:r>
              <a:rPr lang="sl-SI" sz="2400" dirty="0"/>
              <a:t>(</a:t>
            </a:r>
            <a:r>
              <a:rPr lang="sl-SI" sz="2400" i="1" dirty="0"/>
              <a:t>doživljanje blaženosti, splošna upočasnjenost, kinkanje in zaspanost, občutek toplote po telesu, sprostitev, okrepitev občutka varnosti, občutek neodvisnosti, nezanimanje za okolje</a:t>
            </a:r>
            <a:r>
              <a:rPr lang="sl-SI" sz="2400" dirty="0"/>
              <a:t>)</a:t>
            </a:r>
          </a:p>
          <a:p>
            <a:r>
              <a:rPr lang="sl-SI" sz="2400" b="1" dirty="0"/>
              <a:t>FIZIOLOŠKI:</a:t>
            </a:r>
          </a:p>
          <a:p>
            <a:pPr lvl="2"/>
            <a:r>
              <a:rPr lang="sl-SI" sz="2400" dirty="0"/>
              <a:t> med uživanjem ( </a:t>
            </a:r>
            <a:r>
              <a:rPr lang="sl-SI" sz="2400" i="1" dirty="0"/>
              <a:t>zoženje zenic, padec krvnega tlaka, zadržanje požiralnega refleksa, globok in slaboten glas, zmanjšana občutljivost na bolečino, pridušeno dihanje, zaprtost</a:t>
            </a:r>
            <a:r>
              <a:rPr lang="sl-SI" sz="2400" dirty="0"/>
              <a:t>)</a:t>
            </a:r>
          </a:p>
          <a:p>
            <a:pPr lvl="2"/>
            <a:r>
              <a:rPr lang="sl-SI" sz="2400" dirty="0"/>
              <a:t> kadar odvisni uživalec ni pod vplivom (</a:t>
            </a:r>
            <a:r>
              <a:rPr lang="sl-SI" sz="2400" i="1" dirty="0"/>
              <a:t>izrazito široke zenice, nemir, solzenje oči, bolečine in krči v mišicah ter sklepih, bruhanje, driska, potrtost, kurja koža, glavobol , smrkavost, depresija</a:t>
            </a:r>
            <a:r>
              <a:rPr lang="sl-SI" sz="2400" dirty="0"/>
              <a:t>-</a:t>
            </a:r>
            <a:r>
              <a:rPr lang="sl-SI" sz="2400" b="1" dirty="0"/>
              <a:t>ABSTINENČNA KRIZA</a:t>
            </a:r>
            <a:r>
              <a:rPr lang="sl-SI" sz="2400" dirty="0"/>
              <a:t>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5834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330036"/>
            <a:ext cx="4365131" cy="4156364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44" y="929431"/>
            <a:ext cx="4195660" cy="234956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44" y="3874726"/>
            <a:ext cx="4195660" cy="255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2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odvisnost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9848" y="2121408"/>
            <a:ext cx="7014279" cy="4050792"/>
          </a:xfrm>
        </p:spPr>
        <p:txBody>
          <a:bodyPr/>
          <a:lstStyle/>
          <a:p>
            <a:r>
              <a:rPr lang="sl-SI" sz="2800" dirty="0"/>
              <a:t>Prisili posameznika, da si za vsako ceno priskrbi heroin</a:t>
            </a:r>
          </a:p>
          <a:p>
            <a:r>
              <a:rPr lang="sl-SI" sz="2800" dirty="0"/>
              <a:t>Heroin lahko že po prvem jemanju povzroči psihično odvisnost, po nekaj dneh ali tednih pa povzroči tudi fizično odvisnost.</a:t>
            </a:r>
          </a:p>
          <a:p>
            <a:r>
              <a:rPr lang="sl-SI" sz="2800" i="1" dirty="0"/>
              <a:t>Kar se je začelo kot iskanje zadovoljstva postane borba za preživetje.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326" y="2093976"/>
            <a:ext cx="2111520" cy="317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2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8" y="401505"/>
            <a:ext cx="10058400" cy="1609344"/>
          </a:xfrm>
        </p:spPr>
        <p:txBody>
          <a:bodyPr/>
          <a:lstStyle/>
          <a:p>
            <a:r>
              <a:rPr lang="sl-SI" dirty="0"/>
              <a:t>posledice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9848" y="2010849"/>
            <a:ext cx="9757479" cy="4431515"/>
          </a:xfrm>
        </p:spPr>
        <p:txBody>
          <a:bodyPr numCol="2">
            <a:normAutofit fontScale="77500" lnSpcReduction="20000"/>
          </a:bodyPr>
          <a:lstStyle/>
          <a:p>
            <a:r>
              <a:rPr lang="sl-SI" sz="3000" dirty="0"/>
              <a:t>Povzroča izredno močno fizično in psihično odvisnost</a:t>
            </a:r>
          </a:p>
          <a:p>
            <a:r>
              <a:rPr lang="sl-SI" sz="3000" dirty="0"/>
              <a:t>hujšanje, </a:t>
            </a:r>
          </a:p>
          <a:p>
            <a:r>
              <a:rPr lang="sl-SI" sz="3000" dirty="0"/>
              <a:t>izguba menstruacije,</a:t>
            </a:r>
          </a:p>
          <a:p>
            <a:r>
              <a:rPr lang="sl-SI" sz="3000" dirty="0"/>
              <a:t>zobna gniloba,</a:t>
            </a:r>
          </a:p>
          <a:p>
            <a:r>
              <a:rPr lang="sl-SI" sz="3000" dirty="0"/>
              <a:t>slabokrvnost,</a:t>
            </a:r>
          </a:p>
          <a:p>
            <a:r>
              <a:rPr lang="sl-SI" sz="3000" dirty="0"/>
              <a:t>prebavne motnje,</a:t>
            </a:r>
          </a:p>
          <a:p>
            <a:r>
              <a:rPr lang="sl-SI" sz="3000" dirty="0"/>
              <a:t>depresija,</a:t>
            </a:r>
          </a:p>
          <a:p>
            <a:r>
              <a:rPr lang="sl-SI" sz="3000" dirty="0"/>
              <a:t>težave s spancem in spominom,</a:t>
            </a:r>
          </a:p>
          <a:p>
            <a:r>
              <a:rPr lang="sl-SI" sz="3000" dirty="0"/>
              <a:t>apatičnost,</a:t>
            </a:r>
          </a:p>
          <a:p>
            <a:r>
              <a:rPr lang="sl-SI" sz="3000" dirty="0"/>
              <a:t>brez apetita, </a:t>
            </a:r>
          </a:p>
          <a:p>
            <a:pPr marL="285750" indent="-285750"/>
            <a:r>
              <a:rPr lang="sl-SI" altLang="sl-SI" sz="3000" dirty="0"/>
              <a:t>hepatitis,</a:t>
            </a:r>
          </a:p>
          <a:p>
            <a:pPr marL="285750" indent="-285750"/>
            <a:r>
              <a:rPr lang="sl-SI" altLang="sl-SI" sz="3000" dirty="0"/>
              <a:t>vnetja ven, </a:t>
            </a:r>
          </a:p>
          <a:p>
            <a:pPr marL="285750" indent="-285750"/>
            <a:r>
              <a:rPr lang="sl-SI" altLang="sl-SI" sz="3100" dirty="0"/>
              <a:t>infekcije srca,</a:t>
            </a:r>
          </a:p>
          <a:p>
            <a:pPr marL="285750" indent="-285750"/>
            <a:r>
              <a:rPr lang="sl-SI" sz="3100" dirty="0"/>
              <a:t>virus HIV,</a:t>
            </a:r>
          </a:p>
          <a:p>
            <a:pPr marL="285750" indent="-285750"/>
            <a:r>
              <a:rPr lang="sl-SI" sz="3100" dirty="0"/>
              <a:t>vpliv heroina na koordinacijo in psihomotorične sposobnosti,</a:t>
            </a:r>
          </a:p>
          <a:p>
            <a:pPr marL="285750" indent="-285750"/>
            <a:r>
              <a:rPr lang="sl-SI" sz="3100" dirty="0"/>
              <a:t>zanemarjanje higiene.</a:t>
            </a:r>
          </a:p>
          <a:p>
            <a:pPr marL="285750" indent="-285750"/>
            <a:endParaRPr lang="sl-SI" sz="3000" dirty="0"/>
          </a:p>
          <a:p>
            <a:endParaRPr lang="sl-SI" sz="2800" dirty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51922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lesa">
  <a:themeElements>
    <a:clrScheme name="Vrsta les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rsta les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sta les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lesa]]</Template>
  <TotalTime>0</TotalTime>
  <Words>879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Rockwell</vt:lpstr>
      <vt:lpstr>Rockwell Condensed</vt:lpstr>
      <vt:lpstr>Wingdings</vt:lpstr>
      <vt:lpstr>Vrsta lesa</vt:lpstr>
      <vt:lpstr>BOJ PROTI ZASVOJENOSTI         (heroin)</vt:lpstr>
      <vt:lpstr> kaj je heroin?</vt:lpstr>
      <vt:lpstr>Vzroki za uporabo heroina:</vt:lpstr>
      <vt:lpstr>Pridobivanje</vt:lpstr>
      <vt:lpstr>Načini uživanja:</vt:lpstr>
      <vt:lpstr>Učinki:</vt:lpstr>
      <vt:lpstr>PowerPoint Presentation</vt:lpstr>
      <vt:lpstr>odvisnost</vt:lpstr>
      <vt:lpstr>posledice</vt:lpstr>
      <vt:lpstr>nevarnosti</vt:lpstr>
      <vt:lpstr>zdravljenje</vt:lpstr>
      <vt:lpstr>Heroin je nevaren!!</vt:lpstr>
      <vt:lpstr>Hvala za vašo pozornost!</vt:lpstr>
      <vt:lpstr>viri: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2019-07-01T12:53:56Z</dcterms:created>
  <dcterms:modified xsi:type="dcterms:W3CDTF">2019-07-01T12:53:56Z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