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00" r:id="rId1"/>
  </p:sldMasterIdLst>
  <p:notesMasterIdLst>
    <p:notesMasterId r:id="rId12"/>
  </p:notesMasterIdLst>
  <p:sldIdLst>
    <p:sldId id="265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6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B3225-E05F-4ADF-94DF-25944BAA2A2F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36AC7B9-9D84-4E85-BA2D-25E6756C2B74}" type="pres">
      <dgm:prSet presAssocID="{F2DB3225-E05F-4ADF-94DF-25944BAA2A2F}" presName="Name0" presStyleCnt="0">
        <dgm:presLayoutVars>
          <dgm:dir/>
          <dgm:resizeHandles val="exact"/>
        </dgm:presLayoutVars>
      </dgm:prSet>
      <dgm:spPr/>
    </dgm:pt>
  </dgm:ptLst>
  <dgm:cxnLst>
    <dgm:cxn modelId="{EB7E40BC-BC26-41A1-8773-EBBC9B32AF81}" type="presOf" srcId="{F2DB3225-E05F-4ADF-94DF-25944BAA2A2F}" destId="{936AC7B9-9D84-4E85-BA2D-25E6756C2B74}" srcOrd="0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E2EC070A-02EB-445A-B7AF-580F424FDA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A895BE18-BB06-4A84-A2E9-99749D1791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23EFFF-009E-4E28-A506-228B047FBC4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EACC1CE2-A262-4A89-85AD-0D72973F4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73D6FAE1-7074-4731-A04F-97E9CD1AF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3E53495F-39AE-4027-8B15-11B716D56F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371DC8E2-A684-4192-879A-4527BACE1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334FB1-3029-438D-8425-FE135D6E99E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stranske slike 1">
            <a:extLst>
              <a:ext uri="{FF2B5EF4-FFF2-40B4-BE49-F238E27FC236}">
                <a16:creationId xmlns:a16="http://schemas.microsoft.com/office/drawing/2014/main" id="{0B1AF886-4B45-4A1D-8178-52BD5B20F1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Ograda opomb 2">
            <a:extLst>
              <a:ext uri="{FF2B5EF4-FFF2-40B4-BE49-F238E27FC236}">
                <a16:creationId xmlns:a16="http://schemas.microsoft.com/office/drawing/2014/main" id="{E5AD2D23-9842-4C17-80AF-926C7F8718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Ograda številke diapozitiva 3">
            <a:extLst>
              <a:ext uri="{FF2B5EF4-FFF2-40B4-BE49-F238E27FC236}">
                <a16:creationId xmlns:a16="http://schemas.microsoft.com/office/drawing/2014/main" id="{274E3501-0AD0-4977-B3ED-093AFF36A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D334FDCD-8C14-44B7-B49D-A5129FC48CBA}" type="slidenum">
              <a:rPr lang="sl-SI" altLang="sl-SI">
                <a:latin typeface="Calibri" panose="020F0502020204030204" pitchFamily="34" charset="0"/>
              </a:rPr>
              <a:pPr/>
              <a:t>9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5B8AE1FD-62EA-4DC5-B3D8-00DB7A36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9C82-FE02-4669-BB69-190D5611A10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0FC1E41-E5F7-4FD7-9FC7-BBCCF544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975F4D64-FA3D-41B8-8A34-89ED6061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CE534-6CE3-4180-8D14-2FE8C67F1D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590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BB6A4724-B427-43E5-BBCE-C19D97FA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91EC-A9BC-4B6C-8FD7-6209FCD137B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34F10AAC-C352-4A96-ADA2-F9550231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C7F0A06D-3861-49C2-AE95-BBB63747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C36A0-28FD-43B0-8140-9D456DB62A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88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4E1D7D5C-1BDA-4E40-9CB7-6AA67E74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C944-48E2-402B-A753-9527C4FD8F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1B06F7C-C555-4C6E-B9F4-89A84ABC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36CF1AB8-AD32-4C17-A4CD-9A560CB3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4931-95E8-467E-87B1-9E2B376844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215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E4D8B3A-9CB8-4C70-B939-25689FEF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79910-AB99-4C9E-BEFF-A7F434F02A7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E45A3440-D831-4442-B396-6DC860F4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677DD833-7EE7-428A-96DE-0417D3E6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CB6A7-ED00-40E0-95C4-C3AB04CE0A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163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7201094A-6B5A-4EA6-83DC-AE3034A1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1364-5C31-462D-B40C-4E506D08F87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96DF1DCA-FB8A-45E7-8904-F947E0AB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AFF932BF-E70F-4607-BDFE-5EAAE2E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935F4-44D2-4541-92AB-17274FB68E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824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EFF1AFA0-80D4-4D46-9AB2-527F84A7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0EAA-0C72-4DC7-A31B-6A779738EF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447890BF-C924-46A1-ABFA-80749E1EF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91F1D5FF-8F15-4C18-8B84-67EE5077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3B21D-749B-4704-9512-A1FB724B31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455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290D3149-2A68-4F78-886A-9023BBC4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6E86-EFA3-4FF5-A288-B990345EB0A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19728B7B-4879-4B61-A9D3-3C8765F7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B086DC86-AB15-4B24-A740-F8F1C23A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C3CEA-452A-4811-BBDD-594BCFDFEE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040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E272B201-9DD3-44D4-821F-B995CF06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ED8E-F3E1-4897-8AA0-6E5FDD6339B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BF8BE891-1951-422E-94BE-BF0B782B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CC4DA41A-D983-45E3-B51F-EC56E54E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27FC6-019F-429A-A202-ECB2272847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364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0115614C-7B2B-4A54-B9F5-AF9C4BAC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4A267-4092-4FFE-8567-60CF1BF45E6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89A6EA45-36FF-4851-9CFF-3C2D6676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094F85CB-8969-42B0-9955-BC4814CA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31CB-B9D0-494A-B884-DF99572D27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164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2C72E2AE-10FE-4010-8682-3839A69B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55BD-BA13-444F-8532-2C03672EC79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CD5554BA-8584-4CAF-9647-0ACC8B88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FF334B9D-D601-4B12-B66B-DB5C6DD8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480DE-C071-4FA2-8C68-73CED2C270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007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13">
            <a:extLst>
              <a:ext uri="{FF2B5EF4-FFF2-40B4-BE49-F238E27FC236}">
                <a16:creationId xmlns:a16="http://schemas.microsoft.com/office/drawing/2014/main" id="{DE5AC966-27B2-4E10-AEFA-4E3C0E9E5E9F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4">
            <a:extLst>
              <a:ext uri="{FF2B5EF4-FFF2-40B4-BE49-F238E27FC236}">
                <a16:creationId xmlns:a16="http://schemas.microsoft.com/office/drawing/2014/main" id="{196737E0-E310-4DE3-B97E-4D60AA75C5BA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15">
            <a:extLst>
              <a:ext uri="{FF2B5EF4-FFF2-40B4-BE49-F238E27FC236}">
                <a16:creationId xmlns:a16="http://schemas.microsoft.com/office/drawing/2014/main" id="{C8C2A35E-6C7B-467C-BD7F-E1B3C2CAC521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6">
            <a:extLst>
              <a:ext uri="{FF2B5EF4-FFF2-40B4-BE49-F238E27FC236}">
                <a16:creationId xmlns:a16="http://schemas.microsoft.com/office/drawing/2014/main" id="{938F6008-65A2-43D4-B257-8BCDF6D29F67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0A4E8F84-7BF9-42B8-A3A6-5B7D0FD6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6E03-9C49-41E0-A646-3B6EC7F21A8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06E19204-CC85-4167-B17F-BADC936C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D6578935-17E2-4DE1-9D82-9FA16E0E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D1FA90A-C950-4E23-AF15-313F3FD018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276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0583C4C9-7916-4DCB-9D30-66ED305BA9E4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55A54CB6-47EF-44A0-8836-F2A7308F2D1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126D68FA-CA8A-462C-99A7-E52018A91B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6C39EE56-A54B-451A-8F99-E8DBA799CD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2AAA5072-D267-4BB9-B4F2-4EDFEFD03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5920B-2044-42E0-BE4F-20FDA648565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DCAA629B-5307-440F-B266-7F045197E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BB29CDD7-506A-4D3D-8732-2C8BC0013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574D5002-059E-455F-95D4-6EE61AC62ACE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65912369-F4A3-4644-946C-E44195E448E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189391AE-60DF-452E-92B6-D0AAECDDBE2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A894855F-3259-4CC9-B941-EC67C7F1D88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3" r:id="rId9"/>
    <p:sldLayoutId id="2147483921" r:id="rId10"/>
    <p:sldLayoutId id="21474839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A3BU7Xw9_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lika 5" descr="10teden_1slika.jpg">
            <a:extLst>
              <a:ext uri="{FF2B5EF4-FFF2-40B4-BE49-F238E27FC236}">
                <a16:creationId xmlns:a16="http://schemas.microsoft.com/office/drawing/2014/main" id="{C6F590B6-0B1B-49D2-9D9C-76FF93F9C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71563"/>
            <a:ext cx="25717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Slika 3" descr="10teden_1slika.jpg">
            <a:extLst>
              <a:ext uri="{FF2B5EF4-FFF2-40B4-BE49-F238E27FC236}">
                <a16:creationId xmlns:a16="http://schemas.microsoft.com/office/drawing/2014/main" id="{275EA221-A756-4D46-AF22-4EAA5EF7F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5290">
            <a:off x="117475" y="8080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D61109C-7DC9-41B5-8486-6B3BF08B0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b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entury Schoolbook" pitchFamily="18" charset="0"/>
                <a:cs typeface="Arabic Typesetting" pitchFamily="66" charset="-78"/>
              </a:rPr>
              <a:t>NOSEČNOST</a:t>
            </a:r>
          </a:p>
        </p:txBody>
      </p:sp>
      <p:pic>
        <p:nvPicPr>
          <p:cNvPr id="3077" name="Slika 6" descr="10teden_1slika.jpg">
            <a:extLst>
              <a:ext uri="{FF2B5EF4-FFF2-40B4-BE49-F238E27FC236}">
                <a16:creationId xmlns:a16="http://schemas.microsoft.com/office/drawing/2014/main" id="{B778A775-FFC1-4A2C-8BB4-EE02A003E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214688"/>
            <a:ext cx="47498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98D7F7-F200-4D1C-A37A-92344760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0125"/>
            <a:ext cx="9144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3">
                    <a:lumMod val="75000"/>
                  </a:schemeClr>
                </a:solidFill>
                <a:latin typeface="Calisto MT" pitchFamily="18" charset="0"/>
              </a:rPr>
              <a:t>FILM O SPOČETJU IN RAZVOJU DO ROJSTVA</a:t>
            </a:r>
          </a:p>
        </p:txBody>
      </p:sp>
      <p:sp>
        <p:nvSpPr>
          <p:cNvPr id="12291" name="Pravokotnik 5">
            <a:extLst>
              <a:ext uri="{FF2B5EF4-FFF2-40B4-BE49-F238E27FC236}">
                <a16:creationId xmlns:a16="http://schemas.microsoft.com/office/drawing/2014/main" id="{969DFA92-241A-4EC8-80B5-35DD28E37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23574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2400">
                <a:hlinkClick r:id="rId2"/>
              </a:rPr>
              <a:t>http://www.youtube.com/watch?v=0A3BU7Xw9_E</a:t>
            </a:r>
            <a:endParaRPr lang="sl-SI" altLang="sl-SI" sz="2400"/>
          </a:p>
        </p:txBody>
      </p:sp>
      <p:sp>
        <p:nvSpPr>
          <p:cNvPr id="8" name="Interaktivni gumb: Naprej ali naslednji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79DF9F1-5B04-4A95-8A01-EDCF4DDA1535}"/>
              </a:ext>
            </a:extLst>
          </p:cNvPr>
          <p:cNvSpPr/>
          <p:nvPr/>
        </p:nvSpPr>
        <p:spPr>
          <a:xfrm>
            <a:off x="500063" y="2428875"/>
            <a:ext cx="642937" cy="64293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C0C403-E610-4223-B808-E60AD33A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accent3">
                    <a:lumMod val="75000"/>
                  </a:schemeClr>
                </a:solidFill>
                <a:latin typeface="Calisto MT" pitchFamily="18" charset="0"/>
              </a:rPr>
              <a:t>NOSEČNOSTNI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latin typeface="Calisto MT" pitchFamily="18" charset="0"/>
              </a:rPr>
              <a:t> ZNAKI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1FBBA19-83AC-4FCE-B427-A15CFB0C9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4389438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900" dirty="0">
                <a:latin typeface="Calisto MT" pitchFamily="18" charset="0"/>
              </a:rPr>
              <a:t>Običajni prvi znaki nosečnosti, ki pa niso nujno prisotni pri vseh nosečnicah:</a:t>
            </a:r>
            <a:br>
              <a:rPr lang="sl-SI" sz="2900" dirty="0">
                <a:latin typeface="Calisto MT" pitchFamily="18" charset="0"/>
              </a:rPr>
            </a:br>
            <a:endParaRPr lang="sl-SI" sz="2900" dirty="0">
              <a:latin typeface="Calisto MT" pitchFamily="18" charset="0"/>
            </a:endParaRP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>
                <a:latin typeface="Calisto MT" pitchFamily="18" charset="0"/>
              </a:rPr>
              <a:t>izostanek mesečnega perila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>
                <a:latin typeface="Calisto MT" pitchFamily="18" charset="0"/>
              </a:rPr>
              <a:t>slabost in bruhanje, najpogosteje zjutraj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>
                <a:latin typeface="Calisto MT" pitchFamily="18" charset="0"/>
              </a:rPr>
              <a:t>nenavaden kovinski okus v ustih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>
                <a:latin typeface="Calisto MT" pitchFamily="18" charset="0"/>
              </a:rPr>
              <a:t>spremenjena želja po hrani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>
                <a:latin typeface="Calisto MT" pitchFamily="18" charset="0"/>
              </a:rPr>
              <a:t>čustvena nestabilnost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>
                <a:latin typeface="Calisto MT" pitchFamily="18" charset="0"/>
              </a:rPr>
              <a:t>pogostejša potreba po uriniranju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>
                <a:latin typeface="Calisto MT" pitchFamily="18" charset="0"/>
              </a:rPr>
              <a:t>povečane, na dotik občutljive dojke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>
                <a:latin typeface="Calisto MT" pitchFamily="18" charset="0"/>
              </a:rPr>
              <a:t>splošna utrujenost, zaspanost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>
                <a:latin typeface="Calisto MT" pitchFamily="18" charset="0"/>
              </a:rPr>
              <a:t>omotičnost, vrtoglavica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sl-SI" dirty="0">
                <a:latin typeface="Calisto MT" pitchFamily="18" charset="0"/>
              </a:rPr>
              <a:t>močnejši izcedek iz nožnice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br>
              <a:rPr lang="sl-SI" dirty="0">
                <a:latin typeface="Calisto MT" pitchFamily="18" charset="0"/>
              </a:rPr>
            </a:br>
            <a:endParaRPr lang="sl-SI" dirty="0">
              <a:latin typeface="Calisto MT" pitchFamily="18" charset="0"/>
            </a:endParaRPr>
          </a:p>
        </p:txBody>
      </p:sp>
      <p:pic>
        <p:nvPicPr>
          <p:cNvPr id="4100" name="Slika 3" descr="photoxpress_1616503-660x455.jpg">
            <a:extLst>
              <a:ext uri="{FF2B5EF4-FFF2-40B4-BE49-F238E27FC236}">
                <a16:creationId xmlns:a16="http://schemas.microsoft.com/office/drawing/2014/main" id="{3E2201D9-5280-439B-B663-5EA87FBE6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806700"/>
            <a:ext cx="3357563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14580-E54C-4877-9551-A4F8BD94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714375"/>
            <a:ext cx="7243762" cy="1162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3">
                    <a:lumMod val="75000"/>
                  </a:schemeClr>
                </a:solidFill>
                <a:latin typeface="Calisto MT" pitchFamily="18" charset="0"/>
              </a:rPr>
              <a:t>NOSEČNOST PO MESECIH IN TEDNIH</a:t>
            </a:r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2970B375-9187-48D6-B621-9354578650C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72063" y="2143125"/>
            <a:ext cx="3571875" cy="457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1600" dirty="0">
                <a:latin typeface="Calisto MT" pitchFamily="18" charset="0"/>
              </a:rPr>
              <a:t>Kratek pregled nosečnosti po mesecih in tednih: </a:t>
            </a:r>
            <a:br>
              <a:rPr lang="sl-SI" sz="1600" dirty="0">
                <a:latin typeface="Calisto MT" pitchFamily="18" charset="0"/>
              </a:rPr>
            </a:br>
            <a:br>
              <a:rPr lang="sl-SI" sz="1600" dirty="0">
                <a:latin typeface="Calisto MT" pitchFamily="18" charset="0"/>
              </a:rPr>
            </a:br>
            <a:r>
              <a:rPr lang="sl-SI" sz="1600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sym typeface="Symbol"/>
              </a:rPr>
              <a:t></a:t>
            </a:r>
            <a:r>
              <a:rPr lang="sl-SI" sz="1600" dirty="0">
                <a:latin typeface="Calisto MT" pitchFamily="18" charset="0"/>
              </a:rPr>
              <a:t> 8-10 teden: namen je zdravstveni nadzor nosečnice in ploda</a:t>
            </a:r>
            <a:br>
              <a:rPr lang="sl-SI" sz="1600" dirty="0">
                <a:latin typeface="Calisto MT" pitchFamily="18" charset="0"/>
              </a:rPr>
            </a:br>
            <a:r>
              <a:rPr lang="sl-SI" sz="1600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sym typeface="Symbol"/>
              </a:rPr>
              <a:t></a:t>
            </a:r>
            <a:r>
              <a:rPr lang="sl-SI" sz="1600" dirty="0">
                <a:latin typeface="Calisto MT" pitchFamily="18" charset="0"/>
                <a:sym typeface="Symbol"/>
              </a:rPr>
              <a:t> </a:t>
            </a:r>
            <a:r>
              <a:rPr lang="sl-SI" sz="1600" dirty="0">
                <a:latin typeface="Calisto MT" pitchFamily="18" charset="0"/>
              </a:rPr>
              <a:t>teden: ugotavlja se širina svetlega pasu na otrokovem zatilju</a:t>
            </a:r>
            <a:br>
              <a:rPr lang="sl-SI" sz="1600" dirty="0">
                <a:latin typeface="Calisto MT" pitchFamily="18" charset="0"/>
              </a:rPr>
            </a:br>
            <a:r>
              <a:rPr lang="sl-SI" sz="1600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sym typeface="Symbol"/>
              </a:rPr>
              <a:t></a:t>
            </a:r>
            <a:r>
              <a:rPr lang="sl-SI" sz="1600" dirty="0">
                <a:latin typeface="Calisto MT" pitchFamily="18" charset="0"/>
              </a:rPr>
              <a:t> 20 teden: morfologija - ginekolog natančno pregleda vse plodove organe</a:t>
            </a:r>
            <a:br>
              <a:rPr lang="sl-SI" sz="1600" dirty="0">
                <a:latin typeface="Calisto MT" pitchFamily="18" charset="0"/>
              </a:rPr>
            </a:br>
            <a:r>
              <a:rPr lang="sl-SI" sz="1600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sym typeface="Symbol"/>
              </a:rPr>
              <a:t></a:t>
            </a:r>
            <a:r>
              <a:rPr lang="sl-SI" sz="1600" dirty="0">
                <a:latin typeface="Calisto MT" pitchFamily="18" charset="0"/>
                <a:sym typeface="Symbol"/>
              </a:rPr>
              <a:t> </a:t>
            </a:r>
            <a:r>
              <a:rPr lang="sl-SI" sz="1600" dirty="0">
                <a:latin typeface="Calisto MT" pitchFamily="18" charset="0"/>
              </a:rPr>
              <a:t>24 teden: test sladkorne bolezni</a:t>
            </a:r>
            <a:br>
              <a:rPr lang="sl-SI" sz="1600" dirty="0">
                <a:latin typeface="Calisto MT" pitchFamily="18" charset="0"/>
              </a:rPr>
            </a:br>
            <a:r>
              <a:rPr lang="sl-SI" sz="1600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sym typeface="Symbol"/>
              </a:rPr>
              <a:t></a:t>
            </a:r>
            <a:r>
              <a:rPr lang="sl-SI" sz="1600" dirty="0">
                <a:latin typeface="Calisto MT" pitchFamily="18" charset="0"/>
                <a:sym typeface="Symbol"/>
              </a:rPr>
              <a:t> </a:t>
            </a:r>
            <a:r>
              <a:rPr lang="sl-SI" sz="1600" dirty="0">
                <a:latin typeface="Calisto MT" pitchFamily="18" charset="0"/>
              </a:rPr>
              <a:t>25-30 teden: 3D ultrazvok – gibanje ploda, mimika obraza, dejavnost ploda</a:t>
            </a:r>
            <a:br>
              <a:rPr lang="sl-SI" sz="1600" dirty="0">
                <a:latin typeface="Calisto MT" pitchFamily="18" charset="0"/>
              </a:rPr>
            </a:br>
            <a:r>
              <a:rPr lang="sl-SI" sz="1600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sym typeface="Symbol"/>
              </a:rPr>
              <a:t></a:t>
            </a:r>
            <a:r>
              <a:rPr lang="sl-SI" sz="1600" dirty="0">
                <a:latin typeface="Calisto MT" pitchFamily="18" charset="0"/>
              </a:rPr>
              <a:t> 36 teden: preiskava krvi</a:t>
            </a:r>
            <a:br>
              <a:rPr lang="sl-SI" sz="1600" dirty="0">
                <a:latin typeface="Calisto MT" pitchFamily="18" charset="0"/>
              </a:rPr>
            </a:br>
            <a:r>
              <a:rPr lang="sl-SI" sz="1600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sym typeface="Symbol"/>
              </a:rPr>
              <a:t></a:t>
            </a:r>
            <a:r>
              <a:rPr lang="sl-SI" sz="1600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</a:rPr>
              <a:t> </a:t>
            </a:r>
            <a:r>
              <a:rPr lang="sl-SI" sz="1600" dirty="0">
                <a:latin typeface="Calisto MT" pitchFamily="18" charset="0"/>
              </a:rPr>
              <a:t>36-40 teden: ginekološki pregled, ki prikaže bitje srca otroka in beleži popadke nosečnice</a:t>
            </a:r>
          </a:p>
        </p:txBody>
      </p:sp>
      <p:pic>
        <p:nvPicPr>
          <p:cNvPr id="5124" name="Slika 2" descr="nosecnost po mesecih in tednih.png">
            <a:extLst>
              <a:ext uri="{FF2B5EF4-FFF2-40B4-BE49-F238E27FC236}">
                <a16:creationId xmlns:a16="http://schemas.microsoft.com/office/drawing/2014/main" id="{85DB341B-1D66-4586-877D-31BD91E8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28813"/>
            <a:ext cx="45720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55672D-AA72-4107-8114-F28B85626F1D}"/>
              </a:ext>
            </a:extLst>
          </p:cNvPr>
          <p:cNvGraphicFramePr/>
          <p:nvPr/>
        </p:nvGraphicFramePr>
        <p:xfrm>
          <a:off x="0" y="128586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aobljeni pravokotnik 4">
            <a:extLst>
              <a:ext uri="{FF2B5EF4-FFF2-40B4-BE49-F238E27FC236}">
                <a16:creationId xmlns:a16="http://schemas.microsoft.com/office/drawing/2014/main" id="{336D8FED-9FFB-483B-8038-EB53028DB89F}"/>
              </a:ext>
            </a:extLst>
          </p:cNvPr>
          <p:cNvSpPr/>
          <p:nvPr/>
        </p:nvSpPr>
        <p:spPr>
          <a:xfrm>
            <a:off x="2143125" y="5000625"/>
            <a:ext cx="1830388" cy="1260475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Zaobljeni pravokotnik 5">
            <a:extLst>
              <a:ext uri="{FF2B5EF4-FFF2-40B4-BE49-F238E27FC236}">
                <a16:creationId xmlns:a16="http://schemas.microsoft.com/office/drawing/2014/main" id="{3B8C9BFD-E50C-4B30-8815-BD5D492BF53F}"/>
              </a:ext>
            </a:extLst>
          </p:cNvPr>
          <p:cNvSpPr/>
          <p:nvPr/>
        </p:nvSpPr>
        <p:spPr>
          <a:xfrm>
            <a:off x="214313" y="1500188"/>
            <a:ext cx="1830387" cy="1260475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Zaobljeni pravokotnik 6">
            <a:extLst>
              <a:ext uri="{FF2B5EF4-FFF2-40B4-BE49-F238E27FC236}">
                <a16:creationId xmlns:a16="http://schemas.microsoft.com/office/drawing/2014/main" id="{E0EC6FDB-E85F-45F3-9CD4-2275CA93DB74}"/>
              </a:ext>
            </a:extLst>
          </p:cNvPr>
          <p:cNvSpPr/>
          <p:nvPr/>
        </p:nvSpPr>
        <p:spPr>
          <a:xfrm>
            <a:off x="214313" y="5000625"/>
            <a:ext cx="1830387" cy="1260475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Zaobljeni pravokotnik 7">
            <a:extLst>
              <a:ext uri="{FF2B5EF4-FFF2-40B4-BE49-F238E27FC236}">
                <a16:creationId xmlns:a16="http://schemas.microsoft.com/office/drawing/2014/main" id="{9BA53A00-205D-42CC-81D3-DD24692FC521}"/>
              </a:ext>
            </a:extLst>
          </p:cNvPr>
          <p:cNvSpPr/>
          <p:nvPr/>
        </p:nvSpPr>
        <p:spPr>
          <a:xfrm>
            <a:off x="6000750" y="3286125"/>
            <a:ext cx="1830388" cy="1260475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Zaobljeni pravokotnik 8">
            <a:extLst>
              <a:ext uri="{FF2B5EF4-FFF2-40B4-BE49-F238E27FC236}">
                <a16:creationId xmlns:a16="http://schemas.microsoft.com/office/drawing/2014/main" id="{42BC2EE1-458C-4C09-9A75-C1D52E5BD4B5}"/>
              </a:ext>
            </a:extLst>
          </p:cNvPr>
          <p:cNvSpPr/>
          <p:nvPr/>
        </p:nvSpPr>
        <p:spPr>
          <a:xfrm>
            <a:off x="4071938" y="3286125"/>
            <a:ext cx="1830387" cy="1260475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Zaobljeni pravokotnik 9">
            <a:extLst>
              <a:ext uri="{FF2B5EF4-FFF2-40B4-BE49-F238E27FC236}">
                <a16:creationId xmlns:a16="http://schemas.microsoft.com/office/drawing/2014/main" id="{0B776617-BC94-4DED-BE71-6BD26B2B2C53}"/>
              </a:ext>
            </a:extLst>
          </p:cNvPr>
          <p:cNvSpPr/>
          <p:nvPr/>
        </p:nvSpPr>
        <p:spPr>
          <a:xfrm>
            <a:off x="2143125" y="3286125"/>
            <a:ext cx="1830388" cy="1260475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Zaobljeni pravokotnik 10">
            <a:extLst>
              <a:ext uri="{FF2B5EF4-FFF2-40B4-BE49-F238E27FC236}">
                <a16:creationId xmlns:a16="http://schemas.microsoft.com/office/drawing/2014/main" id="{E20C743F-16F4-41F6-910F-752B5090887D}"/>
              </a:ext>
            </a:extLst>
          </p:cNvPr>
          <p:cNvSpPr/>
          <p:nvPr/>
        </p:nvSpPr>
        <p:spPr>
          <a:xfrm>
            <a:off x="214313" y="3286125"/>
            <a:ext cx="1830387" cy="1260475"/>
          </a:xfrm>
          <a:prstGeom prst="roundRect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Zaobljeni pravokotnik 11">
            <a:extLst>
              <a:ext uri="{FF2B5EF4-FFF2-40B4-BE49-F238E27FC236}">
                <a16:creationId xmlns:a16="http://schemas.microsoft.com/office/drawing/2014/main" id="{F35912CC-35EE-460C-A7EE-A7C4351E5C49}"/>
              </a:ext>
            </a:extLst>
          </p:cNvPr>
          <p:cNvSpPr/>
          <p:nvPr/>
        </p:nvSpPr>
        <p:spPr>
          <a:xfrm>
            <a:off x="6000750" y="1500188"/>
            <a:ext cx="1830388" cy="1260475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Zaobljeni pravokotnik 12">
            <a:extLst>
              <a:ext uri="{FF2B5EF4-FFF2-40B4-BE49-F238E27FC236}">
                <a16:creationId xmlns:a16="http://schemas.microsoft.com/office/drawing/2014/main" id="{68A5AC8A-7C64-4A04-B62A-EF5D740EA48D}"/>
              </a:ext>
            </a:extLst>
          </p:cNvPr>
          <p:cNvSpPr/>
          <p:nvPr/>
        </p:nvSpPr>
        <p:spPr>
          <a:xfrm>
            <a:off x="4071938" y="1500188"/>
            <a:ext cx="1830387" cy="1260475"/>
          </a:xfrm>
          <a:prstGeom prst="round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Zaobljeni pravokotnik 13">
            <a:extLst>
              <a:ext uri="{FF2B5EF4-FFF2-40B4-BE49-F238E27FC236}">
                <a16:creationId xmlns:a16="http://schemas.microsoft.com/office/drawing/2014/main" id="{E09221A4-262C-488D-8283-377042A012F8}"/>
              </a:ext>
            </a:extLst>
          </p:cNvPr>
          <p:cNvSpPr/>
          <p:nvPr/>
        </p:nvSpPr>
        <p:spPr>
          <a:xfrm>
            <a:off x="2143125" y="1500188"/>
            <a:ext cx="1830388" cy="1260475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Naslov 14">
            <a:extLst>
              <a:ext uri="{FF2B5EF4-FFF2-40B4-BE49-F238E27FC236}">
                <a16:creationId xmlns:a16="http://schemas.microsoft.com/office/drawing/2014/main" id="{6C4DF957-B9ED-432C-8820-3133FF18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357166"/>
            <a:ext cx="8305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accent3">
                    <a:lumMod val="75000"/>
                  </a:schemeClr>
                </a:solidFill>
                <a:latin typeface="Calisto MT" pitchFamily="18" charset="0"/>
              </a:rPr>
              <a:t>1. TROMESEČJE</a:t>
            </a:r>
          </a:p>
        </p:txBody>
      </p:sp>
      <p:sp>
        <p:nvSpPr>
          <p:cNvPr id="6158" name="PoljeZBesedilom 15">
            <a:extLst>
              <a:ext uri="{FF2B5EF4-FFF2-40B4-BE49-F238E27FC236}">
                <a16:creationId xmlns:a16="http://schemas.microsoft.com/office/drawing/2014/main" id="{74930170-6F5B-4431-B3DE-A7DA6C4B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786063"/>
            <a:ext cx="1857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1100">
                <a:latin typeface="Calisto MT" panose="02040603050505030304" pitchFamily="18" charset="0"/>
              </a:rPr>
              <a:t>5. G</a:t>
            </a:r>
            <a:r>
              <a:rPr lang="fi-FI" altLang="sl-SI" sz="1100">
                <a:latin typeface="Calisto MT" panose="02040603050505030304" pitchFamily="18" charset="0"/>
              </a:rPr>
              <a:t>estacijska vrečka velikosti 4,7 mm</a:t>
            </a:r>
            <a:r>
              <a:rPr lang="sl-SI" altLang="sl-SI" sz="1100">
                <a:latin typeface="Calisto MT" panose="02040603050505030304" pitchFamily="18" charset="0"/>
              </a:rPr>
              <a:t>.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EB4F898C-F509-4B50-BA97-889AFBC58B81}"/>
              </a:ext>
            </a:extLst>
          </p:cNvPr>
          <p:cNvSpPr txBox="1"/>
          <p:nvPr/>
        </p:nvSpPr>
        <p:spPr>
          <a:xfrm>
            <a:off x="2214563" y="2786063"/>
            <a:ext cx="18573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6. Bel obroč zadebeljene sluznice in bodoče posteljice.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185D0484-BA28-4454-9694-C22427659B10}"/>
              </a:ext>
            </a:extLst>
          </p:cNvPr>
          <p:cNvSpPr txBox="1"/>
          <p:nvPr/>
        </p:nvSpPr>
        <p:spPr>
          <a:xfrm>
            <a:off x="4071938" y="2786063"/>
            <a:ext cx="185737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7. Rumenjakov mehurček, ki oskrbi plod s hranili.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2E51FE26-A6FA-4B4D-B2FB-D48F186663AA}"/>
              </a:ext>
            </a:extLst>
          </p:cNvPr>
          <p:cNvSpPr txBox="1"/>
          <p:nvPr/>
        </p:nvSpPr>
        <p:spPr>
          <a:xfrm>
            <a:off x="6000750" y="2786063"/>
            <a:ext cx="192881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latin typeface="Calisto MT" pitchFamily="18" charset="0"/>
                <a:cs typeface="+mn-cs"/>
              </a:rPr>
              <a:t>8. V maternici vidimo zarodek v amnijski membrani.</a:t>
            </a:r>
            <a:endParaRPr lang="sl-SI" sz="1050" dirty="0">
              <a:latin typeface="Calisto MT" pitchFamily="18" charset="0"/>
              <a:cs typeface="+mn-cs"/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D210620C-8AA5-41EB-9A4E-7A5D1B28FF16}"/>
              </a:ext>
            </a:extLst>
          </p:cNvPr>
          <p:cNvSpPr txBox="1"/>
          <p:nvPr/>
        </p:nvSpPr>
        <p:spPr>
          <a:xfrm>
            <a:off x="214313" y="4572000"/>
            <a:ext cx="178593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latin typeface="Calisto MT" pitchFamily="18" charset="0"/>
                <a:cs typeface="+mn-cs"/>
              </a:rPr>
              <a:t>9. Na sliki vidimo zarodek z glavico in trupom.</a:t>
            </a:r>
            <a:endParaRPr lang="sl-SI" sz="1050" dirty="0">
              <a:latin typeface="Calisto MT" pitchFamily="18" charset="0"/>
              <a:cs typeface="+mn-cs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B65BE552-711A-48BC-86BA-FD309348ED85}"/>
              </a:ext>
            </a:extLst>
          </p:cNvPr>
          <p:cNvSpPr txBox="1"/>
          <p:nvPr/>
        </p:nvSpPr>
        <p:spPr>
          <a:xfrm>
            <a:off x="2143125" y="4572000"/>
            <a:ext cx="18573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latin typeface="Calisto MT" pitchFamily="18" charset="0"/>
                <a:cs typeface="+mn-cs"/>
              </a:rPr>
              <a:t>10. Plodek je dolg 24 mm, v glavici je opaziti več votlinic.</a:t>
            </a:r>
            <a:endParaRPr lang="sl-SI" sz="1050" dirty="0">
              <a:latin typeface="Calisto MT" pitchFamily="18" charset="0"/>
              <a:cs typeface="+mn-cs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F082EB54-3149-4FCF-BB03-3E24345FE65B}"/>
              </a:ext>
            </a:extLst>
          </p:cNvPr>
          <p:cNvSpPr txBox="1"/>
          <p:nvPr/>
        </p:nvSpPr>
        <p:spPr>
          <a:xfrm>
            <a:off x="4143375" y="4572000"/>
            <a:ext cx="178593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latin typeface="Calisto MT" pitchFamily="18" charset="0"/>
                <a:cs typeface="+mn-cs"/>
              </a:rPr>
              <a:t>11. Plod je od temena do trtice dolg 4 cm.</a:t>
            </a:r>
            <a:endParaRPr lang="sl-SI" sz="1050" dirty="0">
              <a:latin typeface="Calisto MT" pitchFamily="18" charset="0"/>
              <a:cs typeface="+mn-cs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EC909A36-BEF3-4A61-86D2-B27785637671}"/>
              </a:ext>
            </a:extLst>
          </p:cNvPr>
          <p:cNvSpPr txBox="1"/>
          <p:nvPr/>
        </p:nvSpPr>
        <p:spPr>
          <a:xfrm>
            <a:off x="5929313" y="4429125"/>
            <a:ext cx="2052637" cy="539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12. Lepo</a:t>
            </a:r>
            <a:r>
              <a:rPr lang="sl-SI" dirty="0">
                <a:latin typeface="Calisto MT" pitchFamily="18" charset="0"/>
                <a:cs typeface="+mn-cs"/>
              </a:rPr>
              <a:t> </a:t>
            </a:r>
            <a:r>
              <a:rPr lang="sl-SI" sz="1050" dirty="0">
                <a:latin typeface="Calisto MT" pitchFamily="18" charset="0"/>
                <a:cs typeface="+mn-cs"/>
              </a:rPr>
              <a:t>se vidijo obrazne strukture in izoblikovane roke.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1BCC17B4-997E-4229-9DB9-8DB1B051F4F1}"/>
              </a:ext>
            </a:extLst>
          </p:cNvPr>
          <p:cNvSpPr txBox="1"/>
          <p:nvPr/>
        </p:nvSpPr>
        <p:spPr>
          <a:xfrm>
            <a:off x="142875" y="6286500"/>
            <a:ext cx="221456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13. Obraz postaja vse bolj človeški, očesi se približujeta drug drugemu.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65152E56-3826-495F-AF4D-DCFE4B8F93D8}"/>
              </a:ext>
            </a:extLst>
          </p:cNvPr>
          <p:cNvSpPr txBox="1"/>
          <p:nvPr/>
        </p:nvSpPr>
        <p:spPr>
          <a:xfrm>
            <a:off x="2214563" y="6286500"/>
            <a:ext cx="19462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14. V</a:t>
            </a:r>
            <a:r>
              <a:rPr lang="it-IT" sz="1050" dirty="0" err="1">
                <a:latin typeface="Calisto MT" pitchFamily="18" charset="0"/>
                <a:cs typeface="+mn-cs"/>
              </a:rPr>
              <a:t>idni</a:t>
            </a:r>
            <a:r>
              <a:rPr lang="it-IT" sz="1050" dirty="0">
                <a:latin typeface="Calisto MT" pitchFamily="18" charset="0"/>
                <a:cs typeface="+mn-cs"/>
              </a:rPr>
              <a:t> sta </a:t>
            </a:r>
            <a:r>
              <a:rPr lang="it-IT" sz="1050" dirty="0" err="1">
                <a:latin typeface="Calisto MT" pitchFamily="18" charset="0"/>
                <a:cs typeface="+mn-cs"/>
              </a:rPr>
              <a:t>obe</a:t>
            </a:r>
            <a:r>
              <a:rPr lang="it-IT" sz="1050" dirty="0">
                <a:latin typeface="Calisto MT" pitchFamily="18" charset="0"/>
                <a:cs typeface="+mn-cs"/>
              </a:rPr>
              <a:t> </a:t>
            </a:r>
            <a:r>
              <a:rPr lang="sl-SI" sz="1050" dirty="0">
                <a:latin typeface="Calisto MT" pitchFamily="18" charset="0"/>
                <a:cs typeface="+mn-cs"/>
              </a:rPr>
              <a:t> </a:t>
            </a:r>
            <a:r>
              <a:rPr lang="it-IT" sz="1050" dirty="0" err="1">
                <a:latin typeface="Calisto MT" pitchFamily="18" charset="0"/>
                <a:cs typeface="+mn-cs"/>
              </a:rPr>
              <a:t>očesni</a:t>
            </a:r>
            <a:r>
              <a:rPr lang="it-IT" sz="1050" dirty="0">
                <a:latin typeface="Calisto MT" pitchFamily="18" charset="0"/>
                <a:cs typeface="+mn-cs"/>
              </a:rPr>
              <a:t> orbiti</a:t>
            </a:r>
            <a:r>
              <a:rPr lang="sl-SI" sz="1050" dirty="0">
                <a:latin typeface="Calisto MT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4FEE4D-378F-4132-A1F3-88DB45BD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357166"/>
            <a:ext cx="8305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accent3">
                    <a:lumMod val="75000"/>
                  </a:schemeClr>
                </a:solidFill>
                <a:latin typeface="Calisto MT" pitchFamily="18" charset="0"/>
              </a:rPr>
              <a:t>2. TROMESEČJE</a:t>
            </a:r>
          </a:p>
        </p:txBody>
      </p:sp>
      <p:sp>
        <p:nvSpPr>
          <p:cNvPr id="7" name="Zaobljeni pravokotnik 6">
            <a:extLst>
              <a:ext uri="{FF2B5EF4-FFF2-40B4-BE49-F238E27FC236}">
                <a16:creationId xmlns:a16="http://schemas.microsoft.com/office/drawing/2014/main" id="{93E1FAE6-65A3-4F26-9EED-C4873EAB63FF}"/>
              </a:ext>
            </a:extLst>
          </p:cNvPr>
          <p:cNvSpPr/>
          <p:nvPr/>
        </p:nvSpPr>
        <p:spPr>
          <a:xfrm>
            <a:off x="214313" y="1643063"/>
            <a:ext cx="1830387" cy="126047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Zaobljeni pravokotnik 7">
            <a:extLst>
              <a:ext uri="{FF2B5EF4-FFF2-40B4-BE49-F238E27FC236}">
                <a16:creationId xmlns:a16="http://schemas.microsoft.com/office/drawing/2014/main" id="{7596B788-82C2-4AEF-9F0B-AD8E6CC09062}"/>
              </a:ext>
            </a:extLst>
          </p:cNvPr>
          <p:cNvSpPr/>
          <p:nvPr/>
        </p:nvSpPr>
        <p:spPr>
          <a:xfrm>
            <a:off x="214313" y="3357563"/>
            <a:ext cx="1830387" cy="126047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Zaobljeni pravokotnik 8">
            <a:extLst>
              <a:ext uri="{FF2B5EF4-FFF2-40B4-BE49-F238E27FC236}">
                <a16:creationId xmlns:a16="http://schemas.microsoft.com/office/drawing/2014/main" id="{03FA4A05-4263-472F-8DE8-CB34F0D51304}"/>
              </a:ext>
            </a:extLst>
          </p:cNvPr>
          <p:cNvSpPr/>
          <p:nvPr/>
        </p:nvSpPr>
        <p:spPr>
          <a:xfrm>
            <a:off x="6215063" y="1643063"/>
            <a:ext cx="1830387" cy="1260475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Zaobljeni pravokotnik 9">
            <a:extLst>
              <a:ext uri="{FF2B5EF4-FFF2-40B4-BE49-F238E27FC236}">
                <a16:creationId xmlns:a16="http://schemas.microsoft.com/office/drawing/2014/main" id="{01A48475-5258-421E-BD3A-A32375748713}"/>
              </a:ext>
            </a:extLst>
          </p:cNvPr>
          <p:cNvSpPr/>
          <p:nvPr/>
        </p:nvSpPr>
        <p:spPr>
          <a:xfrm>
            <a:off x="4214813" y="1643063"/>
            <a:ext cx="1830387" cy="126047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Zaobljeni pravokotnik 10">
            <a:extLst>
              <a:ext uri="{FF2B5EF4-FFF2-40B4-BE49-F238E27FC236}">
                <a16:creationId xmlns:a16="http://schemas.microsoft.com/office/drawing/2014/main" id="{166A3828-B7DC-4622-85D0-DAAFEB3ADA7A}"/>
              </a:ext>
            </a:extLst>
          </p:cNvPr>
          <p:cNvSpPr/>
          <p:nvPr/>
        </p:nvSpPr>
        <p:spPr>
          <a:xfrm>
            <a:off x="2214563" y="1643063"/>
            <a:ext cx="1830387" cy="1260475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Zaobljeni pravokotnik 11">
            <a:extLst>
              <a:ext uri="{FF2B5EF4-FFF2-40B4-BE49-F238E27FC236}">
                <a16:creationId xmlns:a16="http://schemas.microsoft.com/office/drawing/2014/main" id="{FBBDA728-E545-4E07-B82F-40E31BB4AB96}"/>
              </a:ext>
            </a:extLst>
          </p:cNvPr>
          <p:cNvSpPr/>
          <p:nvPr/>
        </p:nvSpPr>
        <p:spPr>
          <a:xfrm>
            <a:off x="2214563" y="3357563"/>
            <a:ext cx="1830387" cy="126047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Zaobljeni pravokotnik 12">
            <a:extLst>
              <a:ext uri="{FF2B5EF4-FFF2-40B4-BE49-F238E27FC236}">
                <a16:creationId xmlns:a16="http://schemas.microsoft.com/office/drawing/2014/main" id="{2C922858-B43F-4793-A82F-0BF2919E12DD}"/>
              </a:ext>
            </a:extLst>
          </p:cNvPr>
          <p:cNvSpPr/>
          <p:nvPr/>
        </p:nvSpPr>
        <p:spPr>
          <a:xfrm>
            <a:off x="4214813" y="3357563"/>
            <a:ext cx="1830387" cy="12604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Zaobljeni pravokotnik 13">
            <a:extLst>
              <a:ext uri="{FF2B5EF4-FFF2-40B4-BE49-F238E27FC236}">
                <a16:creationId xmlns:a16="http://schemas.microsoft.com/office/drawing/2014/main" id="{429F34E1-40D6-4BAC-A635-510F4062782E}"/>
              </a:ext>
            </a:extLst>
          </p:cNvPr>
          <p:cNvSpPr/>
          <p:nvPr/>
        </p:nvSpPr>
        <p:spPr>
          <a:xfrm>
            <a:off x="6215063" y="3357563"/>
            <a:ext cx="1830387" cy="1260475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Zaobljeni pravokotnik 14">
            <a:extLst>
              <a:ext uri="{FF2B5EF4-FFF2-40B4-BE49-F238E27FC236}">
                <a16:creationId xmlns:a16="http://schemas.microsoft.com/office/drawing/2014/main" id="{FDD5A2F7-3B8A-4800-93F3-81C61997E6A5}"/>
              </a:ext>
            </a:extLst>
          </p:cNvPr>
          <p:cNvSpPr/>
          <p:nvPr/>
        </p:nvSpPr>
        <p:spPr>
          <a:xfrm>
            <a:off x="214313" y="5072063"/>
            <a:ext cx="1830387" cy="1260475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Zaobljeni pravokotnik 15">
            <a:extLst>
              <a:ext uri="{FF2B5EF4-FFF2-40B4-BE49-F238E27FC236}">
                <a16:creationId xmlns:a16="http://schemas.microsoft.com/office/drawing/2014/main" id="{6E20134A-5BA7-48FB-A55D-592788522B70}"/>
              </a:ext>
            </a:extLst>
          </p:cNvPr>
          <p:cNvSpPr/>
          <p:nvPr/>
        </p:nvSpPr>
        <p:spPr>
          <a:xfrm>
            <a:off x="2214563" y="5072063"/>
            <a:ext cx="1830387" cy="1260475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26FE6173-011B-4398-9135-2303273CC60F}"/>
              </a:ext>
            </a:extLst>
          </p:cNvPr>
          <p:cNvSpPr/>
          <p:nvPr/>
        </p:nvSpPr>
        <p:spPr>
          <a:xfrm>
            <a:off x="0" y="2857500"/>
            <a:ext cx="22860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15. V spodnjem delu trupa, vidimo spolovilo ženskega spola.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C44E3B98-5318-42A7-9072-1C0E8ABCCBF1}"/>
              </a:ext>
            </a:extLst>
          </p:cNvPr>
          <p:cNvSpPr/>
          <p:nvPr/>
        </p:nvSpPr>
        <p:spPr>
          <a:xfrm>
            <a:off x="2214563" y="2857500"/>
            <a:ext cx="21018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16. Prečni presek skozi prsni koš. 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17C2234C-6DB0-456A-A6C1-D4CB0992695C}"/>
              </a:ext>
            </a:extLst>
          </p:cNvPr>
          <p:cNvSpPr/>
          <p:nvPr/>
        </p:nvSpPr>
        <p:spPr>
          <a:xfrm>
            <a:off x="4214813" y="2857500"/>
            <a:ext cx="185737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17. </a:t>
            </a:r>
            <a:r>
              <a:rPr lang="pt-BR" sz="1050" dirty="0">
                <a:latin typeface="Calisto MT" pitchFamily="18" charset="0"/>
                <a:cs typeface="+mn-cs"/>
              </a:rPr>
              <a:t>Glava postaja vse bolj sorazmerna s trupom.</a:t>
            </a:r>
            <a:endParaRPr lang="sl-SI" sz="1050" dirty="0">
              <a:latin typeface="Calisto MT" pitchFamily="18" charset="0"/>
              <a:cs typeface="+mn-cs"/>
            </a:endParaRP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3AC51B00-147B-482A-A3B6-5FF6DA48B93B}"/>
              </a:ext>
            </a:extLst>
          </p:cNvPr>
          <p:cNvSpPr/>
          <p:nvPr/>
        </p:nvSpPr>
        <p:spPr>
          <a:xfrm>
            <a:off x="6215063" y="2857500"/>
            <a:ext cx="185737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18. Slika nazorno prikazuje cel plod v mirovanju.</a:t>
            </a:r>
          </a:p>
        </p:txBody>
      </p:sp>
      <p:sp>
        <p:nvSpPr>
          <p:cNvPr id="7185" name="Pravokotnik 20">
            <a:extLst>
              <a:ext uri="{FF2B5EF4-FFF2-40B4-BE49-F238E27FC236}">
                <a16:creationId xmlns:a16="http://schemas.microsoft.com/office/drawing/2014/main" id="{FA915FB2-7578-4E80-B850-6E7C85FD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1669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 sz="1100">
                <a:latin typeface="Calisto MT" panose="02040603050505030304" pitchFamily="18" charset="0"/>
              </a:rPr>
              <a:t>19. </a:t>
            </a:r>
            <a:r>
              <a:rPr lang="pt-BR" altLang="sl-SI" sz="1100">
                <a:latin typeface="Calisto MT" panose="02040603050505030304" pitchFamily="18" charset="0"/>
              </a:rPr>
              <a:t>V tem času se razvijajo pljuča</a:t>
            </a:r>
            <a:endParaRPr lang="sl-SI" altLang="sl-SI" sz="1100">
              <a:latin typeface="Calisto MT" panose="02040603050505030304" pitchFamily="18" charset="0"/>
            </a:endParaRP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C001A40C-32BB-49FA-9F57-5385E66C2DF3}"/>
              </a:ext>
            </a:extLst>
          </p:cNvPr>
          <p:cNvSpPr/>
          <p:nvPr/>
        </p:nvSpPr>
        <p:spPr>
          <a:xfrm>
            <a:off x="2143125" y="4572000"/>
            <a:ext cx="2071688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20. V tem času začnejo nosečnice čutiti prve gibe svojega otroka.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89CF9C96-0B68-4926-9AAD-B5D31CFC2A55}"/>
              </a:ext>
            </a:extLst>
          </p:cNvPr>
          <p:cNvSpPr/>
          <p:nvPr/>
        </p:nvSpPr>
        <p:spPr>
          <a:xfrm>
            <a:off x="4214813" y="4572000"/>
            <a:ext cx="1785937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2</a:t>
            </a:r>
            <a:r>
              <a:rPr lang="it-IT" sz="1050" dirty="0">
                <a:latin typeface="Calisto MT" pitchFamily="18" charset="0"/>
                <a:cs typeface="+mn-cs"/>
              </a:rPr>
              <a:t>1. </a:t>
            </a:r>
            <a:r>
              <a:rPr lang="it-IT" sz="1050" dirty="0" err="1">
                <a:latin typeface="Calisto MT" pitchFamily="18" charset="0"/>
                <a:cs typeface="+mn-cs"/>
              </a:rPr>
              <a:t>Ocena</a:t>
            </a:r>
            <a:r>
              <a:rPr lang="it-IT" sz="1050" dirty="0">
                <a:latin typeface="Calisto MT" pitchFamily="18" charset="0"/>
                <a:cs typeface="+mn-cs"/>
              </a:rPr>
              <a:t> </a:t>
            </a:r>
            <a:r>
              <a:rPr lang="it-IT" sz="1050" dirty="0" err="1">
                <a:latin typeface="Calisto MT" pitchFamily="18" charset="0"/>
                <a:cs typeface="+mn-cs"/>
              </a:rPr>
              <a:t>plodove</a:t>
            </a:r>
            <a:r>
              <a:rPr lang="it-IT" sz="1050" dirty="0">
                <a:latin typeface="Calisto MT" pitchFamily="18" charset="0"/>
                <a:cs typeface="+mn-cs"/>
              </a:rPr>
              <a:t> </a:t>
            </a:r>
            <a:r>
              <a:rPr lang="it-IT" sz="1050" dirty="0" err="1">
                <a:latin typeface="Calisto MT" pitchFamily="18" charset="0"/>
                <a:cs typeface="+mn-cs"/>
              </a:rPr>
              <a:t>rasti</a:t>
            </a:r>
            <a:r>
              <a:rPr lang="it-IT" sz="1050" dirty="0">
                <a:latin typeface="Calisto MT" pitchFamily="18" charset="0"/>
                <a:cs typeface="+mn-cs"/>
              </a:rPr>
              <a:t> in </a:t>
            </a:r>
            <a:r>
              <a:rPr lang="it-IT" sz="1050" dirty="0" err="1">
                <a:latin typeface="Calisto MT" pitchFamily="18" charset="0"/>
                <a:cs typeface="+mn-cs"/>
              </a:rPr>
              <a:t>gestacijske</a:t>
            </a:r>
            <a:r>
              <a:rPr lang="it-IT" sz="1050" dirty="0">
                <a:latin typeface="Calisto MT" pitchFamily="18" charset="0"/>
                <a:cs typeface="+mn-cs"/>
              </a:rPr>
              <a:t> </a:t>
            </a:r>
            <a:r>
              <a:rPr lang="it-IT" sz="1050" dirty="0" err="1">
                <a:latin typeface="Calisto MT" pitchFamily="18" charset="0"/>
                <a:cs typeface="+mn-cs"/>
              </a:rPr>
              <a:t>starosti</a:t>
            </a:r>
            <a:r>
              <a:rPr lang="sl-SI" sz="1050" dirty="0">
                <a:latin typeface="Calisto MT" pitchFamily="18" charset="0"/>
                <a:cs typeface="+mn-cs"/>
              </a:rPr>
              <a:t>.</a:t>
            </a:r>
            <a:endParaRPr lang="it-IT" sz="1050" dirty="0">
              <a:latin typeface="Calisto MT" pitchFamily="18" charset="0"/>
              <a:cs typeface="+mn-cs"/>
            </a:endParaRPr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3B44A367-399B-4A74-AF1D-911035786677}"/>
              </a:ext>
            </a:extLst>
          </p:cNvPr>
          <p:cNvSpPr/>
          <p:nvPr/>
        </p:nvSpPr>
        <p:spPr>
          <a:xfrm>
            <a:off x="6143625" y="4572000"/>
            <a:ext cx="202247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22. Morfološki pregled organov.</a:t>
            </a: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A745B524-2BB3-4289-916E-324466205E3C}"/>
              </a:ext>
            </a:extLst>
          </p:cNvPr>
          <p:cNvSpPr/>
          <p:nvPr/>
        </p:nvSpPr>
        <p:spPr>
          <a:xfrm>
            <a:off x="0" y="6286500"/>
            <a:ext cx="2071688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23. Pregled posteljice, popkovnice in plodovnice.</a:t>
            </a:r>
          </a:p>
        </p:txBody>
      </p:sp>
      <p:sp>
        <p:nvSpPr>
          <p:cNvPr id="26" name="Pravokotnik 25">
            <a:extLst>
              <a:ext uri="{FF2B5EF4-FFF2-40B4-BE49-F238E27FC236}">
                <a16:creationId xmlns:a16="http://schemas.microsoft.com/office/drawing/2014/main" id="{B58BAECF-CE12-44C0-A12F-D07226762942}"/>
              </a:ext>
            </a:extLst>
          </p:cNvPr>
          <p:cNvSpPr/>
          <p:nvPr/>
        </p:nvSpPr>
        <p:spPr>
          <a:xfrm>
            <a:off x="2143125" y="6286500"/>
            <a:ext cx="200501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24. Pregled materničnega vratu.</a:t>
            </a:r>
          </a:p>
        </p:txBody>
      </p:sp>
      <p:sp>
        <p:nvSpPr>
          <p:cNvPr id="27" name="Zaobljeni pravokotnik 26">
            <a:extLst>
              <a:ext uri="{FF2B5EF4-FFF2-40B4-BE49-F238E27FC236}">
                <a16:creationId xmlns:a16="http://schemas.microsoft.com/office/drawing/2014/main" id="{E3C8DB9D-DC85-4E55-B489-0B6C7FFA18B4}"/>
              </a:ext>
            </a:extLst>
          </p:cNvPr>
          <p:cNvSpPr/>
          <p:nvPr/>
        </p:nvSpPr>
        <p:spPr>
          <a:xfrm>
            <a:off x="4214813" y="5072063"/>
            <a:ext cx="1830387" cy="1260475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Zaobljeni pravokotnik 27">
            <a:extLst>
              <a:ext uri="{FF2B5EF4-FFF2-40B4-BE49-F238E27FC236}">
                <a16:creationId xmlns:a16="http://schemas.microsoft.com/office/drawing/2014/main" id="{7AD41BAD-2D9A-46B8-B970-7DB2CBA528C8}"/>
              </a:ext>
            </a:extLst>
          </p:cNvPr>
          <p:cNvSpPr/>
          <p:nvPr/>
        </p:nvSpPr>
        <p:spPr>
          <a:xfrm>
            <a:off x="6215063" y="5072063"/>
            <a:ext cx="1830387" cy="1260475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9C645334-2263-4A5A-855D-10C6A3C34370}"/>
              </a:ext>
            </a:extLst>
          </p:cNvPr>
          <p:cNvSpPr/>
          <p:nvPr/>
        </p:nvSpPr>
        <p:spPr>
          <a:xfrm>
            <a:off x="6143625" y="6286500"/>
            <a:ext cx="242887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V 26. in 27. tednu opazimo da se veke začnejo odpirati, toda le za kratek čas.</a:t>
            </a:r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DCAF2D93-46E3-417C-8615-D89FBAD728FA}"/>
              </a:ext>
            </a:extLst>
          </p:cNvPr>
          <p:cNvSpPr/>
          <p:nvPr/>
        </p:nvSpPr>
        <p:spPr>
          <a:xfrm>
            <a:off x="4143375" y="6286500"/>
            <a:ext cx="1928813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25. Prikaz glavice in nogice, ki se razteza preko čela.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9F5A0E-9D81-4A11-B158-938318C0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accent3">
                    <a:lumMod val="75000"/>
                  </a:schemeClr>
                </a:solidFill>
                <a:latin typeface="Calisto MT" pitchFamily="18" charset="0"/>
              </a:rPr>
              <a:t>3. TROMESEČJE</a:t>
            </a:r>
          </a:p>
        </p:txBody>
      </p:sp>
      <p:sp>
        <p:nvSpPr>
          <p:cNvPr id="4" name="Zaobljeni pravokotnik 3">
            <a:extLst>
              <a:ext uri="{FF2B5EF4-FFF2-40B4-BE49-F238E27FC236}">
                <a16:creationId xmlns:a16="http://schemas.microsoft.com/office/drawing/2014/main" id="{A8B464C4-0D00-49E2-8477-B7A51ED60B96}"/>
              </a:ext>
            </a:extLst>
          </p:cNvPr>
          <p:cNvSpPr/>
          <p:nvPr/>
        </p:nvSpPr>
        <p:spPr>
          <a:xfrm>
            <a:off x="2071688" y="4929188"/>
            <a:ext cx="1830387" cy="126047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Zaobljeni pravokotnik 4">
            <a:extLst>
              <a:ext uri="{FF2B5EF4-FFF2-40B4-BE49-F238E27FC236}">
                <a16:creationId xmlns:a16="http://schemas.microsoft.com/office/drawing/2014/main" id="{58D1E005-A902-46EE-B335-6902428ADA1A}"/>
              </a:ext>
            </a:extLst>
          </p:cNvPr>
          <p:cNvSpPr/>
          <p:nvPr/>
        </p:nvSpPr>
        <p:spPr>
          <a:xfrm>
            <a:off x="142875" y="4929188"/>
            <a:ext cx="1830388" cy="126047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Zaobljeni pravokotnik 5">
            <a:extLst>
              <a:ext uri="{FF2B5EF4-FFF2-40B4-BE49-F238E27FC236}">
                <a16:creationId xmlns:a16="http://schemas.microsoft.com/office/drawing/2014/main" id="{4F51D686-1A10-4111-B77F-1F3FA743F8B1}"/>
              </a:ext>
            </a:extLst>
          </p:cNvPr>
          <p:cNvSpPr/>
          <p:nvPr/>
        </p:nvSpPr>
        <p:spPr>
          <a:xfrm>
            <a:off x="5929313" y="3143250"/>
            <a:ext cx="1830387" cy="1260475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Zaobljeni pravokotnik 6">
            <a:extLst>
              <a:ext uri="{FF2B5EF4-FFF2-40B4-BE49-F238E27FC236}">
                <a16:creationId xmlns:a16="http://schemas.microsoft.com/office/drawing/2014/main" id="{9189DC55-7EEA-4330-85D6-04C34F696362}"/>
              </a:ext>
            </a:extLst>
          </p:cNvPr>
          <p:cNvSpPr/>
          <p:nvPr/>
        </p:nvSpPr>
        <p:spPr>
          <a:xfrm>
            <a:off x="4000500" y="3143250"/>
            <a:ext cx="1830388" cy="126047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Zaobljeni pravokotnik 7">
            <a:extLst>
              <a:ext uri="{FF2B5EF4-FFF2-40B4-BE49-F238E27FC236}">
                <a16:creationId xmlns:a16="http://schemas.microsoft.com/office/drawing/2014/main" id="{7641073B-68F7-4900-8276-A10CB47B49E8}"/>
              </a:ext>
            </a:extLst>
          </p:cNvPr>
          <p:cNvSpPr/>
          <p:nvPr/>
        </p:nvSpPr>
        <p:spPr>
          <a:xfrm>
            <a:off x="2071688" y="3143250"/>
            <a:ext cx="1830387" cy="1260475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Zaobljeni pravokotnik 8">
            <a:extLst>
              <a:ext uri="{FF2B5EF4-FFF2-40B4-BE49-F238E27FC236}">
                <a16:creationId xmlns:a16="http://schemas.microsoft.com/office/drawing/2014/main" id="{E81CD93C-3838-458F-8B94-BD0040EBE3C6}"/>
              </a:ext>
            </a:extLst>
          </p:cNvPr>
          <p:cNvSpPr/>
          <p:nvPr/>
        </p:nvSpPr>
        <p:spPr>
          <a:xfrm>
            <a:off x="142875" y="3143250"/>
            <a:ext cx="1830388" cy="126047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Zaobljeni pravokotnik 9">
            <a:extLst>
              <a:ext uri="{FF2B5EF4-FFF2-40B4-BE49-F238E27FC236}">
                <a16:creationId xmlns:a16="http://schemas.microsoft.com/office/drawing/2014/main" id="{571245D6-FA32-4164-8DB0-A73CB9AF6D1E}"/>
              </a:ext>
            </a:extLst>
          </p:cNvPr>
          <p:cNvSpPr/>
          <p:nvPr/>
        </p:nvSpPr>
        <p:spPr>
          <a:xfrm>
            <a:off x="6000750" y="1428750"/>
            <a:ext cx="1830388" cy="12604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Zaobljeni pravokotnik 10">
            <a:extLst>
              <a:ext uri="{FF2B5EF4-FFF2-40B4-BE49-F238E27FC236}">
                <a16:creationId xmlns:a16="http://schemas.microsoft.com/office/drawing/2014/main" id="{4498D5E0-C991-497A-A682-F6A157B9A029}"/>
              </a:ext>
            </a:extLst>
          </p:cNvPr>
          <p:cNvSpPr/>
          <p:nvPr/>
        </p:nvSpPr>
        <p:spPr>
          <a:xfrm>
            <a:off x="4071938" y="1428750"/>
            <a:ext cx="1830387" cy="1260475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Zaobljeni pravokotnik 11">
            <a:extLst>
              <a:ext uri="{FF2B5EF4-FFF2-40B4-BE49-F238E27FC236}">
                <a16:creationId xmlns:a16="http://schemas.microsoft.com/office/drawing/2014/main" id="{1EAEFC9C-636B-459A-A90A-96F3C3EE7AF0}"/>
              </a:ext>
            </a:extLst>
          </p:cNvPr>
          <p:cNvSpPr/>
          <p:nvPr/>
        </p:nvSpPr>
        <p:spPr>
          <a:xfrm>
            <a:off x="2143125" y="1428750"/>
            <a:ext cx="1830388" cy="1260475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Zaobljeni pravokotnik 12">
            <a:extLst>
              <a:ext uri="{FF2B5EF4-FFF2-40B4-BE49-F238E27FC236}">
                <a16:creationId xmlns:a16="http://schemas.microsoft.com/office/drawing/2014/main" id="{47B3A9CB-981B-4616-84DC-AFB22042752B}"/>
              </a:ext>
            </a:extLst>
          </p:cNvPr>
          <p:cNvSpPr/>
          <p:nvPr/>
        </p:nvSpPr>
        <p:spPr>
          <a:xfrm>
            <a:off x="214313" y="1428750"/>
            <a:ext cx="1830387" cy="1260475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DBF58F3-B61D-48CF-B2CD-8A3F388EAC81}"/>
              </a:ext>
            </a:extLst>
          </p:cNvPr>
          <p:cNvSpPr/>
          <p:nvPr/>
        </p:nvSpPr>
        <p:spPr>
          <a:xfrm>
            <a:off x="0" y="2643188"/>
            <a:ext cx="2071688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28. Prikaz obeh nosnic in zgornje čeljusti.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E226CF3A-0F7F-4BDF-91A2-4E15E093D8D3}"/>
              </a:ext>
            </a:extLst>
          </p:cNvPr>
          <p:cNvSpPr/>
          <p:nvPr/>
        </p:nvSpPr>
        <p:spPr>
          <a:xfrm>
            <a:off x="2071688" y="2643188"/>
            <a:ext cx="200025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29. </a:t>
            </a:r>
            <a:r>
              <a:rPr lang="pt-BR" sz="1050" dirty="0">
                <a:latin typeface="Calisto MT" pitchFamily="18" charset="0"/>
                <a:cs typeface="+mn-cs"/>
              </a:rPr>
              <a:t>Popkovnica se najpogosteje nahaja pred plodom</a:t>
            </a:r>
            <a:r>
              <a:rPr lang="sl-SI" sz="1050" dirty="0">
                <a:latin typeface="Calisto MT" pitchFamily="18" charset="0"/>
                <a:cs typeface="+mn-cs"/>
              </a:rPr>
              <a:t>.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CDCC504C-3939-4E50-AB03-8E2D3909F5B5}"/>
              </a:ext>
            </a:extLst>
          </p:cNvPr>
          <p:cNvSpPr/>
          <p:nvPr/>
        </p:nvSpPr>
        <p:spPr>
          <a:xfrm>
            <a:off x="3929063" y="2643188"/>
            <a:ext cx="1928812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30. Merjenje prečnega preseka in obsega glavice.</a:t>
            </a: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E3BDC6CC-E35D-4AB1-B6A2-F28F8B05B860}"/>
              </a:ext>
            </a:extLst>
          </p:cNvPr>
          <p:cNvSpPr/>
          <p:nvPr/>
        </p:nvSpPr>
        <p:spPr>
          <a:xfrm>
            <a:off x="6000750" y="2643188"/>
            <a:ext cx="16065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31. Roka stisnjena v pest.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5A4523E3-33F5-414A-9B53-457BC4FAC807}"/>
              </a:ext>
            </a:extLst>
          </p:cNvPr>
          <p:cNvSpPr/>
          <p:nvPr/>
        </p:nvSpPr>
        <p:spPr>
          <a:xfrm>
            <a:off x="0" y="4357688"/>
            <a:ext cx="1928813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32. V spodnjem delu trebuha je mehur poln urina.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F4C3ECA3-41B7-43F7-AF6D-505951B49BF5}"/>
              </a:ext>
            </a:extLst>
          </p:cNvPr>
          <p:cNvSpPr/>
          <p:nvPr/>
        </p:nvSpPr>
        <p:spPr>
          <a:xfrm>
            <a:off x="2071688" y="4357688"/>
            <a:ext cx="18383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33. Gibljivost ploda je velika.</a:t>
            </a: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E57BB2A7-FA60-4A24-BDCA-C400F471F2E0}"/>
              </a:ext>
            </a:extLst>
          </p:cNvPr>
          <p:cNvSpPr/>
          <p:nvPr/>
        </p:nvSpPr>
        <p:spPr>
          <a:xfrm>
            <a:off x="3929063" y="4357688"/>
            <a:ext cx="20542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latin typeface="Calisto MT" pitchFamily="18" charset="0"/>
                <a:cs typeface="+mn-cs"/>
              </a:rPr>
              <a:t>34. Na sliki vidimo razprto dlan.</a:t>
            </a:r>
            <a:endParaRPr lang="sl-SI" sz="1050" dirty="0">
              <a:latin typeface="Calisto MT" pitchFamily="18" charset="0"/>
              <a:cs typeface="+mn-cs"/>
            </a:endParaRP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28F53769-2192-41DF-B7E2-3B6418A41ADA}"/>
              </a:ext>
            </a:extLst>
          </p:cNvPr>
          <p:cNvSpPr/>
          <p:nvPr/>
        </p:nvSpPr>
        <p:spPr>
          <a:xfrm>
            <a:off x="5929313" y="4357688"/>
            <a:ext cx="185737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35. Opazujemo gibanje trebušne prepone.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4D8AE9D4-5FF9-4961-AE30-9CEEF2037628}"/>
              </a:ext>
            </a:extLst>
          </p:cNvPr>
          <p:cNvSpPr/>
          <p:nvPr/>
        </p:nvSpPr>
        <p:spPr>
          <a:xfrm>
            <a:off x="0" y="6143625"/>
            <a:ext cx="200025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36. Prikaz spolovila ženskega spola.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09E2CE65-379F-48C0-9DB0-5502A9B1975F}"/>
              </a:ext>
            </a:extLst>
          </p:cNvPr>
          <p:cNvSpPr/>
          <p:nvPr/>
        </p:nvSpPr>
        <p:spPr>
          <a:xfrm>
            <a:off x="2000250" y="6143625"/>
            <a:ext cx="196691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37. Ocena količine plodovnice.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otnik 2">
            <a:extLst>
              <a:ext uri="{FF2B5EF4-FFF2-40B4-BE49-F238E27FC236}">
                <a16:creationId xmlns:a16="http://schemas.microsoft.com/office/drawing/2014/main" id="{8B2FBF44-304D-4165-B6ED-832D02720299}"/>
              </a:ext>
            </a:extLst>
          </p:cNvPr>
          <p:cNvSpPr/>
          <p:nvPr/>
        </p:nvSpPr>
        <p:spPr>
          <a:xfrm>
            <a:off x="214313" y="1571625"/>
            <a:ext cx="1830387" cy="126047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Zaobljeni pravokotnik 3">
            <a:extLst>
              <a:ext uri="{FF2B5EF4-FFF2-40B4-BE49-F238E27FC236}">
                <a16:creationId xmlns:a16="http://schemas.microsoft.com/office/drawing/2014/main" id="{A76F65F9-84B3-4065-9C50-0D11EC0EF378}"/>
              </a:ext>
            </a:extLst>
          </p:cNvPr>
          <p:cNvSpPr/>
          <p:nvPr/>
        </p:nvSpPr>
        <p:spPr>
          <a:xfrm>
            <a:off x="4572000" y="1571625"/>
            <a:ext cx="1830388" cy="126047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Zaobljeni pravokotnik 4">
            <a:extLst>
              <a:ext uri="{FF2B5EF4-FFF2-40B4-BE49-F238E27FC236}">
                <a16:creationId xmlns:a16="http://schemas.microsoft.com/office/drawing/2014/main" id="{BFCF8810-39DF-4BC3-AA44-1F0C4EE54E6D}"/>
              </a:ext>
            </a:extLst>
          </p:cNvPr>
          <p:cNvSpPr/>
          <p:nvPr/>
        </p:nvSpPr>
        <p:spPr>
          <a:xfrm>
            <a:off x="2357438" y="1571625"/>
            <a:ext cx="1830387" cy="1260475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12729303-7819-4444-88BE-141037F8AA3D}"/>
              </a:ext>
            </a:extLst>
          </p:cNvPr>
          <p:cNvSpPr/>
          <p:nvPr/>
        </p:nvSpPr>
        <p:spPr>
          <a:xfrm>
            <a:off x="0" y="2786063"/>
            <a:ext cx="2071688" cy="1062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50" dirty="0">
                <a:latin typeface="Calisto MT" pitchFamily="18" charset="0"/>
                <a:cs typeface="+mn-cs"/>
              </a:rPr>
              <a:t>38. Rojstvo punčke, ki smo jo ultrazvočno spremljali 9 mesecev. Rojena je bila osem dni pred terminom poroda. Tehtala je 3490 g, bila dolga 54 cm in imela obseg glavice 33,5 cm.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88E793A3-724C-4461-8A20-BE61C56C019C}"/>
              </a:ext>
            </a:extLst>
          </p:cNvPr>
          <p:cNvSpPr/>
          <p:nvPr/>
        </p:nvSpPr>
        <p:spPr>
          <a:xfrm>
            <a:off x="2214563" y="2786063"/>
            <a:ext cx="1928812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latin typeface="Calisto MT" pitchFamily="18" charset="0"/>
                <a:cs typeface="+mn-cs"/>
              </a:rPr>
              <a:t>40. Slika prikazuje velikost maternice dva tedna po porodu.</a:t>
            </a:r>
            <a:endParaRPr lang="sl-SI" sz="1050" dirty="0">
              <a:latin typeface="Calisto MT" pitchFamily="18" charset="0"/>
              <a:cs typeface="+mn-cs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C8B7C143-49AD-4575-94B3-218D7FD6F3B1}"/>
              </a:ext>
            </a:extLst>
          </p:cNvPr>
          <p:cNvSpPr/>
          <p:nvPr/>
        </p:nvSpPr>
        <p:spPr>
          <a:xfrm>
            <a:off x="4429125" y="2786063"/>
            <a:ext cx="200025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50" dirty="0">
                <a:latin typeface="Calisto MT" pitchFamily="18" charset="0"/>
                <a:cs typeface="+mn-cs"/>
              </a:rPr>
              <a:t>42. Maternica 4 tedne po porodu in 2 tedna po čiščenju.</a:t>
            </a:r>
            <a:endParaRPr lang="sl-SI" sz="1050" dirty="0">
              <a:latin typeface="Calisto MT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lika 9" descr="voda_iz_pipe.jpg">
            <a:extLst>
              <a:ext uri="{FF2B5EF4-FFF2-40B4-BE49-F238E27FC236}">
                <a16:creationId xmlns:a16="http://schemas.microsoft.com/office/drawing/2014/main" id="{499AE64A-F160-437A-B3CC-95A5281D4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505">
            <a:off x="1514475" y="4452938"/>
            <a:ext cx="1531938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C91A5A8F-AC4F-42B3-A6E5-E7643FAF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85750"/>
            <a:ext cx="8829675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3">
                    <a:lumMod val="75000"/>
                  </a:schemeClr>
                </a:solidFill>
                <a:latin typeface="Calisto MT" pitchFamily="18" charset="0"/>
              </a:rPr>
              <a:t>PREHRANA MED NOSEČNOSTJO</a:t>
            </a:r>
          </a:p>
        </p:txBody>
      </p:sp>
      <p:graphicFrame>
        <p:nvGraphicFramePr>
          <p:cNvPr id="8" name="Ograda vsebine 7">
            <a:extLst>
              <a:ext uri="{FF2B5EF4-FFF2-40B4-BE49-F238E27FC236}">
                <a16:creationId xmlns:a16="http://schemas.microsoft.com/office/drawing/2014/main" id="{E1AB97E2-E973-45DC-9402-039727AF96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625" y="1643063"/>
          <a:ext cx="8229600" cy="28511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67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NE</a:t>
                      </a:r>
                      <a:endParaRPr lang="sl-SI" sz="18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DA</a:t>
                      </a:r>
                      <a:endParaRPr lang="sl-SI" sz="18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3">
                <a:tc>
                  <a:txBody>
                    <a:bodyPr/>
                    <a:lstStyle/>
                    <a:p>
                      <a:r>
                        <a:rPr lang="sl-SI" sz="1800" dirty="0"/>
                        <a:t>-</a:t>
                      </a:r>
                      <a:r>
                        <a:rPr lang="sl-SI" sz="1800" baseline="0" dirty="0"/>
                        <a:t> ne surovega mesa (tatarski biftek, pršut…)</a:t>
                      </a:r>
                      <a:br>
                        <a:rPr lang="sl-SI" sz="1800" baseline="0" dirty="0"/>
                      </a:br>
                      <a:r>
                        <a:rPr lang="sl-SI" sz="1800" baseline="0" dirty="0"/>
                        <a:t>- izogibajte se svežemu mleku</a:t>
                      </a:r>
                      <a:br>
                        <a:rPr lang="sl-SI" sz="1800" baseline="0" dirty="0"/>
                      </a:br>
                      <a:r>
                        <a:rPr lang="sl-SI" sz="1800" baseline="0" dirty="0"/>
                        <a:t>- izogibajte se školjkam in gobam</a:t>
                      </a:r>
                      <a:br>
                        <a:rPr lang="sl-SI" sz="1800" baseline="0" dirty="0"/>
                      </a:br>
                      <a:r>
                        <a:rPr lang="sl-SI" sz="1800" baseline="0" dirty="0"/>
                        <a:t>- izogibajte se gaziranim pijačam, kavi, alkoholu in drogi</a:t>
                      </a:r>
                      <a:br>
                        <a:rPr lang="sl-SI" sz="1800" baseline="0" dirty="0"/>
                      </a:br>
                      <a:r>
                        <a:rPr lang="sl-SI" sz="1800" baseline="0" dirty="0"/>
                        <a:t>- izogibajte se ostrim začimbam</a:t>
                      </a:r>
                      <a:endParaRPr lang="sl-SI" sz="1800" dirty="0"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- uživajte zdravo prehrano</a:t>
                      </a:r>
                      <a:br>
                        <a:rPr lang="sl-SI" sz="1800" dirty="0"/>
                      </a:br>
                      <a:r>
                        <a:rPr lang="sl-SI" sz="1800" dirty="0"/>
                        <a:t>- pijte dnevno 1,5 - 2 litrov tekočine</a:t>
                      </a:r>
                      <a:br>
                        <a:rPr lang="sl-SI" sz="1800" dirty="0"/>
                      </a:br>
                      <a:r>
                        <a:rPr lang="sl-SI" sz="1800" dirty="0"/>
                        <a:t>- jemljite tablete s folno kislino</a:t>
                      </a:r>
                      <a:r>
                        <a:rPr lang="sl-SI" sz="1800" baseline="0" dirty="0"/>
                        <a:t> (vsebuje vitamin D, kalcij, železo, magnezij)</a:t>
                      </a:r>
                      <a:br>
                        <a:rPr lang="sl-SI" sz="1800" baseline="0" dirty="0"/>
                      </a:br>
                      <a:r>
                        <a:rPr lang="sl-SI" sz="1800" baseline="0" dirty="0"/>
                        <a:t>- jejte manj slano hrano</a:t>
                      </a:r>
                      <a:br>
                        <a:rPr lang="sl-SI" sz="1800" baseline="0" dirty="0"/>
                      </a:br>
                      <a:r>
                        <a:rPr lang="sl-SI" sz="1800" baseline="0" dirty="0"/>
                        <a:t>- jejte manj sladko hrano</a:t>
                      </a:r>
                      <a:endParaRPr lang="sl-SI" sz="1800" dirty="0">
                        <a:latin typeface="Calisto MT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55" name="Slika 8" descr="fruits-and-vegetables.jpg">
            <a:extLst>
              <a:ext uri="{FF2B5EF4-FFF2-40B4-BE49-F238E27FC236}">
                <a16:creationId xmlns:a16="http://schemas.microsoft.com/office/drawing/2014/main" id="{DCF5EFA6-6400-464D-823D-84D10E388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000625"/>
            <a:ext cx="3355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lika 5" descr="becutan_milo.jpg">
            <a:extLst>
              <a:ext uri="{FF2B5EF4-FFF2-40B4-BE49-F238E27FC236}">
                <a16:creationId xmlns:a16="http://schemas.microsoft.com/office/drawing/2014/main" id="{66A3D8AE-943A-42A5-89A2-977AA745F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6804">
            <a:off x="4527550" y="3533775"/>
            <a:ext cx="3122613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B3C160E-9E19-43C2-A767-3D6DD734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6868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100" dirty="0">
                <a:solidFill>
                  <a:schemeClr val="accent3">
                    <a:lumMod val="75000"/>
                  </a:schemeClr>
                </a:solidFill>
                <a:latin typeface="Calisto MT" pitchFamily="18" charset="0"/>
              </a:rPr>
              <a:t>VSAKDANJA HIGIENA IN NEGA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401F89E-E465-4F6F-9694-0B7A5A94F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928813"/>
            <a:ext cx="4929187" cy="471487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Nosečnica naj se izogiba elastike, ki bi jo stiskala od pasu navzdol, ker to dostikrat zadržuje kroženje krvi.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Pri veliko nosečnicah so dojke zelo občutljive. Košarica ne sme stiskati dojk ali jih celo potiskati navzdol.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Če nosečnice ugotovijo, da je njihova koža med nosečnostjo občutljivejša, naj pri prhanju uporabljajo le otroško ali blago oziroma nevtralno milo.</a:t>
            </a:r>
          </a:p>
        </p:txBody>
      </p:sp>
      <p:pic>
        <p:nvPicPr>
          <p:cNvPr id="11269" name="Slika 6" descr="60153657.jpg">
            <a:extLst>
              <a:ext uri="{FF2B5EF4-FFF2-40B4-BE49-F238E27FC236}">
                <a16:creationId xmlns:a16="http://schemas.microsoft.com/office/drawing/2014/main" id="{755A316F-E69C-4576-B5A4-3680C1149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643063"/>
            <a:ext cx="31130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528</Words>
  <Application>Microsoft Office PowerPoint</Application>
  <PresentationFormat>On-screen Show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Calisto MT</vt:lpstr>
      <vt:lpstr>Century Schoolbook</vt:lpstr>
      <vt:lpstr>Constantia</vt:lpstr>
      <vt:lpstr>Wingdings 2</vt:lpstr>
      <vt:lpstr>Potek</vt:lpstr>
      <vt:lpstr>NOSEČNOST</vt:lpstr>
      <vt:lpstr>NOSEČNOSTNI ZNAKI</vt:lpstr>
      <vt:lpstr>NOSEČNOST PO MESECIH IN TEDNIH</vt:lpstr>
      <vt:lpstr>1. TROMESEČJE</vt:lpstr>
      <vt:lpstr>2. TROMESEČJE</vt:lpstr>
      <vt:lpstr>3. TROMESEČJE</vt:lpstr>
      <vt:lpstr>PowerPoint Presentation</vt:lpstr>
      <vt:lpstr>PREHRANA MED NOSEČNOSTJO</vt:lpstr>
      <vt:lpstr>VSAKDANJA HIGIENA IN NEGA</vt:lpstr>
      <vt:lpstr>FILM O SPOČETJU IN RAZVOJU DO ROJSTVA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2019-06-03T09:13:53Z</dcterms:created>
  <dcterms:modified xsi:type="dcterms:W3CDTF">2019-06-03T09:13:53Z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