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70" r:id="rId4"/>
    <p:sldId id="271" r:id="rId5"/>
    <p:sldId id="258" r:id="rId6"/>
    <p:sldId id="272" r:id="rId7"/>
    <p:sldId id="273" r:id="rId8"/>
    <p:sldId id="274" r:id="rId9"/>
    <p:sldId id="260"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Lst>
  <p:sldSz cx="9144000" cy="6858000" type="screen4x3"/>
  <p:notesSz cx="6858000" cy="9144000"/>
  <p:defaultTextStyle>
    <a:defPPr>
      <a:defRPr lang="sl-SI"/>
    </a:defPPr>
    <a:lvl1pPr algn="l" rtl="0" fontAlgn="base">
      <a:spcBef>
        <a:spcPct val="50000"/>
      </a:spcBef>
      <a:spcAft>
        <a:spcPct val="0"/>
      </a:spcAft>
      <a:defRPr kern="1200">
        <a:solidFill>
          <a:srgbClr val="080808"/>
        </a:solidFill>
        <a:latin typeface="Arial" panose="020B0604020202020204" pitchFamily="34" charset="0"/>
        <a:ea typeface="+mn-ea"/>
        <a:cs typeface="+mn-cs"/>
      </a:defRPr>
    </a:lvl1pPr>
    <a:lvl2pPr marL="457200" algn="l" rtl="0" fontAlgn="base">
      <a:spcBef>
        <a:spcPct val="50000"/>
      </a:spcBef>
      <a:spcAft>
        <a:spcPct val="0"/>
      </a:spcAft>
      <a:defRPr kern="1200">
        <a:solidFill>
          <a:srgbClr val="080808"/>
        </a:solidFill>
        <a:latin typeface="Arial" panose="020B0604020202020204" pitchFamily="34" charset="0"/>
        <a:ea typeface="+mn-ea"/>
        <a:cs typeface="+mn-cs"/>
      </a:defRPr>
    </a:lvl2pPr>
    <a:lvl3pPr marL="914400" algn="l" rtl="0" fontAlgn="base">
      <a:spcBef>
        <a:spcPct val="50000"/>
      </a:spcBef>
      <a:spcAft>
        <a:spcPct val="0"/>
      </a:spcAft>
      <a:defRPr kern="1200">
        <a:solidFill>
          <a:srgbClr val="080808"/>
        </a:solidFill>
        <a:latin typeface="Arial" panose="020B0604020202020204" pitchFamily="34" charset="0"/>
        <a:ea typeface="+mn-ea"/>
        <a:cs typeface="+mn-cs"/>
      </a:defRPr>
    </a:lvl3pPr>
    <a:lvl4pPr marL="1371600" algn="l" rtl="0" fontAlgn="base">
      <a:spcBef>
        <a:spcPct val="50000"/>
      </a:spcBef>
      <a:spcAft>
        <a:spcPct val="0"/>
      </a:spcAft>
      <a:defRPr kern="1200">
        <a:solidFill>
          <a:srgbClr val="080808"/>
        </a:solidFill>
        <a:latin typeface="Arial" panose="020B0604020202020204" pitchFamily="34" charset="0"/>
        <a:ea typeface="+mn-ea"/>
        <a:cs typeface="+mn-cs"/>
      </a:defRPr>
    </a:lvl4pPr>
    <a:lvl5pPr marL="1828800" algn="l" rtl="0" fontAlgn="base">
      <a:spcBef>
        <a:spcPct val="50000"/>
      </a:spcBef>
      <a:spcAft>
        <a:spcPct val="0"/>
      </a:spcAft>
      <a:defRPr kern="1200">
        <a:solidFill>
          <a:srgbClr val="080808"/>
        </a:solidFill>
        <a:latin typeface="Arial" panose="020B0604020202020204" pitchFamily="34" charset="0"/>
        <a:ea typeface="+mn-ea"/>
        <a:cs typeface="+mn-cs"/>
      </a:defRPr>
    </a:lvl5pPr>
    <a:lvl6pPr marL="2286000" algn="l" defTabSz="914400" rtl="0" eaLnBrk="1" latinLnBrk="0" hangingPunct="1">
      <a:defRPr kern="1200">
        <a:solidFill>
          <a:srgbClr val="080808"/>
        </a:solidFill>
        <a:latin typeface="Arial" panose="020B0604020202020204" pitchFamily="34" charset="0"/>
        <a:ea typeface="+mn-ea"/>
        <a:cs typeface="+mn-cs"/>
      </a:defRPr>
    </a:lvl6pPr>
    <a:lvl7pPr marL="2743200" algn="l" defTabSz="914400" rtl="0" eaLnBrk="1" latinLnBrk="0" hangingPunct="1">
      <a:defRPr kern="1200">
        <a:solidFill>
          <a:srgbClr val="080808"/>
        </a:solidFill>
        <a:latin typeface="Arial" panose="020B0604020202020204" pitchFamily="34" charset="0"/>
        <a:ea typeface="+mn-ea"/>
        <a:cs typeface="+mn-cs"/>
      </a:defRPr>
    </a:lvl7pPr>
    <a:lvl8pPr marL="3200400" algn="l" defTabSz="914400" rtl="0" eaLnBrk="1" latinLnBrk="0" hangingPunct="1">
      <a:defRPr kern="1200">
        <a:solidFill>
          <a:srgbClr val="080808"/>
        </a:solidFill>
        <a:latin typeface="Arial" panose="020B0604020202020204" pitchFamily="34" charset="0"/>
        <a:ea typeface="+mn-ea"/>
        <a:cs typeface="+mn-cs"/>
      </a:defRPr>
    </a:lvl8pPr>
    <a:lvl9pPr marL="3657600" algn="l" defTabSz="914400" rtl="0" eaLnBrk="1" latinLnBrk="0" hangingPunct="1">
      <a:defRPr kern="1200">
        <a:solidFill>
          <a:srgbClr val="080808"/>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A7FF"/>
    <a:srgbClr val="FFFFFF"/>
    <a:srgbClr val="FF66FF"/>
    <a:srgbClr val="CC00FF"/>
    <a:srgbClr val="FF00FF"/>
    <a:srgbClr val="080808"/>
    <a:srgbClr val="730092"/>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402"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E7F56-824B-4D4F-ACFB-C6F03EF2A63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37A46285-C078-4727-BE68-BF6971C59DC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59CC8339-F987-4A66-90D5-1EDB3BD690D9}"/>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25B5E6D3-2A3A-4D25-B1A9-948468961599}"/>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0AB5DAAE-ABF3-4289-9EA1-BDD08AD791ED}"/>
              </a:ext>
            </a:extLst>
          </p:cNvPr>
          <p:cNvSpPr>
            <a:spLocks noGrp="1"/>
          </p:cNvSpPr>
          <p:nvPr>
            <p:ph type="sldNum" sz="quarter" idx="12"/>
          </p:nvPr>
        </p:nvSpPr>
        <p:spPr/>
        <p:txBody>
          <a:bodyPr/>
          <a:lstStyle>
            <a:lvl1pPr>
              <a:defRPr/>
            </a:lvl1pPr>
          </a:lstStyle>
          <a:p>
            <a:fld id="{EEEF561D-A660-420D-AE9F-D398F10A93B7}" type="slidenum">
              <a:rPr lang="sl-SI" altLang="sl-SI"/>
              <a:pPr/>
              <a:t>‹#›</a:t>
            </a:fld>
            <a:endParaRPr lang="sl-SI" altLang="sl-SI"/>
          </a:p>
        </p:txBody>
      </p:sp>
    </p:spTree>
    <p:extLst>
      <p:ext uri="{BB962C8B-B14F-4D97-AF65-F5344CB8AC3E}">
        <p14:creationId xmlns:p14="http://schemas.microsoft.com/office/powerpoint/2010/main" val="3870250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58EE-2A65-4D97-A47A-797FD7095A6D}"/>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0ECBF74F-606F-447B-96FE-576FB33EC1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8FC53BA8-C59E-42FC-8A79-EF915BF8A5BD}"/>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00C872BE-1806-4C9B-A2E7-57057FB67E19}"/>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BC9F779F-3186-44E2-B620-D7827C1CFEA0}"/>
              </a:ext>
            </a:extLst>
          </p:cNvPr>
          <p:cNvSpPr>
            <a:spLocks noGrp="1"/>
          </p:cNvSpPr>
          <p:nvPr>
            <p:ph type="sldNum" sz="quarter" idx="12"/>
          </p:nvPr>
        </p:nvSpPr>
        <p:spPr/>
        <p:txBody>
          <a:bodyPr/>
          <a:lstStyle>
            <a:lvl1pPr>
              <a:defRPr/>
            </a:lvl1pPr>
          </a:lstStyle>
          <a:p>
            <a:fld id="{669364E0-74F1-40D7-901A-E011953C52EB}" type="slidenum">
              <a:rPr lang="sl-SI" altLang="sl-SI"/>
              <a:pPr/>
              <a:t>‹#›</a:t>
            </a:fld>
            <a:endParaRPr lang="sl-SI" altLang="sl-SI"/>
          </a:p>
        </p:txBody>
      </p:sp>
    </p:spTree>
    <p:extLst>
      <p:ext uri="{BB962C8B-B14F-4D97-AF65-F5344CB8AC3E}">
        <p14:creationId xmlns:p14="http://schemas.microsoft.com/office/powerpoint/2010/main" val="183412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B5C042-0CA8-454E-9180-975FFA64B2C8}"/>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70C6C428-7B77-4CD7-841A-CFAEC41FEA39}"/>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D89F90C5-C02C-4C3A-A55D-792893B39741}"/>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C50D0BEC-FC84-4DAC-9985-6F1DBB350A74}"/>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196AB915-1147-4D8A-8213-28ED606D3C88}"/>
              </a:ext>
            </a:extLst>
          </p:cNvPr>
          <p:cNvSpPr>
            <a:spLocks noGrp="1"/>
          </p:cNvSpPr>
          <p:nvPr>
            <p:ph type="sldNum" sz="quarter" idx="12"/>
          </p:nvPr>
        </p:nvSpPr>
        <p:spPr/>
        <p:txBody>
          <a:bodyPr/>
          <a:lstStyle>
            <a:lvl1pPr>
              <a:defRPr/>
            </a:lvl1pPr>
          </a:lstStyle>
          <a:p>
            <a:fld id="{687AC4CE-0936-4E19-BB7B-5084ACC07637}" type="slidenum">
              <a:rPr lang="sl-SI" altLang="sl-SI"/>
              <a:pPr/>
              <a:t>‹#›</a:t>
            </a:fld>
            <a:endParaRPr lang="sl-SI" altLang="sl-SI"/>
          </a:p>
        </p:txBody>
      </p:sp>
    </p:spTree>
    <p:extLst>
      <p:ext uri="{BB962C8B-B14F-4D97-AF65-F5344CB8AC3E}">
        <p14:creationId xmlns:p14="http://schemas.microsoft.com/office/powerpoint/2010/main" val="2213165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01B6-0E53-4C37-AB39-B0856144EC41}"/>
              </a:ext>
            </a:extLst>
          </p:cNvPr>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F286B3CE-2B03-4075-82B2-955A2F0E8EB7}"/>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113C89F3-77C0-43F5-AA47-2FE798C949FF}"/>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BDA3BEA7-77E2-42B8-9AC5-E3564D33B4C5}"/>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8F6F6F09-5568-4EDF-9188-5934CF89742F}"/>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91D5D1D3-9120-4A2F-AD60-B4081FEDBF16}"/>
              </a:ext>
            </a:extLst>
          </p:cNvPr>
          <p:cNvSpPr>
            <a:spLocks noGrp="1"/>
          </p:cNvSpPr>
          <p:nvPr>
            <p:ph type="sldNum" sz="quarter" idx="12"/>
          </p:nvPr>
        </p:nvSpPr>
        <p:spPr>
          <a:xfrm>
            <a:off x="6553200" y="6245225"/>
            <a:ext cx="2133600" cy="476250"/>
          </a:xfrm>
        </p:spPr>
        <p:txBody>
          <a:bodyPr/>
          <a:lstStyle>
            <a:lvl1pPr>
              <a:defRPr/>
            </a:lvl1pPr>
          </a:lstStyle>
          <a:p>
            <a:fld id="{460FC13C-565D-406A-A381-44C1BBB60362}" type="slidenum">
              <a:rPr lang="sl-SI" altLang="sl-SI"/>
              <a:pPr/>
              <a:t>‹#›</a:t>
            </a:fld>
            <a:endParaRPr lang="sl-SI" altLang="sl-SI"/>
          </a:p>
        </p:txBody>
      </p:sp>
    </p:spTree>
    <p:extLst>
      <p:ext uri="{BB962C8B-B14F-4D97-AF65-F5344CB8AC3E}">
        <p14:creationId xmlns:p14="http://schemas.microsoft.com/office/powerpoint/2010/main" val="258835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4DC8B-5BBB-48BB-9B92-E7CB8BB2F0FC}"/>
              </a:ext>
            </a:extLst>
          </p:cNvPr>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6699EC68-1AA3-48C9-9C27-E209ED9A1612}"/>
              </a:ext>
            </a:extLst>
          </p:cNvPr>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21A90B1A-7495-46DD-9236-7AC6F2F54CCB}"/>
              </a:ext>
            </a:extLst>
          </p:cNvPr>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40CA5018-9486-4198-B7C1-1E2A82A1ABC0}"/>
              </a:ext>
            </a:extLst>
          </p:cNvPr>
          <p:cNvSpPr>
            <a:spLocks noGrp="1"/>
          </p:cNvSpPr>
          <p:nvPr>
            <p:ph type="body"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Date Placeholder 5">
            <a:extLst>
              <a:ext uri="{FF2B5EF4-FFF2-40B4-BE49-F238E27FC236}">
                <a16:creationId xmlns:a16="http://schemas.microsoft.com/office/drawing/2014/main" id="{695FC0DF-9C0A-42C9-869F-F232C37EA9DD}"/>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0D163F10-AD1D-42B0-B162-992E8B471EC3}"/>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11CD723C-59F7-41A3-9775-B6E8532BF35B}"/>
              </a:ext>
            </a:extLst>
          </p:cNvPr>
          <p:cNvSpPr>
            <a:spLocks noGrp="1"/>
          </p:cNvSpPr>
          <p:nvPr>
            <p:ph type="sldNum" sz="quarter" idx="12"/>
          </p:nvPr>
        </p:nvSpPr>
        <p:spPr>
          <a:xfrm>
            <a:off x="6553200" y="6245225"/>
            <a:ext cx="2133600" cy="476250"/>
          </a:xfrm>
        </p:spPr>
        <p:txBody>
          <a:bodyPr/>
          <a:lstStyle>
            <a:lvl1pPr>
              <a:defRPr/>
            </a:lvl1pPr>
          </a:lstStyle>
          <a:p>
            <a:fld id="{AD0488F7-E837-4387-91EA-BBBF747CCB6D}" type="slidenum">
              <a:rPr lang="sl-SI" altLang="sl-SI"/>
              <a:pPr/>
              <a:t>‹#›</a:t>
            </a:fld>
            <a:endParaRPr lang="sl-SI" altLang="sl-SI"/>
          </a:p>
        </p:txBody>
      </p:sp>
    </p:spTree>
    <p:extLst>
      <p:ext uri="{BB962C8B-B14F-4D97-AF65-F5344CB8AC3E}">
        <p14:creationId xmlns:p14="http://schemas.microsoft.com/office/powerpoint/2010/main" val="34543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A0AE-0817-4172-BC2C-19E1BD93CC99}"/>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68191845-D772-419B-A577-4F10E2C40E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BC23B493-5214-487A-901E-4B11CA168B4B}"/>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5D5A01CB-6E9C-44DC-8E20-9850D8CB3FA2}"/>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6C13EE0D-412C-4E67-90B0-C4DBB0ABC671}"/>
              </a:ext>
            </a:extLst>
          </p:cNvPr>
          <p:cNvSpPr>
            <a:spLocks noGrp="1"/>
          </p:cNvSpPr>
          <p:nvPr>
            <p:ph type="sldNum" sz="quarter" idx="12"/>
          </p:nvPr>
        </p:nvSpPr>
        <p:spPr/>
        <p:txBody>
          <a:bodyPr/>
          <a:lstStyle>
            <a:lvl1pPr>
              <a:defRPr/>
            </a:lvl1pPr>
          </a:lstStyle>
          <a:p>
            <a:fld id="{18322328-A9D8-429F-B64E-45EF60F1C53B}" type="slidenum">
              <a:rPr lang="sl-SI" altLang="sl-SI"/>
              <a:pPr/>
              <a:t>‹#›</a:t>
            </a:fld>
            <a:endParaRPr lang="sl-SI" altLang="sl-SI"/>
          </a:p>
        </p:txBody>
      </p:sp>
    </p:spTree>
    <p:extLst>
      <p:ext uri="{BB962C8B-B14F-4D97-AF65-F5344CB8AC3E}">
        <p14:creationId xmlns:p14="http://schemas.microsoft.com/office/powerpoint/2010/main" val="250931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7FCA-00BE-4F74-9CD3-B39DD503E5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05D75F65-CF2E-4AEA-9DC2-F3D3AF8A2BD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F68893C-71F8-4C66-BF59-D3FDD3DA24D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568396B5-E55B-4ACD-A037-C3BB63EA905B}"/>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6108D7A7-01F8-40A7-B0D1-C2C2E74C3114}"/>
              </a:ext>
            </a:extLst>
          </p:cNvPr>
          <p:cNvSpPr>
            <a:spLocks noGrp="1"/>
          </p:cNvSpPr>
          <p:nvPr>
            <p:ph type="sldNum" sz="quarter" idx="12"/>
          </p:nvPr>
        </p:nvSpPr>
        <p:spPr/>
        <p:txBody>
          <a:bodyPr/>
          <a:lstStyle>
            <a:lvl1pPr>
              <a:defRPr/>
            </a:lvl1pPr>
          </a:lstStyle>
          <a:p>
            <a:fld id="{48F25623-9993-4C73-82AB-305FF2A14167}" type="slidenum">
              <a:rPr lang="sl-SI" altLang="sl-SI"/>
              <a:pPr/>
              <a:t>‹#›</a:t>
            </a:fld>
            <a:endParaRPr lang="sl-SI" altLang="sl-SI"/>
          </a:p>
        </p:txBody>
      </p:sp>
    </p:spTree>
    <p:extLst>
      <p:ext uri="{BB962C8B-B14F-4D97-AF65-F5344CB8AC3E}">
        <p14:creationId xmlns:p14="http://schemas.microsoft.com/office/powerpoint/2010/main" val="15571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F19D8-935A-4D06-A37B-A9AD666B2855}"/>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81734AE9-E6E2-46C1-94BC-A3E16BD55C6D}"/>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12E1C4EC-9F22-4A84-92AE-E12F5EADC2E7}"/>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876AA928-F27F-4B9D-9B88-60CA65A85934}"/>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AA83219A-504B-49CE-8533-861E473751B2}"/>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D6E93BFD-1594-4A9A-8B17-1074C784F8F5}"/>
              </a:ext>
            </a:extLst>
          </p:cNvPr>
          <p:cNvSpPr>
            <a:spLocks noGrp="1"/>
          </p:cNvSpPr>
          <p:nvPr>
            <p:ph type="sldNum" sz="quarter" idx="12"/>
          </p:nvPr>
        </p:nvSpPr>
        <p:spPr/>
        <p:txBody>
          <a:bodyPr/>
          <a:lstStyle>
            <a:lvl1pPr>
              <a:defRPr/>
            </a:lvl1pPr>
          </a:lstStyle>
          <a:p>
            <a:fld id="{EBFFF1DC-D871-48F8-AF85-5AD63C05FD05}" type="slidenum">
              <a:rPr lang="sl-SI" altLang="sl-SI"/>
              <a:pPr/>
              <a:t>‹#›</a:t>
            </a:fld>
            <a:endParaRPr lang="sl-SI" altLang="sl-SI"/>
          </a:p>
        </p:txBody>
      </p:sp>
    </p:spTree>
    <p:extLst>
      <p:ext uri="{BB962C8B-B14F-4D97-AF65-F5344CB8AC3E}">
        <p14:creationId xmlns:p14="http://schemas.microsoft.com/office/powerpoint/2010/main" val="303743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FE83-F819-4DD3-AE34-F91F7B71F5E1}"/>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809D0214-72B9-40BA-B888-35B1D16DBB9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A0F750-ED48-4701-A4F0-BCFC2F91796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07730AFF-1AD2-4840-A9FA-A9A468B76B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3AEAB5-A82E-4DEC-B81F-054A9A4347E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AC22F463-80C1-4BCF-8A9E-9DE9E133AD36}"/>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3827FAD8-30C0-4408-8874-62F851708898}"/>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5A623181-B06A-4546-97A9-7DACFE5CEE46}"/>
              </a:ext>
            </a:extLst>
          </p:cNvPr>
          <p:cNvSpPr>
            <a:spLocks noGrp="1"/>
          </p:cNvSpPr>
          <p:nvPr>
            <p:ph type="sldNum" sz="quarter" idx="12"/>
          </p:nvPr>
        </p:nvSpPr>
        <p:spPr/>
        <p:txBody>
          <a:bodyPr/>
          <a:lstStyle>
            <a:lvl1pPr>
              <a:defRPr/>
            </a:lvl1pPr>
          </a:lstStyle>
          <a:p>
            <a:fld id="{C5D6C72A-2731-47B6-9744-9AFEAF6D9053}" type="slidenum">
              <a:rPr lang="sl-SI" altLang="sl-SI"/>
              <a:pPr/>
              <a:t>‹#›</a:t>
            </a:fld>
            <a:endParaRPr lang="sl-SI" altLang="sl-SI"/>
          </a:p>
        </p:txBody>
      </p:sp>
    </p:spTree>
    <p:extLst>
      <p:ext uri="{BB962C8B-B14F-4D97-AF65-F5344CB8AC3E}">
        <p14:creationId xmlns:p14="http://schemas.microsoft.com/office/powerpoint/2010/main" val="188843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2DDB6-161A-4779-93AB-F204AF9862F4}"/>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6D015830-C498-433C-AD68-2A642A7FD83E}"/>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EC67F740-1A1B-4A5E-BA9F-0760FA414DD4}"/>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BC4A9BC6-3048-4C08-A277-38BE07501158}"/>
              </a:ext>
            </a:extLst>
          </p:cNvPr>
          <p:cNvSpPr>
            <a:spLocks noGrp="1"/>
          </p:cNvSpPr>
          <p:nvPr>
            <p:ph type="sldNum" sz="quarter" idx="12"/>
          </p:nvPr>
        </p:nvSpPr>
        <p:spPr/>
        <p:txBody>
          <a:bodyPr/>
          <a:lstStyle>
            <a:lvl1pPr>
              <a:defRPr/>
            </a:lvl1pPr>
          </a:lstStyle>
          <a:p>
            <a:fld id="{FC9B4EB6-C578-4015-806B-FA3AB761CD53}" type="slidenum">
              <a:rPr lang="sl-SI" altLang="sl-SI"/>
              <a:pPr/>
              <a:t>‹#›</a:t>
            </a:fld>
            <a:endParaRPr lang="sl-SI" altLang="sl-SI"/>
          </a:p>
        </p:txBody>
      </p:sp>
    </p:spTree>
    <p:extLst>
      <p:ext uri="{BB962C8B-B14F-4D97-AF65-F5344CB8AC3E}">
        <p14:creationId xmlns:p14="http://schemas.microsoft.com/office/powerpoint/2010/main" val="58423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0ED620-04F0-4DF4-AD79-89963ACC99F7}"/>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9C61A27B-7EF2-4C90-A82E-BFE021C73ECD}"/>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4412333D-E35B-404E-AE72-3DDA212710B4}"/>
              </a:ext>
            </a:extLst>
          </p:cNvPr>
          <p:cNvSpPr>
            <a:spLocks noGrp="1"/>
          </p:cNvSpPr>
          <p:nvPr>
            <p:ph type="sldNum" sz="quarter" idx="12"/>
          </p:nvPr>
        </p:nvSpPr>
        <p:spPr/>
        <p:txBody>
          <a:bodyPr/>
          <a:lstStyle>
            <a:lvl1pPr>
              <a:defRPr/>
            </a:lvl1pPr>
          </a:lstStyle>
          <a:p>
            <a:fld id="{D71F89EF-7511-4E9D-A018-A97CBD5BE8B2}" type="slidenum">
              <a:rPr lang="sl-SI" altLang="sl-SI"/>
              <a:pPr/>
              <a:t>‹#›</a:t>
            </a:fld>
            <a:endParaRPr lang="sl-SI" altLang="sl-SI"/>
          </a:p>
        </p:txBody>
      </p:sp>
    </p:spTree>
    <p:extLst>
      <p:ext uri="{BB962C8B-B14F-4D97-AF65-F5344CB8AC3E}">
        <p14:creationId xmlns:p14="http://schemas.microsoft.com/office/powerpoint/2010/main" val="332173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DF44-B266-4257-92F4-71762428503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7F82532A-4F87-4980-A18A-ED6EE50CBDF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87A6CCE5-38C3-459D-AFBC-8A023CE81A6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90BE48-25F5-4277-A6D6-0A572B2EC469}"/>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58679E8-3677-4AD1-A05A-6D3D275F5C5F}"/>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E3238334-23E4-481F-9BF5-A82285F4BC56}"/>
              </a:ext>
            </a:extLst>
          </p:cNvPr>
          <p:cNvSpPr>
            <a:spLocks noGrp="1"/>
          </p:cNvSpPr>
          <p:nvPr>
            <p:ph type="sldNum" sz="quarter" idx="12"/>
          </p:nvPr>
        </p:nvSpPr>
        <p:spPr/>
        <p:txBody>
          <a:bodyPr/>
          <a:lstStyle>
            <a:lvl1pPr>
              <a:defRPr/>
            </a:lvl1pPr>
          </a:lstStyle>
          <a:p>
            <a:fld id="{B170554B-C9B9-4487-AE6D-E1E5E6B0EF2B}" type="slidenum">
              <a:rPr lang="sl-SI" altLang="sl-SI"/>
              <a:pPr/>
              <a:t>‹#›</a:t>
            </a:fld>
            <a:endParaRPr lang="sl-SI" altLang="sl-SI"/>
          </a:p>
        </p:txBody>
      </p:sp>
    </p:spTree>
    <p:extLst>
      <p:ext uri="{BB962C8B-B14F-4D97-AF65-F5344CB8AC3E}">
        <p14:creationId xmlns:p14="http://schemas.microsoft.com/office/powerpoint/2010/main" val="9081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24794-6FF3-4FDF-9D23-578B78BDA79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1BF148B0-B745-4FEB-9236-ECD60563529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A6E9BB88-EE52-47FF-99D9-FDFBE677E79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336248-4E87-4D58-BD95-08CAFE15DB74}"/>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5C5A2698-5CA3-411B-9F3A-0D7BD287919D}"/>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09F503BF-ECAF-443B-9093-6B552429330A}"/>
              </a:ext>
            </a:extLst>
          </p:cNvPr>
          <p:cNvSpPr>
            <a:spLocks noGrp="1"/>
          </p:cNvSpPr>
          <p:nvPr>
            <p:ph type="sldNum" sz="quarter" idx="12"/>
          </p:nvPr>
        </p:nvSpPr>
        <p:spPr/>
        <p:txBody>
          <a:bodyPr/>
          <a:lstStyle>
            <a:lvl1pPr>
              <a:defRPr/>
            </a:lvl1pPr>
          </a:lstStyle>
          <a:p>
            <a:fld id="{F1A5BC57-6F99-4F7C-B463-21EEC15BEA26}" type="slidenum">
              <a:rPr lang="sl-SI" altLang="sl-SI"/>
              <a:pPr/>
              <a:t>‹#›</a:t>
            </a:fld>
            <a:endParaRPr lang="sl-SI" altLang="sl-SI"/>
          </a:p>
        </p:txBody>
      </p:sp>
    </p:spTree>
    <p:extLst>
      <p:ext uri="{BB962C8B-B14F-4D97-AF65-F5344CB8AC3E}">
        <p14:creationId xmlns:p14="http://schemas.microsoft.com/office/powerpoint/2010/main" val="2442607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F4A45D4-5673-4371-99F8-8B13B3F8D73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212D6AFE-4FE0-4C9A-9E18-8CEB0499EAA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a16="http://schemas.microsoft.com/office/drawing/2014/main" id="{7DA6CFF6-2108-4560-BE82-C4C62EE2FE6E}"/>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defRPr>
            </a:lvl1pPr>
          </a:lstStyle>
          <a:p>
            <a:endParaRPr lang="sl-SI" altLang="sl-SI"/>
          </a:p>
        </p:txBody>
      </p:sp>
      <p:sp>
        <p:nvSpPr>
          <p:cNvPr id="1029" name="Rectangle 5">
            <a:extLst>
              <a:ext uri="{FF2B5EF4-FFF2-40B4-BE49-F238E27FC236}">
                <a16:creationId xmlns:a16="http://schemas.microsoft.com/office/drawing/2014/main" id="{BAFE18F3-C8E5-4E72-8F11-A6FECA37E4D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defRPr>
            </a:lvl1pPr>
          </a:lstStyle>
          <a:p>
            <a:endParaRPr lang="sl-SI" altLang="sl-SI"/>
          </a:p>
        </p:txBody>
      </p:sp>
      <p:sp>
        <p:nvSpPr>
          <p:cNvPr id="1030" name="Rectangle 6">
            <a:extLst>
              <a:ext uri="{FF2B5EF4-FFF2-40B4-BE49-F238E27FC236}">
                <a16:creationId xmlns:a16="http://schemas.microsoft.com/office/drawing/2014/main" id="{3A6668D4-DA9F-4028-B78A-85B7BF3AD48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defRPr>
            </a:lvl1pPr>
          </a:lstStyle>
          <a:p>
            <a:fld id="{DA8F0417-69E3-47F6-B698-A8F65E950840}"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2000"/>
                                        <p:tgtEl>
                                          <p:spTgt spid="102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2000"/>
                                        <p:tgtEl>
                                          <p:spTgt spid="102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2000"/>
                                        <p:tgtEl>
                                          <p:spTgt spid="102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2000"/>
                                        <p:tgtEl>
                                          <p:spTgt spid="1027">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2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pomurske-lekarne.si/si/index.cfm?id=1575" TargetMode="External"/><Relationship Id="rId2" Type="http://schemas.openxmlformats.org/officeDocument/2006/relationships/hyperlink" Target="http://www.pomagamprvi.si/Obnovi_znanje_prve_pomoci/Prva_pomoc_pri_mozganski_kapi/" TargetMode="External"/><Relationship Id="rId1" Type="http://schemas.openxmlformats.org/officeDocument/2006/relationships/slideLayout" Target="../slideLayouts/slideLayout2.xml"/><Relationship Id="rId5" Type="http://schemas.openxmlformats.org/officeDocument/2006/relationships/hyperlink" Target="http://www.viva.si/clanek.asp?id=340" TargetMode="External"/><Relationship Id="rId4" Type="http://schemas.openxmlformats.org/officeDocument/2006/relationships/hyperlink" Target="http://sl.wikipedia.org/wiki/Sladkorna_boleze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FFFFF"/>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74645C8-F361-4E1F-A77D-3AD74AA60E6B}"/>
              </a:ext>
            </a:extLst>
          </p:cNvPr>
          <p:cNvSpPr>
            <a:spLocks noGrp="1" noChangeArrowheads="1"/>
          </p:cNvSpPr>
          <p:nvPr>
            <p:ph type="ctrTitle"/>
          </p:nvPr>
        </p:nvSpPr>
        <p:spPr>
          <a:xfrm>
            <a:off x="685800" y="620713"/>
            <a:ext cx="7772400" cy="2979737"/>
          </a:xfrm>
        </p:spPr>
        <p:txBody>
          <a:bodyPr anchor="ctr"/>
          <a:lstStyle/>
          <a:p>
            <a:r>
              <a:rPr lang="sl-SI" altLang="sl-SI" b="1">
                <a:solidFill>
                  <a:srgbClr val="080808"/>
                </a:solidFill>
                <a:latin typeface="Berlin Sans FB Demi" panose="020E0802020502020306" pitchFamily="34" charset="0"/>
              </a:rPr>
              <a:t>NUJNA BOLEZENSKA STANJA</a:t>
            </a:r>
            <a:br>
              <a:rPr lang="sl-SI" altLang="sl-SI" b="1">
                <a:solidFill>
                  <a:srgbClr val="080808"/>
                </a:solidFill>
                <a:latin typeface="Berlin Sans FB Demi" panose="020E0802020502020306" pitchFamily="34" charset="0"/>
              </a:rPr>
            </a:br>
            <a:endParaRPr lang="sl-SI" altLang="sl-SI" b="1">
              <a:solidFill>
                <a:srgbClr val="080808"/>
              </a:solidFill>
              <a:latin typeface="Berlin Sans FB Demi" panose="020E0802020502020306" pitchFamily="34" charset="0"/>
            </a:endParaRPr>
          </a:p>
        </p:txBody>
      </p:sp>
      <p:sp>
        <p:nvSpPr>
          <p:cNvPr id="2051" name="Rectangle 3">
            <a:extLst>
              <a:ext uri="{FF2B5EF4-FFF2-40B4-BE49-F238E27FC236}">
                <a16:creationId xmlns:a16="http://schemas.microsoft.com/office/drawing/2014/main" id="{FD13F349-9817-4D18-9099-F20697840167}"/>
              </a:ext>
            </a:extLst>
          </p:cNvPr>
          <p:cNvSpPr>
            <a:spLocks noGrp="1" noChangeArrowheads="1"/>
          </p:cNvSpPr>
          <p:nvPr>
            <p:ph type="subTitle" idx="1"/>
          </p:nvPr>
        </p:nvSpPr>
        <p:spPr>
          <a:xfrm>
            <a:off x="468313" y="3213100"/>
            <a:ext cx="7991475" cy="2592388"/>
          </a:xfrm>
        </p:spPr>
        <p:txBody>
          <a:bodyPr/>
          <a:lstStyle/>
          <a:p>
            <a:endParaRPr lang="sl-SI" altLang="sl-SI" sz="2800" dirty="0">
              <a:solidFill>
                <a:srgbClr val="080808"/>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BEA3FDD-9553-4E4A-991B-F1E1E0748E47}"/>
              </a:ext>
            </a:extLst>
          </p:cNvPr>
          <p:cNvSpPr>
            <a:spLocks noGrp="1" noChangeArrowheads="1"/>
          </p:cNvSpPr>
          <p:nvPr>
            <p:ph type="title"/>
          </p:nvPr>
        </p:nvSpPr>
        <p:spPr/>
        <p:txBody>
          <a:bodyPr/>
          <a:lstStyle/>
          <a:p>
            <a:r>
              <a:rPr lang="en-US" altLang="sl-SI" sz="3600">
                <a:solidFill>
                  <a:srgbClr val="080808"/>
                </a:solidFill>
                <a:latin typeface="Bell MT" panose="02020503060305020303" pitchFamily="18" charset="0"/>
              </a:rPr>
              <a:t>PRVA POMOČ PRI PREOBČUTLJIVOSTNI REAKCIJI</a:t>
            </a:r>
          </a:p>
        </p:txBody>
      </p:sp>
      <p:sp>
        <p:nvSpPr>
          <p:cNvPr id="38915" name="Rectangle 3">
            <a:extLst>
              <a:ext uri="{FF2B5EF4-FFF2-40B4-BE49-F238E27FC236}">
                <a16:creationId xmlns:a16="http://schemas.microsoft.com/office/drawing/2014/main" id="{92E54DC7-C87C-4C55-991F-B52B8C787C32}"/>
              </a:ext>
            </a:extLst>
          </p:cNvPr>
          <p:cNvSpPr>
            <a:spLocks noGrp="1" noChangeArrowheads="1"/>
          </p:cNvSpPr>
          <p:nvPr>
            <p:ph type="body" idx="1"/>
          </p:nvPr>
        </p:nvSpPr>
        <p:spPr>
          <a:xfrm>
            <a:off x="457200" y="1600200"/>
            <a:ext cx="4402138" cy="4525963"/>
          </a:xfrm>
        </p:spPr>
        <p:txBody>
          <a:bodyPr/>
          <a:lstStyle/>
          <a:p>
            <a:pPr>
              <a:lnSpc>
                <a:spcPct val="90000"/>
              </a:lnSpc>
              <a:buFontTx/>
              <a:buNone/>
            </a:pPr>
            <a:r>
              <a:rPr lang="en-US" altLang="sl-SI" sz="1800">
                <a:solidFill>
                  <a:srgbClr val="080808"/>
                </a:solidFill>
              </a:rPr>
              <a:t>Prvi ukrep je odstranitev</a:t>
            </a:r>
            <a:endParaRPr lang="sl-SI" altLang="sl-SI" sz="1800">
              <a:solidFill>
                <a:srgbClr val="080808"/>
              </a:solidFill>
            </a:endParaRPr>
          </a:p>
          <a:p>
            <a:pPr>
              <a:lnSpc>
                <a:spcPct val="90000"/>
              </a:lnSpc>
              <a:buFontTx/>
              <a:buNone/>
            </a:pPr>
            <a:r>
              <a:rPr lang="en-US" altLang="sl-SI" sz="1800">
                <a:solidFill>
                  <a:srgbClr val="080808"/>
                </a:solidFill>
              </a:rPr>
              <a:t>alergena.Nujno</a:t>
            </a:r>
            <a:endParaRPr lang="sl-SI" altLang="sl-SI" sz="1800">
              <a:solidFill>
                <a:srgbClr val="080808"/>
              </a:solidFill>
            </a:endParaRPr>
          </a:p>
          <a:p>
            <a:pPr>
              <a:lnSpc>
                <a:spcPct val="90000"/>
              </a:lnSpc>
              <a:buFontTx/>
              <a:buNone/>
            </a:pPr>
            <a:r>
              <a:rPr lang="en-US" altLang="sl-SI" sz="1800">
                <a:solidFill>
                  <a:srgbClr val="080808"/>
                </a:solidFill>
              </a:rPr>
              <a:t>medicinsko pomoč pokličemo ob</a:t>
            </a:r>
            <a:endParaRPr lang="sl-SI" altLang="sl-SI" sz="1800">
              <a:solidFill>
                <a:srgbClr val="080808"/>
              </a:solidFill>
            </a:endParaRPr>
          </a:p>
          <a:p>
            <a:pPr>
              <a:lnSpc>
                <a:spcPct val="90000"/>
              </a:lnSpc>
              <a:buFontTx/>
              <a:buNone/>
            </a:pPr>
            <a:r>
              <a:rPr lang="en-US" altLang="sl-SI" sz="1800">
                <a:solidFill>
                  <a:srgbClr val="080808"/>
                </a:solidFill>
              </a:rPr>
              <a:t>prvih znaki</a:t>
            </a:r>
            <a:r>
              <a:rPr lang="sl-SI" altLang="sl-SI" sz="1800">
                <a:solidFill>
                  <a:srgbClr val="080808"/>
                </a:solidFill>
              </a:rPr>
              <a:t>h</a:t>
            </a:r>
          </a:p>
          <a:p>
            <a:pPr>
              <a:lnSpc>
                <a:spcPct val="90000"/>
              </a:lnSpc>
              <a:buFontTx/>
              <a:buNone/>
            </a:pPr>
            <a:r>
              <a:rPr lang="en-US" altLang="sl-SI" sz="1800">
                <a:solidFill>
                  <a:srgbClr val="080808"/>
                </a:solidFill>
              </a:rPr>
              <a:t>anafilaksije.Bolniki ki so anafilaksijo že</a:t>
            </a:r>
            <a:endParaRPr lang="sl-SI" altLang="sl-SI" sz="1800">
              <a:solidFill>
                <a:srgbClr val="080808"/>
              </a:solidFill>
            </a:endParaRPr>
          </a:p>
          <a:p>
            <a:pPr>
              <a:lnSpc>
                <a:spcPct val="90000"/>
              </a:lnSpc>
              <a:buFontTx/>
              <a:buNone/>
            </a:pPr>
            <a:r>
              <a:rPr lang="en-US" altLang="sl-SI" sz="1800">
                <a:solidFill>
                  <a:srgbClr val="080808"/>
                </a:solidFill>
              </a:rPr>
              <a:t>kdaj</a:t>
            </a:r>
            <a:r>
              <a:rPr lang="sl-SI" altLang="sl-SI" sz="1800">
                <a:solidFill>
                  <a:srgbClr val="080808"/>
                </a:solidFill>
              </a:rPr>
              <a:t> </a:t>
            </a:r>
            <a:r>
              <a:rPr lang="en-US" altLang="sl-SI" sz="1800">
                <a:solidFill>
                  <a:srgbClr val="080808"/>
                </a:solidFill>
              </a:rPr>
              <a:t>doživeli morajo biti opremljeni s</a:t>
            </a:r>
            <a:endParaRPr lang="sl-SI" altLang="sl-SI" sz="1800">
              <a:solidFill>
                <a:srgbClr val="080808"/>
              </a:solidFill>
            </a:endParaRPr>
          </a:p>
          <a:p>
            <a:pPr>
              <a:lnSpc>
                <a:spcPct val="90000"/>
              </a:lnSpc>
              <a:buFontTx/>
              <a:buNone/>
            </a:pPr>
            <a:r>
              <a:rPr lang="en-US" altLang="sl-SI" sz="1800">
                <a:solidFill>
                  <a:srgbClr val="080808"/>
                </a:solidFill>
              </a:rPr>
              <a:t>setom za</a:t>
            </a:r>
            <a:endParaRPr lang="sl-SI" altLang="sl-SI" sz="1800">
              <a:solidFill>
                <a:srgbClr val="080808"/>
              </a:solidFill>
            </a:endParaRPr>
          </a:p>
          <a:p>
            <a:pPr>
              <a:lnSpc>
                <a:spcPct val="90000"/>
              </a:lnSpc>
              <a:buFontTx/>
              <a:buNone/>
            </a:pPr>
            <a:r>
              <a:rPr lang="en-US" altLang="sl-SI" sz="1800">
                <a:solidFill>
                  <a:srgbClr val="080808"/>
                </a:solidFill>
              </a:rPr>
              <a:t>samopomoč.Pri sebi mora stalno nositi</a:t>
            </a:r>
            <a:endParaRPr lang="sl-SI" altLang="sl-SI" sz="1800">
              <a:solidFill>
                <a:srgbClr val="080808"/>
              </a:solidFill>
            </a:endParaRPr>
          </a:p>
          <a:p>
            <a:pPr>
              <a:lnSpc>
                <a:spcPct val="90000"/>
              </a:lnSpc>
              <a:buFontTx/>
              <a:buNone/>
            </a:pPr>
            <a:r>
              <a:rPr lang="en-US" altLang="sl-SI" sz="1800">
                <a:solidFill>
                  <a:srgbClr val="080808"/>
                </a:solidFill>
              </a:rPr>
              <a:t>dve tableti</a:t>
            </a:r>
            <a:endParaRPr lang="sl-SI" altLang="sl-SI" sz="1800">
              <a:solidFill>
                <a:srgbClr val="080808"/>
              </a:solidFill>
            </a:endParaRPr>
          </a:p>
          <a:p>
            <a:pPr>
              <a:lnSpc>
                <a:spcPct val="90000"/>
              </a:lnSpc>
              <a:buFontTx/>
              <a:buNone/>
            </a:pPr>
            <a:r>
              <a:rPr lang="en-US" altLang="sl-SI" sz="1800">
                <a:solidFill>
                  <a:srgbClr val="080808"/>
                </a:solidFill>
              </a:rPr>
              <a:t>hitro delujočega antihistaminika in 64 mg</a:t>
            </a:r>
            <a:endParaRPr lang="sl-SI" altLang="sl-SI" sz="1800">
              <a:solidFill>
                <a:srgbClr val="080808"/>
              </a:solidFill>
            </a:endParaRPr>
          </a:p>
          <a:p>
            <a:pPr>
              <a:lnSpc>
                <a:spcPct val="90000"/>
              </a:lnSpc>
              <a:buFontTx/>
              <a:buNone/>
            </a:pPr>
            <a:r>
              <a:rPr lang="en-US" altLang="sl-SI" sz="1800">
                <a:solidFill>
                  <a:srgbClr val="080808"/>
                </a:solidFill>
              </a:rPr>
              <a:t>metilprednizolona.Včasih ima bolnik pri</a:t>
            </a:r>
            <a:endParaRPr lang="sl-SI" altLang="sl-SI" sz="1800">
              <a:solidFill>
                <a:srgbClr val="080808"/>
              </a:solidFill>
            </a:endParaRPr>
          </a:p>
          <a:p>
            <a:pPr>
              <a:lnSpc>
                <a:spcPct val="90000"/>
              </a:lnSpc>
              <a:buFontTx/>
              <a:buNone/>
            </a:pPr>
            <a:r>
              <a:rPr lang="en-US" altLang="sl-SI" sz="1800">
                <a:solidFill>
                  <a:srgbClr val="080808"/>
                </a:solidFill>
              </a:rPr>
              <a:t>sebi tudi</a:t>
            </a:r>
            <a:endParaRPr lang="sl-SI" altLang="sl-SI" sz="1800">
              <a:solidFill>
                <a:srgbClr val="080808"/>
              </a:solidFill>
            </a:endParaRPr>
          </a:p>
          <a:p>
            <a:pPr>
              <a:lnSpc>
                <a:spcPct val="90000"/>
              </a:lnSpc>
              <a:buFontTx/>
              <a:buNone/>
            </a:pPr>
            <a:r>
              <a:rPr lang="en-US" altLang="sl-SI" sz="1800">
                <a:solidFill>
                  <a:srgbClr val="080808"/>
                </a:solidFill>
              </a:rPr>
              <a:t>adrenalin ali ampule adrenali za</a:t>
            </a:r>
            <a:endParaRPr lang="sl-SI" altLang="sl-SI" sz="1800">
              <a:solidFill>
                <a:srgbClr val="080808"/>
              </a:solidFill>
            </a:endParaRPr>
          </a:p>
          <a:p>
            <a:pPr>
              <a:lnSpc>
                <a:spcPct val="90000"/>
              </a:lnSpc>
              <a:buFontTx/>
              <a:buNone/>
            </a:pPr>
            <a:r>
              <a:rPr lang="en-US" altLang="sl-SI" sz="1800">
                <a:solidFill>
                  <a:srgbClr val="080808"/>
                </a:solidFill>
              </a:rPr>
              <a:t>vbrizgavanje.</a:t>
            </a:r>
          </a:p>
        </p:txBody>
      </p:sp>
      <p:pic>
        <p:nvPicPr>
          <p:cNvPr id="38916" name="Picture 4" descr="fen">
            <a:extLst>
              <a:ext uri="{FF2B5EF4-FFF2-40B4-BE49-F238E27FC236}">
                <a16:creationId xmlns:a16="http://schemas.microsoft.com/office/drawing/2014/main" id="{EC018568-74D3-4362-B6EB-0F303812F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205038"/>
            <a:ext cx="3168650" cy="3529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1026619-E5E7-4C1F-81D6-25CC07FF8EB9}"/>
              </a:ext>
            </a:extLst>
          </p:cNvPr>
          <p:cNvSpPr>
            <a:spLocks noGrp="1" noChangeArrowheads="1"/>
          </p:cNvSpPr>
          <p:nvPr>
            <p:ph type="title"/>
          </p:nvPr>
        </p:nvSpPr>
        <p:spPr/>
        <p:txBody>
          <a:bodyPr/>
          <a:lstStyle/>
          <a:p>
            <a:r>
              <a:rPr lang="en-US" altLang="sl-SI" sz="4000">
                <a:solidFill>
                  <a:srgbClr val="080808"/>
                </a:solidFill>
                <a:latin typeface="Bell MT" panose="02020503060305020303" pitchFamily="18" charset="0"/>
              </a:rPr>
              <a:t>PIK ŽUŽELKE</a:t>
            </a:r>
            <a:r>
              <a:rPr lang="en-US" altLang="sl-SI"/>
              <a:t> </a:t>
            </a:r>
          </a:p>
        </p:txBody>
      </p:sp>
      <p:sp>
        <p:nvSpPr>
          <p:cNvPr id="39939" name="Rectangle 3">
            <a:extLst>
              <a:ext uri="{FF2B5EF4-FFF2-40B4-BE49-F238E27FC236}">
                <a16:creationId xmlns:a16="http://schemas.microsoft.com/office/drawing/2014/main" id="{07C317B4-3CBB-4A76-B3D4-61EC36879A2E}"/>
              </a:ext>
            </a:extLst>
          </p:cNvPr>
          <p:cNvSpPr>
            <a:spLocks noGrp="1" noChangeArrowheads="1"/>
          </p:cNvSpPr>
          <p:nvPr>
            <p:ph type="body" idx="1"/>
          </p:nvPr>
        </p:nvSpPr>
        <p:spPr/>
        <p:txBody>
          <a:bodyPr/>
          <a:lstStyle/>
          <a:p>
            <a:pPr>
              <a:buFontTx/>
              <a:buNone/>
            </a:pPr>
            <a:r>
              <a:rPr lang="en-US" altLang="sl-SI" sz="2000">
                <a:solidFill>
                  <a:srgbClr val="080808"/>
                </a:solidFill>
              </a:rPr>
              <a:t>Kadar gre za pik žuželke pri človeku z znano</a:t>
            </a:r>
            <a:endParaRPr lang="sl-SI" altLang="sl-SI" sz="2000">
              <a:solidFill>
                <a:srgbClr val="080808"/>
              </a:solidFill>
            </a:endParaRPr>
          </a:p>
          <a:p>
            <a:pPr>
              <a:buFontTx/>
              <a:buNone/>
            </a:pPr>
            <a:r>
              <a:rPr lang="en-US" altLang="sl-SI" sz="2000">
                <a:solidFill>
                  <a:srgbClr val="080808"/>
                </a:solidFill>
              </a:rPr>
              <a:t>alergijo,je med čakanjen na reševalce smiselno</a:t>
            </a:r>
            <a:endParaRPr lang="sl-SI" altLang="sl-SI" sz="2000">
              <a:solidFill>
                <a:srgbClr val="080808"/>
              </a:solidFill>
            </a:endParaRPr>
          </a:p>
          <a:p>
            <a:pPr>
              <a:buFontTx/>
              <a:buNone/>
            </a:pPr>
            <a:r>
              <a:rPr lang="en-US" altLang="sl-SI" sz="2000">
                <a:solidFill>
                  <a:srgbClr val="080808"/>
                </a:solidFill>
              </a:rPr>
              <a:t>poskušati odstraniti želo(če je ostalo v koži).</a:t>
            </a:r>
          </a:p>
          <a:p>
            <a:pPr>
              <a:buFontTx/>
              <a:buNone/>
            </a:pPr>
            <a:r>
              <a:rPr lang="en-US" altLang="sl-SI" sz="2000">
                <a:solidFill>
                  <a:srgbClr val="080808"/>
                </a:solidFill>
              </a:rPr>
              <a:t>Potrebna je previdnost,da ne stisnemo mešička s</a:t>
            </a:r>
            <a:endParaRPr lang="sl-SI" altLang="sl-SI" sz="2000">
              <a:solidFill>
                <a:srgbClr val="080808"/>
              </a:solidFill>
            </a:endParaRPr>
          </a:p>
          <a:p>
            <a:pPr>
              <a:buFontTx/>
              <a:buNone/>
            </a:pPr>
            <a:r>
              <a:rPr lang="en-US" altLang="sl-SI" sz="2000">
                <a:solidFill>
                  <a:srgbClr val="080808"/>
                </a:solidFill>
              </a:rPr>
              <a:t>strupom ter s tem se povečamo vnos alergena v</a:t>
            </a:r>
            <a:endParaRPr lang="sl-SI" altLang="sl-SI" sz="2000">
              <a:solidFill>
                <a:srgbClr val="080808"/>
              </a:solidFill>
            </a:endParaRPr>
          </a:p>
          <a:p>
            <a:pPr>
              <a:buFontTx/>
              <a:buNone/>
            </a:pPr>
            <a:r>
              <a:rPr lang="en-US" altLang="sl-SI" sz="2000">
                <a:solidFill>
                  <a:srgbClr val="080808"/>
                </a:solidFill>
              </a:rPr>
              <a:t>telo.Na mesto piko damo nato hladen obkladek.S</a:t>
            </a:r>
            <a:endParaRPr lang="sl-SI" altLang="sl-SI" sz="2000">
              <a:solidFill>
                <a:srgbClr val="080808"/>
              </a:solidFill>
            </a:endParaRPr>
          </a:p>
          <a:p>
            <a:pPr>
              <a:buFontTx/>
              <a:buNone/>
            </a:pPr>
            <a:r>
              <a:rPr lang="en-US" altLang="sl-SI" sz="2000">
                <a:solidFill>
                  <a:srgbClr val="080808"/>
                </a:solidFill>
              </a:rPr>
              <a:t>tem zmanjšamo oteklino in upočasnimo absorpcijo</a:t>
            </a:r>
            <a:endParaRPr lang="sl-SI" altLang="sl-SI" sz="2000">
              <a:solidFill>
                <a:srgbClr val="080808"/>
              </a:solidFill>
            </a:endParaRPr>
          </a:p>
          <a:p>
            <a:pPr>
              <a:buFontTx/>
              <a:buNone/>
            </a:pPr>
            <a:r>
              <a:rPr lang="en-US" altLang="sl-SI" sz="2000">
                <a:solidFill>
                  <a:srgbClr val="080808"/>
                </a:solidFill>
              </a:rPr>
              <a:t>strupa oz.antigena. </a:t>
            </a:r>
          </a:p>
        </p:txBody>
      </p:sp>
      <p:pic>
        <p:nvPicPr>
          <p:cNvPr id="39940" name="Picture 4" descr="images">
            <a:extLst>
              <a:ext uri="{FF2B5EF4-FFF2-40B4-BE49-F238E27FC236}">
                <a16:creationId xmlns:a16="http://schemas.microsoft.com/office/drawing/2014/main" id="{09475E0D-B4DB-43F4-AE84-6FF21AECA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1773238"/>
            <a:ext cx="2232025" cy="2016125"/>
          </a:xfrm>
          <a:prstGeom prst="rect">
            <a:avLst/>
          </a:prstGeom>
          <a:noFill/>
          <a:extLst>
            <a:ext uri="{909E8E84-426E-40DD-AFC4-6F175D3DCCD1}">
              <a14:hiddenFill xmlns:a14="http://schemas.microsoft.com/office/drawing/2010/main">
                <a:solidFill>
                  <a:srgbClr val="FFFFFF"/>
                </a:solidFill>
              </a14:hiddenFill>
            </a:ext>
          </a:extLst>
        </p:spPr>
      </p:pic>
      <p:pic>
        <p:nvPicPr>
          <p:cNvPr id="39941" name="Picture 5" descr="imagesgmgh">
            <a:extLst>
              <a:ext uri="{FF2B5EF4-FFF2-40B4-BE49-F238E27FC236}">
                <a16:creationId xmlns:a16="http://schemas.microsoft.com/office/drawing/2014/main" id="{713C37DD-C4E0-4AF2-B100-555E3B617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4508500"/>
            <a:ext cx="2509837" cy="1655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D547801-8EF1-464D-978B-E05501BB385F}"/>
              </a:ext>
            </a:extLst>
          </p:cNvPr>
          <p:cNvSpPr>
            <a:spLocks noGrp="1" noChangeArrowheads="1"/>
          </p:cNvSpPr>
          <p:nvPr>
            <p:ph type="title"/>
          </p:nvPr>
        </p:nvSpPr>
        <p:spPr/>
        <p:txBody>
          <a:bodyPr/>
          <a:lstStyle/>
          <a:p>
            <a:r>
              <a:rPr lang="en-US" altLang="sl-SI">
                <a:solidFill>
                  <a:srgbClr val="080808"/>
                </a:solidFill>
                <a:latin typeface="Bell MT" panose="02020503060305020303" pitchFamily="18" charset="0"/>
              </a:rPr>
              <a:t>ASTMA</a:t>
            </a:r>
          </a:p>
        </p:txBody>
      </p:sp>
      <p:sp>
        <p:nvSpPr>
          <p:cNvPr id="40963" name="Rectangle 3">
            <a:extLst>
              <a:ext uri="{FF2B5EF4-FFF2-40B4-BE49-F238E27FC236}">
                <a16:creationId xmlns:a16="http://schemas.microsoft.com/office/drawing/2014/main" id="{47DD9655-6230-4AF1-977E-FF662D322964}"/>
              </a:ext>
            </a:extLst>
          </p:cNvPr>
          <p:cNvSpPr>
            <a:spLocks noGrp="1" noChangeArrowheads="1"/>
          </p:cNvSpPr>
          <p:nvPr>
            <p:ph type="body" idx="1"/>
          </p:nvPr>
        </p:nvSpPr>
        <p:spPr>
          <a:xfrm>
            <a:off x="457200" y="1600200"/>
            <a:ext cx="4402138" cy="4525963"/>
          </a:xfrm>
        </p:spPr>
        <p:txBody>
          <a:bodyPr/>
          <a:lstStyle/>
          <a:p>
            <a:pPr>
              <a:lnSpc>
                <a:spcPct val="80000"/>
              </a:lnSpc>
              <a:buFontTx/>
              <a:buNone/>
            </a:pPr>
            <a:r>
              <a:rPr lang="en-US" altLang="sl-SI" sz="1600">
                <a:solidFill>
                  <a:srgbClr val="080808"/>
                </a:solidFill>
              </a:rPr>
              <a:t>Astma je bolezen,ki jo označuje kronično</a:t>
            </a:r>
            <a:endParaRPr lang="sl-SI" altLang="sl-SI" sz="1600">
              <a:solidFill>
                <a:srgbClr val="080808"/>
              </a:solidFill>
            </a:endParaRPr>
          </a:p>
          <a:p>
            <a:pPr>
              <a:lnSpc>
                <a:spcPct val="80000"/>
              </a:lnSpc>
              <a:buFontTx/>
              <a:buNone/>
            </a:pPr>
            <a:r>
              <a:rPr lang="en-US" altLang="sl-SI" sz="1600">
                <a:solidFill>
                  <a:srgbClr val="080808"/>
                </a:solidFill>
              </a:rPr>
              <a:t>vnetje dihalnih</a:t>
            </a:r>
            <a:endParaRPr lang="sl-SI" altLang="sl-SI" sz="1600">
              <a:solidFill>
                <a:srgbClr val="080808"/>
              </a:solidFill>
            </a:endParaRPr>
          </a:p>
          <a:p>
            <a:pPr>
              <a:lnSpc>
                <a:spcPct val="80000"/>
              </a:lnSpc>
              <a:buFontTx/>
              <a:buNone/>
            </a:pPr>
            <a:r>
              <a:rPr lang="en-US" altLang="sl-SI" sz="1600">
                <a:solidFill>
                  <a:srgbClr val="080808"/>
                </a:solidFill>
              </a:rPr>
              <a:t>poti.</a:t>
            </a:r>
          </a:p>
          <a:p>
            <a:pPr>
              <a:lnSpc>
                <a:spcPct val="80000"/>
              </a:lnSpc>
              <a:buFontTx/>
              <a:buNone/>
            </a:pPr>
            <a:r>
              <a:rPr lang="en-US" altLang="sl-SI" sz="1600">
                <a:solidFill>
                  <a:srgbClr val="080808"/>
                </a:solidFill>
              </a:rPr>
              <a:t>Pogostnost astme je velika pri otrocih in še</a:t>
            </a:r>
            <a:endParaRPr lang="sl-SI" altLang="sl-SI" sz="1600">
              <a:solidFill>
                <a:srgbClr val="080808"/>
              </a:solidFill>
            </a:endParaRPr>
          </a:p>
          <a:p>
            <a:pPr>
              <a:lnSpc>
                <a:spcPct val="80000"/>
              </a:lnSpc>
              <a:buFontTx/>
              <a:buNone/>
            </a:pPr>
            <a:r>
              <a:rPr lang="en-US" altLang="sl-SI" sz="1600">
                <a:solidFill>
                  <a:srgbClr val="080808"/>
                </a:solidFill>
              </a:rPr>
              <a:t>narašča.Pri</a:t>
            </a:r>
            <a:endParaRPr lang="sl-SI" altLang="sl-SI" sz="1600">
              <a:solidFill>
                <a:srgbClr val="080808"/>
              </a:solidFill>
            </a:endParaRPr>
          </a:p>
          <a:p>
            <a:pPr>
              <a:lnSpc>
                <a:spcPct val="80000"/>
              </a:lnSpc>
              <a:buFontTx/>
              <a:buNone/>
            </a:pPr>
            <a:r>
              <a:rPr lang="en-US" altLang="sl-SI" sz="1600">
                <a:solidFill>
                  <a:srgbClr val="080808"/>
                </a:solidFill>
              </a:rPr>
              <a:t>odraslih je astma manj pogosta.Simptome</a:t>
            </a:r>
            <a:endParaRPr lang="sl-SI" altLang="sl-SI" sz="1600">
              <a:solidFill>
                <a:srgbClr val="080808"/>
              </a:solidFill>
            </a:endParaRPr>
          </a:p>
          <a:p>
            <a:pPr>
              <a:lnSpc>
                <a:spcPct val="80000"/>
              </a:lnSpc>
              <a:buFontTx/>
              <a:buNone/>
            </a:pPr>
            <a:r>
              <a:rPr lang="en-US" altLang="sl-SI" sz="1600">
                <a:solidFill>
                  <a:srgbClr val="080808"/>
                </a:solidFill>
              </a:rPr>
              <a:t>astme</a:t>
            </a:r>
            <a:endParaRPr lang="sl-SI" altLang="sl-SI" sz="1600">
              <a:solidFill>
                <a:srgbClr val="080808"/>
              </a:solidFill>
            </a:endParaRPr>
          </a:p>
          <a:p>
            <a:pPr>
              <a:lnSpc>
                <a:spcPct val="80000"/>
              </a:lnSpc>
              <a:buFontTx/>
              <a:buNone/>
            </a:pPr>
            <a:r>
              <a:rPr lang="en-US" altLang="sl-SI" sz="1600">
                <a:solidFill>
                  <a:srgbClr val="080808"/>
                </a:solidFill>
              </a:rPr>
              <a:t>povzročajo zapora bronhijev ali vnetje sluznice</a:t>
            </a:r>
            <a:endParaRPr lang="sl-SI" altLang="sl-SI" sz="1600">
              <a:solidFill>
                <a:srgbClr val="080808"/>
              </a:solidFill>
            </a:endParaRPr>
          </a:p>
          <a:p>
            <a:pPr>
              <a:lnSpc>
                <a:spcPct val="80000"/>
              </a:lnSpc>
              <a:buFontTx/>
              <a:buNone/>
            </a:pPr>
            <a:r>
              <a:rPr lang="en-US" altLang="sl-SI" sz="1600">
                <a:solidFill>
                  <a:srgbClr val="080808"/>
                </a:solidFill>
              </a:rPr>
              <a:t>bronhijev.</a:t>
            </a:r>
          </a:p>
          <a:p>
            <a:pPr>
              <a:lnSpc>
                <a:spcPct val="80000"/>
              </a:lnSpc>
              <a:buFontTx/>
              <a:buNone/>
            </a:pPr>
            <a:r>
              <a:rPr lang="en-US" altLang="sl-SI" sz="1600">
                <a:solidFill>
                  <a:srgbClr val="080808"/>
                </a:solidFill>
              </a:rPr>
              <a:t>Simptomi in znaki so:kašelj,piskanje v prsnem</a:t>
            </a:r>
            <a:endParaRPr lang="sl-SI" altLang="sl-SI" sz="1600">
              <a:solidFill>
                <a:srgbClr val="080808"/>
              </a:solidFill>
            </a:endParaRPr>
          </a:p>
          <a:p>
            <a:pPr>
              <a:lnSpc>
                <a:spcPct val="80000"/>
              </a:lnSpc>
              <a:buFontTx/>
              <a:buNone/>
            </a:pPr>
            <a:r>
              <a:rPr lang="en-US" altLang="sl-SI" sz="1600">
                <a:solidFill>
                  <a:srgbClr val="080808"/>
                </a:solidFill>
              </a:rPr>
              <a:t>košu,dušenje,izmeček,tiščanje v prsih.</a:t>
            </a:r>
          </a:p>
          <a:p>
            <a:pPr>
              <a:lnSpc>
                <a:spcPct val="80000"/>
              </a:lnSpc>
              <a:buFontTx/>
              <a:buNone/>
            </a:pPr>
            <a:r>
              <a:rPr lang="en-US" altLang="sl-SI" sz="1600">
                <a:solidFill>
                  <a:srgbClr val="080808"/>
                </a:solidFill>
              </a:rPr>
              <a:t>Poslabšanje astme je lahko povezano s</a:t>
            </a:r>
            <a:endParaRPr lang="sl-SI" altLang="sl-SI" sz="1600">
              <a:solidFill>
                <a:srgbClr val="080808"/>
              </a:solidFill>
            </a:endParaRPr>
          </a:p>
          <a:p>
            <a:pPr>
              <a:lnSpc>
                <a:spcPct val="80000"/>
              </a:lnSpc>
              <a:buFontTx/>
              <a:buNone/>
            </a:pPr>
            <a:r>
              <a:rPr lang="en-US" altLang="sl-SI" sz="1600">
                <a:solidFill>
                  <a:srgbClr val="080808"/>
                </a:solidFill>
              </a:rPr>
              <a:t>povečanjem vneja</a:t>
            </a:r>
            <a:endParaRPr lang="sl-SI" altLang="sl-SI" sz="1600">
              <a:solidFill>
                <a:srgbClr val="080808"/>
              </a:solidFill>
            </a:endParaRPr>
          </a:p>
          <a:p>
            <a:pPr>
              <a:lnSpc>
                <a:spcPct val="80000"/>
              </a:lnSpc>
              <a:buFontTx/>
              <a:buNone/>
            </a:pPr>
            <a:r>
              <a:rPr lang="en-US" altLang="sl-SI" sz="1600">
                <a:solidFill>
                  <a:srgbClr val="080808"/>
                </a:solidFill>
              </a:rPr>
              <a:t>bronhijev(virusna ali bakterijska obužba),z</a:t>
            </a:r>
            <a:endParaRPr lang="sl-SI" altLang="sl-SI" sz="1600">
              <a:solidFill>
                <a:srgbClr val="080808"/>
              </a:solidFill>
            </a:endParaRPr>
          </a:p>
          <a:p>
            <a:pPr>
              <a:lnSpc>
                <a:spcPct val="80000"/>
              </a:lnSpc>
              <a:buFontTx/>
              <a:buNone/>
            </a:pPr>
            <a:r>
              <a:rPr lang="en-US" altLang="sl-SI" sz="1600">
                <a:solidFill>
                  <a:srgbClr val="080808"/>
                </a:solidFill>
              </a:rPr>
              <a:t>zaužitjem</a:t>
            </a:r>
            <a:endParaRPr lang="sl-SI" altLang="sl-SI" sz="1600">
              <a:solidFill>
                <a:srgbClr val="080808"/>
              </a:solidFill>
            </a:endParaRPr>
          </a:p>
          <a:p>
            <a:pPr>
              <a:lnSpc>
                <a:spcPct val="80000"/>
              </a:lnSpc>
              <a:buFontTx/>
              <a:buNone/>
            </a:pPr>
            <a:r>
              <a:rPr lang="en-US" altLang="sl-SI" sz="1600">
                <a:solidFill>
                  <a:srgbClr val="080808"/>
                </a:solidFill>
              </a:rPr>
              <a:t>zdravil(aspirin).Hudo poslabšanje astme</a:t>
            </a:r>
            <a:endParaRPr lang="sl-SI" altLang="sl-SI" sz="1600">
              <a:solidFill>
                <a:srgbClr val="080808"/>
              </a:solidFill>
            </a:endParaRPr>
          </a:p>
          <a:p>
            <a:pPr>
              <a:lnSpc>
                <a:spcPct val="80000"/>
              </a:lnSpc>
              <a:buFontTx/>
              <a:buNone/>
            </a:pPr>
            <a:r>
              <a:rPr lang="en-US" altLang="sl-SI" sz="1600">
                <a:solidFill>
                  <a:srgbClr val="080808"/>
                </a:solidFill>
              </a:rPr>
              <a:t>ogroža življenje.</a:t>
            </a:r>
          </a:p>
        </p:txBody>
      </p:sp>
      <p:pic>
        <p:nvPicPr>
          <p:cNvPr id="40964" name="Picture 4" descr="bronh">
            <a:extLst>
              <a:ext uri="{FF2B5EF4-FFF2-40B4-BE49-F238E27FC236}">
                <a16:creationId xmlns:a16="http://schemas.microsoft.com/office/drawing/2014/main" id="{FF205CC4-36FD-47D7-BA1B-7602797F3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700213"/>
            <a:ext cx="3457575" cy="4392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C574432-2A4D-49A1-8197-D6FD76126AAD}"/>
              </a:ext>
            </a:extLst>
          </p:cNvPr>
          <p:cNvSpPr>
            <a:spLocks noGrp="1" noChangeArrowheads="1"/>
          </p:cNvSpPr>
          <p:nvPr>
            <p:ph type="title"/>
          </p:nvPr>
        </p:nvSpPr>
        <p:spPr/>
        <p:txBody>
          <a:bodyPr/>
          <a:lstStyle/>
          <a:p>
            <a:r>
              <a:rPr lang="en-US" altLang="sl-SI" sz="3600">
                <a:solidFill>
                  <a:srgbClr val="080808"/>
                </a:solidFill>
                <a:latin typeface="Bell MT" panose="02020503060305020303" pitchFamily="18" charset="0"/>
              </a:rPr>
              <a:t>PRVA POMOČ PRI ASTMI</a:t>
            </a:r>
            <a:r>
              <a:rPr lang="en-US" altLang="sl-SI"/>
              <a:t> </a:t>
            </a:r>
          </a:p>
        </p:txBody>
      </p:sp>
      <p:sp>
        <p:nvSpPr>
          <p:cNvPr id="41987" name="Rectangle 3">
            <a:extLst>
              <a:ext uri="{FF2B5EF4-FFF2-40B4-BE49-F238E27FC236}">
                <a16:creationId xmlns:a16="http://schemas.microsoft.com/office/drawing/2014/main" id="{102915E2-5212-49A5-BBB6-809E648B9F8B}"/>
              </a:ext>
            </a:extLst>
          </p:cNvPr>
          <p:cNvSpPr>
            <a:spLocks noGrp="1" noChangeArrowheads="1"/>
          </p:cNvSpPr>
          <p:nvPr>
            <p:ph type="body" idx="1"/>
          </p:nvPr>
        </p:nvSpPr>
        <p:spPr>
          <a:xfrm>
            <a:off x="457200" y="1600200"/>
            <a:ext cx="4619625" cy="4525963"/>
          </a:xfrm>
        </p:spPr>
        <p:txBody>
          <a:bodyPr/>
          <a:lstStyle/>
          <a:p>
            <a:pPr>
              <a:lnSpc>
                <a:spcPct val="80000"/>
              </a:lnSpc>
              <a:buFontTx/>
              <a:buNone/>
            </a:pPr>
            <a:r>
              <a:rPr lang="en-US" altLang="sl-SI" sz="2000">
                <a:solidFill>
                  <a:srgbClr val="080808"/>
                </a:solidFill>
              </a:rPr>
              <a:t>Bolnik naj ima osebno navodilo</a:t>
            </a:r>
            <a:endParaRPr lang="sl-SI" altLang="sl-SI" sz="2000">
              <a:solidFill>
                <a:srgbClr val="080808"/>
              </a:solidFill>
            </a:endParaRPr>
          </a:p>
          <a:p>
            <a:pPr>
              <a:lnSpc>
                <a:spcPct val="80000"/>
              </a:lnSpc>
              <a:buFontTx/>
              <a:buNone/>
            </a:pPr>
            <a:r>
              <a:rPr lang="en-US" altLang="sl-SI" sz="2000">
                <a:solidFill>
                  <a:srgbClr val="080808"/>
                </a:solidFill>
              </a:rPr>
              <a:t>za ukrepanje ob poslabšanju astme,ki</a:t>
            </a:r>
            <a:endParaRPr lang="sl-SI" altLang="sl-SI" sz="2000">
              <a:solidFill>
                <a:srgbClr val="080808"/>
              </a:solidFill>
            </a:endParaRPr>
          </a:p>
          <a:p>
            <a:pPr>
              <a:lnSpc>
                <a:spcPct val="80000"/>
              </a:lnSpc>
              <a:buFontTx/>
              <a:buNone/>
            </a:pPr>
            <a:r>
              <a:rPr lang="en-US" altLang="sl-SI" sz="2000">
                <a:solidFill>
                  <a:srgbClr val="080808"/>
                </a:solidFill>
              </a:rPr>
              <a:t>si ga izdelata skupaj z</a:t>
            </a:r>
            <a:endParaRPr lang="sl-SI" altLang="sl-SI" sz="2000">
              <a:solidFill>
                <a:srgbClr val="080808"/>
              </a:solidFill>
            </a:endParaRPr>
          </a:p>
          <a:p>
            <a:pPr>
              <a:lnSpc>
                <a:spcPct val="80000"/>
              </a:lnSpc>
              <a:buFontTx/>
              <a:buNone/>
            </a:pPr>
            <a:r>
              <a:rPr lang="en-US" altLang="sl-SI" sz="2000">
                <a:solidFill>
                  <a:srgbClr val="080808"/>
                </a:solidFill>
              </a:rPr>
              <a:t>zdravnikom.Poslabšanje je treba čim</a:t>
            </a:r>
            <a:endParaRPr lang="sl-SI" altLang="sl-SI" sz="2000">
              <a:solidFill>
                <a:srgbClr val="080808"/>
              </a:solidFill>
            </a:endParaRPr>
          </a:p>
          <a:p>
            <a:pPr>
              <a:lnSpc>
                <a:spcPct val="80000"/>
              </a:lnSpc>
              <a:buFontTx/>
              <a:buNone/>
            </a:pPr>
            <a:r>
              <a:rPr lang="en-US" altLang="sl-SI" sz="2000">
                <a:solidFill>
                  <a:srgbClr val="080808"/>
                </a:solidFill>
              </a:rPr>
              <a:t>prej prepoznati,povečati je treba</a:t>
            </a:r>
            <a:endParaRPr lang="sl-SI" altLang="sl-SI" sz="2000">
              <a:solidFill>
                <a:srgbClr val="080808"/>
              </a:solidFill>
            </a:endParaRPr>
          </a:p>
          <a:p>
            <a:pPr>
              <a:lnSpc>
                <a:spcPct val="80000"/>
              </a:lnSpc>
              <a:buFontTx/>
              <a:buNone/>
            </a:pPr>
            <a:r>
              <a:rPr lang="en-US" altLang="sl-SI" sz="2000">
                <a:solidFill>
                  <a:srgbClr val="080808"/>
                </a:solidFill>
              </a:rPr>
              <a:t>protiasmatično zdravljenje,bolnika</a:t>
            </a:r>
            <a:endParaRPr lang="sl-SI" altLang="sl-SI" sz="2000">
              <a:solidFill>
                <a:srgbClr val="080808"/>
              </a:solidFill>
            </a:endParaRPr>
          </a:p>
          <a:p>
            <a:pPr>
              <a:lnSpc>
                <a:spcPct val="80000"/>
              </a:lnSpc>
              <a:buFontTx/>
              <a:buNone/>
            </a:pPr>
            <a:r>
              <a:rPr lang="en-US" altLang="sl-SI" sz="2000">
                <a:solidFill>
                  <a:srgbClr val="080808"/>
                </a:solidFill>
              </a:rPr>
              <a:t>mora pregledati zdravnik.Če je bolnik</a:t>
            </a:r>
            <a:endParaRPr lang="sl-SI" altLang="sl-SI" sz="2000">
              <a:solidFill>
                <a:srgbClr val="080808"/>
              </a:solidFill>
            </a:endParaRPr>
          </a:p>
          <a:p>
            <a:pPr>
              <a:lnSpc>
                <a:spcPct val="80000"/>
              </a:lnSpc>
              <a:buFontTx/>
              <a:buNone/>
            </a:pPr>
            <a:r>
              <a:rPr lang="en-US" altLang="sl-SI" sz="2000">
                <a:solidFill>
                  <a:srgbClr val="080808"/>
                </a:solidFill>
              </a:rPr>
              <a:t>že imel huda poslabšanja astme,ki so</a:t>
            </a:r>
            <a:endParaRPr lang="sl-SI" altLang="sl-SI" sz="2000">
              <a:solidFill>
                <a:srgbClr val="080808"/>
              </a:solidFill>
            </a:endParaRPr>
          </a:p>
          <a:p>
            <a:pPr>
              <a:lnSpc>
                <a:spcPct val="80000"/>
              </a:lnSpc>
              <a:buFontTx/>
              <a:buNone/>
            </a:pPr>
            <a:r>
              <a:rPr lang="en-US" altLang="sl-SI" sz="2000">
                <a:solidFill>
                  <a:srgbClr val="080808"/>
                </a:solidFill>
              </a:rPr>
              <a:t>ogrožala njegovo žiljenje,mora vedno</a:t>
            </a:r>
            <a:endParaRPr lang="sl-SI" altLang="sl-SI" sz="2000">
              <a:solidFill>
                <a:srgbClr val="080808"/>
              </a:solidFill>
            </a:endParaRPr>
          </a:p>
          <a:p>
            <a:pPr>
              <a:lnSpc>
                <a:spcPct val="80000"/>
              </a:lnSpc>
              <a:buFontTx/>
              <a:buNone/>
            </a:pPr>
            <a:r>
              <a:rPr lang="en-US" altLang="sl-SI" sz="2000">
                <a:solidFill>
                  <a:srgbClr val="080808"/>
                </a:solidFill>
              </a:rPr>
              <a:t>pri sebi imeti avtoinjektor z</a:t>
            </a:r>
            <a:endParaRPr lang="sl-SI" altLang="sl-SI" sz="2000">
              <a:solidFill>
                <a:srgbClr val="080808"/>
              </a:solidFill>
            </a:endParaRPr>
          </a:p>
          <a:p>
            <a:pPr>
              <a:lnSpc>
                <a:spcPct val="80000"/>
              </a:lnSpc>
              <a:buFontTx/>
              <a:buNone/>
            </a:pPr>
            <a:r>
              <a:rPr lang="en-US" altLang="sl-SI" sz="2000">
                <a:solidFill>
                  <a:srgbClr val="080808"/>
                </a:solidFill>
              </a:rPr>
              <a:t>adrenalinom.</a:t>
            </a:r>
          </a:p>
        </p:txBody>
      </p:sp>
      <p:pic>
        <p:nvPicPr>
          <p:cNvPr id="41988" name="Picture 4" descr="150608-otrok-astma-istock">
            <a:extLst>
              <a:ext uri="{FF2B5EF4-FFF2-40B4-BE49-F238E27FC236}">
                <a16:creationId xmlns:a16="http://schemas.microsoft.com/office/drawing/2014/main" id="{701B9108-BC5A-4A4F-B3B0-A8EF4CF74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2060575"/>
            <a:ext cx="3706812" cy="338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970D78F-5431-403A-83D6-65C7A915D89D}"/>
              </a:ext>
            </a:extLst>
          </p:cNvPr>
          <p:cNvSpPr>
            <a:spLocks noGrp="1" noChangeArrowheads="1"/>
          </p:cNvSpPr>
          <p:nvPr>
            <p:ph type="title"/>
          </p:nvPr>
        </p:nvSpPr>
        <p:spPr/>
        <p:txBody>
          <a:bodyPr/>
          <a:lstStyle/>
          <a:p>
            <a:r>
              <a:rPr lang="en-US" altLang="sl-SI" sz="4000">
                <a:solidFill>
                  <a:srgbClr val="080808"/>
                </a:solidFill>
                <a:latin typeface="Bell MT" panose="02020503060305020303" pitchFamily="18" charset="0"/>
              </a:rPr>
              <a:t>NUJNA STANJA PRI SLADKORNI BOLEZNI</a:t>
            </a:r>
          </a:p>
        </p:txBody>
      </p:sp>
      <p:sp>
        <p:nvSpPr>
          <p:cNvPr id="43011" name="Rectangle 3">
            <a:extLst>
              <a:ext uri="{FF2B5EF4-FFF2-40B4-BE49-F238E27FC236}">
                <a16:creationId xmlns:a16="http://schemas.microsoft.com/office/drawing/2014/main" id="{1C199146-27C2-4783-A5F3-F83DE247CE82}"/>
              </a:ext>
            </a:extLst>
          </p:cNvPr>
          <p:cNvSpPr>
            <a:spLocks noGrp="1" noChangeArrowheads="1"/>
          </p:cNvSpPr>
          <p:nvPr>
            <p:ph type="body" idx="1"/>
          </p:nvPr>
        </p:nvSpPr>
        <p:spPr>
          <a:xfrm>
            <a:off x="457200" y="1600200"/>
            <a:ext cx="4114800" cy="4525963"/>
          </a:xfrm>
        </p:spPr>
        <p:txBody>
          <a:bodyPr/>
          <a:lstStyle/>
          <a:p>
            <a:pPr>
              <a:lnSpc>
                <a:spcPct val="90000"/>
              </a:lnSpc>
              <a:buFontTx/>
              <a:buNone/>
            </a:pPr>
            <a:r>
              <a:rPr lang="en-US" altLang="sl-SI" sz="2400">
                <a:solidFill>
                  <a:srgbClr val="080808"/>
                </a:solidFill>
              </a:rPr>
              <a:t>Sladkorna boleze</a:t>
            </a:r>
            <a:endParaRPr lang="sl-SI" altLang="sl-SI" sz="2400">
              <a:solidFill>
                <a:srgbClr val="080808"/>
              </a:solidFill>
            </a:endParaRPr>
          </a:p>
          <a:p>
            <a:pPr>
              <a:lnSpc>
                <a:spcPct val="90000"/>
              </a:lnSpc>
              <a:buFontTx/>
              <a:buNone/>
            </a:pPr>
            <a:r>
              <a:rPr lang="en-US" altLang="sl-SI" sz="2400">
                <a:solidFill>
                  <a:srgbClr val="080808"/>
                </a:solidFill>
              </a:rPr>
              <a:t>(diabetes) je bolezen, ki</a:t>
            </a:r>
            <a:endParaRPr lang="sl-SI" altLang="sl-SI" sz="2400">
              <a:solidFill>
                <a:srgbClr val="080808"/>
              </a:solidFill>
            </a:endParaRPr>
          </a:p>
          <a:p>
            <a:pPr>
              <a:lnSpc>
                <a:spcPct val="90000"/>
              </a:lnSpc>
              <a:buFontTx/>
              <a:buNone/>
            </a:pPr>
            <a:r>
              <a:rPr lang="en-US" altLang="sl-SI" sz="2400">
                <a:solidFill>
                  <a:srgbClr val="080808"/>
                </a:solidFill>
              </a:rPr>
              <a:t>nastane zaradi pomanjkanja</a:t>
            </a:r>
            <a:endParaRPr lang="sl-SI" altLang="sl-SI" sz="2400">
              <a:solidFill>
                <a:srgbClr val="080808"/>
              </a:solidFill>
            </a:endParaRPr>
          </a:p>
          <a:p>
            <a:pPr>
              <a:lnSpc>
                <a:spcPct val="90000"/>
              </a:lnSpc>
              <a:buFontTx/>
              <a:buNone/>
            </a:pPr>
            <a:r>
              <a:rPr lang="en-US" altLang="sl-SI" sz="2400">
                <a:solidFill>
                  <a:srgbClr val="080808"/>
                </a:solidFill>
              </a:rPr>
              <a:t>ali zmanjšane proizvodnje</a:t>
            </a:r>
            <a:endParaRPr lang="sl-SI" altLang="sl-SI" sz="2400">
              <a:solidFill>
                <a:srgbClr val="080808"/>
              </a:solidFill>
            </a:endParaRPr>
          </a:p>
          <a:p>
            <a:pPr>
              <a:lnSpc>
                <a:spcPct val="90000"/>
              </a:lnSpc>
              <a:buFontTx/>
              <a:buNone/>
            </a:pPr>
            <a:r>
              <a:rPr lang="en-US" altLang="sl-SI" sz="2400">
                <a:solidFill>
                  <a:srgbClr val="080808"/>
                </a:solidFill>
              </a:rPr>
              <a:t>insulina v telesu ali zaradi</a:t>
            </a:r>
            <a:endParaRPr lang="sl-SI" altLang="sl-SI" sz="2400">
              <a:solidFill>
                <a:srgbClr val="080808"/>
              </a:solidFill>
            </a:endParaRPr>
          </a:p>
          <a:p>
            <a:pPr>
              <a:lnSpc>
                <a:spcPct val="90000"/>
              </a:lnSpc>
              <a:buFontTx/>
              <a:buNone/>
            </a:pPr>
            <a:r>
              <a:rPr lang="en-US" altLang="sl-SI" sz="2400">
                <a:solidFill>
                  <a:srgbClr val="080808"/>
                </a:solidFill>
              </a:rPr>
              <a:t>zmanjšane sposobnosti</a:t>
            </a:r>
            <a:endParaRPr lang="sl-SI" altLang="sl-SI" sz="2400">
              <a:solidFill>
                <a:srgbClr val="080808"/>
              </a:solidFill>
            </a:endParaRPr>
          </a:p>
          <a:p>
            <a:pPr>
              <a:lnSpc>
                <a:spcPct val="90000"/>
              </a:lnSpc>
              <a:buFontTx/>
              <a:buNone/>
            </a:pPr>
            <a:r>
              <a:rPr lang="en-US" altLang="sl-SI" sz="2400">
                <a:solidFill>
                  <a:srgbClr val="080808"/>
                </a:solidFill>
              </a:rPr>
              <a:t>telesnih celic za uporabo</a:t>
            </a:r>
            <a:endParaRPr lang="sl-SI" altLang="sl-SI" sz="2400">
              <a:solidFill>
                <a:srgbClr val="080808"/>
              </a:solidFill>
            </a:endParaRPr>
          </a:p>
          <a:p>
            <a:pPr>
              <a:lnSpc>
                <a:spcPct val="90000"/>
              </a:lnSpc>
              <a:buFontTx/>
              <a:buNone/>
            </a:pPr>
            <a:r>
              <a:rPr lang="en-US" altLang="sl-SI" sz="2400">
                <a:solidFill>
                  <a:srgbClr val="080808"/>
                </a:solidFill>
              </a:rPr>
              <a:t>insulina.Zaradi tega nastane</a:t>
            </a:r>
            <a:endParaRPr lang="sl-SI" altLang="sl-SI" sz="2400">
              <a:solidFill>
                <a:srgbClr val="080808"/>
              </a:solidFill>
            </a:endParaRPr>
          </a:p>
          <a:p>
            <a:pPr>
              <a:lnSpc>
                <a:spcPct val="90000"/>
              </a:lnSpc>
              <a:buFontTx/>
              <a:buNone/>
            </a:pPr>
            <a:r>
              <a:rPr lang="en-US" altLang="sl-SI" sz="2400">
                <a:solidFill>
                  <a:srgbClr val="080808"/>
                </a:solidFill>
              </a:rPr>
              <a:t>kronično povečana</a:t>
            </a:r>
            <a:endParaRPr lang="sl-SI" altLang="sl-SI" sz="2400">
              <a:solidFill>
                <a:srgbClr val="080808"/>
              </a:solidFill>
            </a:endParaRPr>
          </a:p>
          <a:p>
            <a:pPr>
              <a:lnSpc>
                <a:spcPct val="90000"/>
              </a:lnSpc>
              <a:buFontTx/>
              <a:buNone/>
            </a:pPr>
            <a:r>
              <a:rPr lang="en-US" altLang="sl-SI" sz="2400">
                <a:solidFill>
                  <a:srgbClr val="080808"/>
                </a:solidFill>
              </a:rPr>
              <a:t>koncentracija krvnega</a:t>
            </a:r>
            <a:endParaRPr lang="sl-SI" altLang="sl-SI" sz="2400">
              <a:solidFill>
                <a:srgbClr val="080808"/>
              </a:solidFill>
            </a:endParaRPr>
          </a:p>
          <a:p>
            <a:pPr>
              <a:lnSpc>
                <a:spcPct val="90000"/>
              </a:lnSpc>
              <a:buFontTx/>
              <a:buNone/>
            </a:pPr>
            <a:r>
              <a:rPr lang="en-US" altLang="sl-SI" sz="2400">
                <a:solidFill>
                  <a:srgbClr val="080808"/>
                </a:solidFill>
              </a:rPr>
              <a:t>sladkorja (hiperglikemija).</a:t>
            </a:r>
          </a:p>
        </p:txBody>
      </p:sp>
      <p:pic>
        <p:nvPicPr>
          <p:cNvPr id="43012" name="Picture 4">
            <a:extLst>
              <a:ext uri="{FF2B5EF4-FFF2-40B4-BE49-F238E27FC236}">
                <a16:creationId xmlns:a16="http://schemas.microsoft.com/office/drawing/2014/main" id="{97F5651F-4631-4AB6-B857-3CC18E372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2133600"/>
            <a:ext cx="4213225" cy="337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3B42863-3CF6-4805-BB17-51E2E2389DBC}"/>
              </a:ext>
            </a:extLst>
          </p:cNvPr>
          <p:cNvSpPr>
            <a:spLocks noGrp="1" noChangeArrowheads="1"/>
          </p:cNvSpPr>
          <p:nvPr>
            <p:ph type="title"/>
          </p:nvPr>
        </p:nvSpPr>
        <p:spPr/>
        <p:txBody>
          <a:bodyPr/>
          <a:lstStyle/>
          <a:p>
            <a:r>
              <a:rPr lang="en-US" altLang="sl-SI" sz="3200">
                <a:solidFill>
                  <a:srgbClr val="080808"/>
                </a:solidFill>
                <a:latin typeface="Bell MT" panose="02020503060305020303" pitchFamily="18" charset="0"/>
              </a:rPr>
              <a:t>ZNAKI IN SIMPTOMI ZNIŽANEGA KRVNEGA SLADKORJA</a:t>
            </a:r>
            <a:r>
              <a:rPr lang="en-US" altLang="sl-SI" sz="4000"/>
              <a:t> </a:t>
            </a:r>
          </a:p>
        </p:txBody>
      </p:sp>
      <p:sp>
        <p:nvSpPr>
          <p:cNvPr id="44035" name="Rectangle 3">
            <a:extLst>
              <a:ext uri="{FF2B5EF4-FFF2-40B4-BE49-F238E27FC236}">
                <a16:creationId xmlns:a16="http://schemas.microsoft.com/office/drawing/2014/main" id="{E383C2BA-867C-47AF-A642-8C14DD81C841}"/>
              </a:ext>
            </a:extLst>
          </p:cNvPr>
          <p:cNvSpPr>
            <a:spLocks noGrp="1" noChangeArrowheads="1"/>
          </p:cNvSpPr>
          <p:nvPr>
            <p:ph type="body" idx="1"/>
          </p:nvPr>
        </p:nvSpPr>
        <p:spPr>
          <a:xfrm>
            <a:off x="457200" y="1600200"/>
            <a:ext cx="4330700" cy="4525963"/>
          </a:xfrm>
        </p:spPr>
        <p:txBody>
          <a:bodyPr/>
          <a:lstStyle/>
          <a:p>
            <a:pPr>
              <a:lnSpc>
                <a:spcPct val="80000"/>
              </a:lnSpc>
              <a:buFontTx/>
              <a:buNone/>
            </a:pPr>
            <a:r>
              <a:rPr lang="en-US" altLang="sl-SI" sz="2000">
                <a:solidFill>
                  <a:srgbClr val="080808"/>
                </a:solidFill>
              </a:rPr>
              <a:t>Hipoglikemija je stanje,ko pade koncentracija krvnega sladkorja pod normalno vrednost.Najobčutljivejši organ za pomankanje krvnega sladkorja so možgani.Najprej se pojavijo težave s koncentracijo,utrujenost in upočasnjenost.Ob še nižjih vrednostih krvnega sladkorja se pojavijo motnje v mišljenju in motnje zavesti-od zmedenosti do kome.Drugi značilni simptomi so:Lakota,potna bleda in hladna koža,tresavica,motnje vida.</a:t>
            </a:r>
          </a:p>
        </p:txBody>
      </p:sp>
      <p:pic>
        <p:nvPicPr>
          <p:cNvPr id="44036" name="Picture 4" descr="dsc00070oo4">
            <a:extLst>
              <a:ext uri="{FF2B5EF4-FFF2-40B4-BE49-F238E27FC236}">
                <a16:creationId xmlns:a16="http://schemas.microsoft.com/office/drawing/2014/main" id="{2590B55E-0906-46F9-9107-E15BA6548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2349500"/>
            <a:ext cx="3455987" cy="2951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2C899F7-B23E-4D86-BFCE-52E308368EF8}"/>
              </a:ext>
            </a:extLst>
          </p:cNvPr>
          <p:cNvSpPr>
            <a:spLocks noGrp="1" noChangeArrowheads="1"/>
          </p:cNvSpPr>
          <p:nvPr>
            <p:ph type="title"/>
          </p:nvPr>
        </p:nvSpPr>
        <p:spPr/>
        <p:txBody>
          <a:bodyPr/>
          <a:lstStyle/>
          <a:p>
            <a:r>
              <a:rPr lang="en-US" altLang="sl-SI" sz="3600">
                <a:solidFill>
                  <a:srgbClr val="080808"/>
                </a:solidFill>
                <a:latin typeface="Bell MT" panose="02020503060305020303" pitchFamily="18" charset="0"/>
              </a:rPr>
              <a:t> PRVA POMOČ PRI HIPOGLIKEMIJI</a:t>
            </a:r>
          </a:p>
        </p:txBody>
      </p:sp>
      <p:sp>
        <p:nvSpPr>
          <p:cNvPr id="45059" name="Rectangle 3">
            <a:extLst>
              <a:ext uri="{FF2B5EF4-FFF2-40B4-BE49-F238E27FC236}">
                <a16:creationId xmlns:a16="http://schemas.microsoft.com/office/drawing/2014/main" id="{1B8B8623-91CC-43B3-B3CC-F74B0EAEE595}"/>
              </a:ext>
            </a:extLst>
          </p:cNvPr>
          <p:cNvSpPr>
            <a:spLocks noGrp="1" noChangeArrowheads="1"/>
          </p:cNvSpPr>
          <p:nvPr>
            <p:ph type="body" idx="1"/>
          </p:nvPr>
        </p:nvSpPr>
        <p:spPr>
          <a:xfrm>
            <a:off x="457200" y="1600200"/>
            <a:ext cx="3683000" cy="4525963"/>
          </a:xfrm>
        </p:spPr>
        <p:txBody>
          <a:bodyPr/>
          <a:lstStyle/>
          <a:p>
            <a:pPr>
              <a:lnSpc>
                <a:spcPct val="80000"/>
              </a:lnSpc>
              <a:buFontTx/>
              <a:buNone/>
            </a:pPr>
            <a:r>
              <a:rPr lang="en-US" altLang="sl-SI" sz="2000">
                <a:solidFill>
                  <a:srgbClr val="080808"/>
                </a:solidFill>
              </a:rPr>
              <a:t>Pri začetnih znakih znižanega</a:t>
            </a:r>
            <a:endParaRPr lang="sl-SI" altLang="sl-SI" sz="2000">
              <a:solidFill>
                <a:srgbClr val="080808"/>
              </a:solidFill>
            </a:endParaRPr>
          </a:p>
          <a:p>
            <a:pPr>
              <a:lnSpc>
                <a:spcPct val="80000"/>
              </a:lnSpc>
              <a:buFontTx/>
              <a:buNone/>
            </a:pPr>
            <a:r>
              <a:rPr lang="en-US" altLang="sl-SI" sz="2000">
                <a:solidFill>
                  <a:srgbClr val="080808"/>
                </a:solidFill>
              </a:rPr>
              <a:t>krvnega sladkorja naj bolnik</a:t>
            </a:r>
            <a:endParaRPr lang="sl-SI" altLang="sl-SI" sz="2000">
              <a:solidFill>
                <a:srgbClr val="080808"/>
              </a:solidFill>
            </a:endParaRPr>
          </a:p>
          <a:p>
            <a:pPr>
              <a:lnSpc>
                <a:spcPct val="80000"/>
              </a:lnSpc>
              <a:buFontTx/>
              <a:buNone/>
            </a:pPr>
            <a:r>
              <a:rPr lang="en-US" altLang="sl-SI" sz="2000">
                <a:solidFill>
                  <a:srgbClr val="080808"/>
                </a:solidFill>
              </a:rPr>
              <a:t>zaužije eno veliko žlico</a:t>
            </a:r>
            <a:endParaRPr lang="sl-SI" altLang="sl-SI" sz="2000">
              <a:solidFill>
                <a:srgbClr val="080808"/>
              </a:solidFill>
            </a:endParaRPr>
          </a:p>
          <a:p>
            <a:pPr>
              <a:lnSpc>
                <a:spcPct val="80000"/>
              </a:lnSpc>
              <a:buFontTx/>
              <a:buNone/>
            </a:pPr>
            <a:r>
              <a:rPr lang="en-US" altLang="sl-SI" sz="2000">
                <a:solidFill>
                  <a:srgbClr val="080808"/>
                </a:solidFill>
              </a:rPr>
              <a:t>sladkorja ali dva dcl</a:t>
            </a:r>
            <a:endParaRPr lang="sl-SI" altLang="sl-SI" sz="2000">
              <a:solidFill>
                <a:srgbClr val="080808"/>
              </a:solidFill>
            </a:endParaRPr>
          </a:p>
          <a:p>
            <a:pPr>
              <a:lnSpc>
                <a:spcPct val="80000"/>
              </a:lnSpc>
              <a:buFontTx/>
              <a:buNone/>
            </a:pPr>
            <a:r>
              <a:rPr lang="en-US" altLang="sl-SI" sz="2000">
                <a:solidFill>
                  <a:srgbClr val="080808"/>
                </a:solidFill>
              </a:rPr>
              <a:t>sladkega soka.Bolnik naj se</a:t>
            </a:r>
            <a:endParaRPr lang="sl-SI" altLang="sl-SI" sz="2000">
              <a:solidFill>
                <a:srgbClr val="080808"/>
              </a:solidFill>
            </a:endParaRPr>
          </a:p>
          <a:p>
            <a:pPr>
              <a:lnSpc>
                <a:spcPct val="80000"/>
              </a:lnSpc>
              <a:buFontTx/>
              <a:buNone/>
            </a:pPr>
            <a:r>
              <a:rPr lang="en-US" altLang="sl-SI" sz="2000">
                <a:solidFill>
                  <a:srgbClr val="080808"/>
                </a:solidFill>
              </a:rPr>
              <a:t>umiri in počaka.Če se</a:t>
            </a:r>
            <a:endParaRPr lang="sl-SI" altLang="sl-SI" sz="2000">
              <a:solidFill>
                <a:srgbClr val="080808"/>
              </a:solidFill>
            </a:endParaRPr>
          </a:p>
          <a:p>
            <a:pPr>
              <a:lnSpc>
                <a:spcPct val="80000"/>
              </a:lnSpc>
              <a:buFontTx/>
              <a:buNone/>
            </a:pPr>
            <a:r>
              <a:rPr lang="en-US" altLang="sl-SI" sz="2000">
                <a:solidFill>
                  <a:srgbClr val="080808"/>
                </a:solidFill>
              </a:rPr>
              <a:t>simptomi ne umirjajo,naj v</a:t>
            </a:r>
            <a:endParaRPr lang="sl-SI" altLang="sl-SI" sz="2000">
              <a:solidFill>
                <a:srgbClr val="080808"/>
              </a:solidFill>
            </a:endParaRPr>
          </a:p>
          <a:p>
            <a:pPr>
              <a:lnSpc>
                <a:spcPct val="80000"/>
              </a:lnSpc>
              <a:buFontTx/>
              <a:buNone/>
            </a:pPr>
            <a:r>
              <a:rPr lang="en-US" altLang="sl-SI" sz="2000">
                <a:solidFill>
                  <a:srgbClr val="080808"/>
                </a:solidFill>
              </a:rPr>
              <a:t>presledkih 10 min ponavlja</a:t>
            </a:r>
            <a:endParaRPr lang="sl-SI" altLang="sl-SI" sz="2000">
              <a:solidFill>
                <a:srgbClr val="080808"/>
              </a:solidFill>
            </a:endParaRPr>
          </a:p>
          <a:p>
            <a:pPr>
              <a:lnSpc>
                <a:spcPct val="80000"/>
              </a:lnSpc>
              <a:buFontTx/>
              <a:buNone/>
            </a:pPr>
            <a:r>
              <a:rPr lang="en-US" altLang="sl-SI" sz="2000">
                <a:solidFill>
                  <a:srgbClr val="080808"/>
                </a:solidFill>
              </a:rPr>
              <a:t>enak odmerek,dokler se stanje</a:t>
            </a:r>
            <a:endParaRPr lang="sl-SI" altLang="sl-SI" sz="2000">
              <a:solidFill>
                <a:srgbClr val="080808"/>
              </a:solidFill>
            </a:endParaRPr>
          </a:p>
          <a:p>
            <a:pPr>
              <a:lnSpc>
                <a:spcPct val="80000"/>
              </a:lnSpc>
              <a:buFontTx/>
              <a:buNone/>
            </a:pPr>
            <a:r>
              <a:rPr lang="en-US" altLang="sl-SI" sz="2000">
                <a:solidFill>
                  <a:srgbClr val="080808"/>
                </a:solidFill>
              </a:rPr>
              <a:t>ne normalizira.Bolniki,ki so</a:t>
            </a:r>
            <a:endParaRPr lang="sl-SI" altLang="sl-SI" sz="2000">
              <a:solidFill>
                <a:srgbClr val="080808"/>
              </a:solidFill>
            </a:endParaRPr>
          </a:p>
          <a:p>
            <a:pPr>
              <a:lnSpc>
                <a:spcPct val="80000"/>
              </a:lnSpc>
              <a:buFontTx/>
              <a:buNone/>
            </a:pPr>
            <a:r>
              <a:rPr lang="en-US" altLang="sl-SI" sz="2000">
                <a:solidFill>
                  <a:srgbClr val="080808"/>
                </a:solidFill>
              </a:rPr>
              <a:t>doživeli hipoglikemijo ob</a:t>
            </a:r>
            <a:endParaRPr lang="sl-SI" altLang="sl-SI" sz="2000">
              <a:solidFill>
                <a:srgbClr val="080808"/>
              </a:solidFill>
            </a:endParaRPr>
          </a:p>
          <a:p>
            <a:pPr>
              <a:lnSpc>
                <a:spcPct val="80000"/>
              </a:lnSpc>
              <a:buFontTx/>
              <a:buNone/>
            </a:pPr>
            <a:r>
              <a:rPr lang="en-US" altLang="sl-SI" sz="2000">
                <a:solidFill>
                  <a:srgbClr val="080808"/>
                </a:solidFill>
              </a:rPr>
              <a:t>jemanju tablet morajo nujno k</a:t>
            </a:r>
            <a:endParaRPr lang="sl-SI" altLang="sl-SI" sz="2000">
              <a:solidFill>
                <a:srgbClr val="080808"/>
              </a:solidFill>
            </a:endParaRPr>
          </a:p>
          <a:p>
            <a:pPr>
              <a:lnSpc>
                <a:spcPct val="80000"/>
              </a:lnSpc>
              <a:buFontTx/>
              <a:buNone/>
            </a:pPr>
            <a:r>
              <a:rPr lang="en-US" altLang="sl-SI" sz="2000">
                <a:solidFill>
                  <a:srgbClr val="080808"/>
                </a:solidFill>
              </a:rPr>
              <a:t>zdravniku.</a:t>
            </a:r>
          </a:p>
        </p:txBody>
      </p:sp>
      <p:pic>
        <p:nvPicPr>
          <p:cNvPr id="45060" name="Picture 4" descr="imagesujljlll">
            <a:extLst>
              <a:ext uri="{FF2B5EF4-FFF2-40B4-BE49-F238E27FC236}">
                <a16:creationId xmlns:a16="http://schemas.microsoft.com/office/drawing/2014/main" id="{86808CB5-CF1B-40E6-AE84-9D5FF537E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1628775"/>
            <a:ext cx="4356100" cy="3275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0DE9F6D-5641-4B6A-80A2-BEB51DE5444C}"/>
              </a:ext>
            </a:extLst>
          </p:cNvPr>
          <p:cNvSpPr>
            <a:spLocks noGrp="1" noChangeArrowheads="1"/>
          </p:cNvSpPr>
          <p:nvPr>
            <p:ph type="title"/>
          </p:nvPr>
        </p:nvSpPr>
        <p:spPr/>
        <p:txBody>
          <a:bodyPr/>
          <a:lstStyle/>
          <a:p>
            <a:r>
              <a:rPr lang="en-US" altLang="sl-SI" sz="3600">
                <a:solidFill>
                  <a:srgbClr val="080808"/>
                </a:solidFill>
                <a:latin typeface="Bell MT" panose="02020503060305020303" pitchFamily="18" charset="0"/>
              </a:rPr>
              <a:t>ZNAKI IN SIMPTOMI ZVIŠANEGA KRVNEGA SLADKORJA</a:t>
            </a:r>
            <a:r>
              <a:rPr lang="en-US" altLang="sl-SI" sz="4000"/>
              <a:t> </a:t>
            </a:r>
          </a:p>
        </p:txBody>
      </p:sp>
      <p:sp>
        <p:nvSpPr>
          <p:cNvPr id="46083" name="Rectangle 3">
            <a:extLst>
              <a:ext uri="{FF2B5EF4-FFF2-40B4-BE49-F238E27FC236}">
                <a16:creationId xmlns:a16="http://schemas.microsoft.com/office/drawing/2014/main" id="{FC3800CA-6CF4-4E3A-A894-EAFCDA24C73A}"/>
              </a:ext>
            </a:extLst>
          </p:cNvPr>
          <p:cNvSpPr>
            <a:spLocks noGrp="1" noChangeArrowheads="1"/>
          </p:cNvSpPr>
          <p:nvPr>
            <p:ph type="body" idx="1"/>
          </p:nvPr>
        </p:nvSpPr>
        <p:spPr>
          <a:xfrm>
            <a:off x="457200" y="1600200"/>
            <a:ext cx="4402138" cy="4525963"/>
          </a:xfrm>
        </p:spPr>
        <p:txBody>
          <a:bodyPr/>
          <a:lstStyle/>
          <a:p>
            <a:pPr>
              <a:lnSpc>
                <a:spcPct val="90000"/>
              </a:lnSpc>
              <a:buFontTx/>
              <a:buNone/>
            </a:pPr>
            <a:r>
              <a:rPr lang="en-US" altLang="sl-SI" sz="2400">
                <a:solidFill>
                  <a:srgbClr val="080808"/>
                </a:solidFill>
              </a:rPr>
              <a:t>Bolnik je videti prizadet,nemiren,včasih zmeden,lahko ima tudi hujše motnje zavesti.Navaja bolečine v trebuhu in včasih bruha.Prisotni so tudi splošni znaki povečane koncentracije krvnega sladkorja:odvajanje velikih količin urina,huda žeja,izsušenost in utrujenost.</a:t>
            </a:r>
          </a:p>
        </p:txBody>
      </p:sp>
      <p:pic>
        <p:nvPicPr>
          <p:cNvPr id="46084" name="Picture 4" descr="imagesdhfd">
            <a:extLst>
              <a:ext uri="{FF2B5EF4-FFF2-40B4-BE49-F238E27FC236}">
                <a16:creationId xmlns:a16="http://schemas.microsoft.com/office/drawing/2014/main" id="{4F566EE5-35EC-48D2-B448-43C5DD3B27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2133600"/>
            <a:ext cx="3671888" cy="2770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55CA28B-C4DC-488E-9F01-1DB46C942883}"/>
              </a:ext>
            </a:extLst>
          </p:cNvPr>
          <p:cNvSpPr>
            <a:spLocks noGrp="1" noChangeArrowheads="1"/>
          </p:cNvSpPr>
          <p:nvPr>
            <p:ph type="title"/>
          </p:nvPr>
        </p:nvSpPr>
        <p:spPr/>
        <p:txBody>
          <a:bodyPr/>
          <a:lstStyle/>
          <a:p>
            <a:r>
              <a:rPr lang="en-US" altLang="sl-SI" sz="3600">
                <a:solidFill>
                  <a:srgbClr val="080808"/>
                </a:solidFill>
                <a:latin typeface="Bell MT" panose="02020503060305020303" pitchFamily="18" charset="0"/>
              </a:rPr>
              <a:t>PRVA POMOČ PRI HIPERGLIKEMIJI</a:t>
            </a:r>
            <a:r>
              <a:rPr lang="en-US" altLang="sl-SI" sz="4000"/>
              <a:t> </a:t>
            </a:r>
          </a:p>
        </p:txBody>
      </p:sp>
      <p:sp>
        <p:nvSpPr>
          <p:cNvPr id="47107" name="Rectangle 3">
            <a:extLst>
              <a:ext uri="{FF2B5EF4-FFF2-40B4-BE49-F238E27FC236}">
                <a16:creationId xmlns:a16="http://schemas.microsoft.com/office/drawing/2014/main" id="{89A5308B-3460-4245-899F-A2ED49A7CFE8}"/>
              </a:ext>
            </a:extLst>
          </p:cNvPr>
          <p:cNvSpPr>
            <a:spLocks noGrp="1" noChangeArrowheads="1"/>
          </p:cNvSpPr>
          <p:nvPr>
            <p:ph type="body" idx="1"/>
          </p:nvPr>
        </p:nvSpPr>
        <p:spPr>
          <a:xfrm>
            <a:off x="457200" y="1600200"/>
            <a:ext cx="4043363" cy="4525963"/>
          </a:xfrm>
        </p:spPr>
        <p:txBody>
          <a:bodyPr/>
          <a:lstStyle/>
          <a:p>
            <a:pPr>
              <a:lnSpc>
                <a:spcPct val="90000"/>
              </a:lnSpc>
              <a:buFontTx/>
              <a:buNone/>
            </a:pPr>
            <a:r>
              <a:rPr lang="en-US" altLang="sl-SI" sz="2400">
                <a:solidFill>
                  <a:srgbClr val="080808"/>
                </a:solidFill>
              </a:rPr>
              <a:t>Najpomembnejše,kar lahko</a:t>
            </a:r>
            <a:endParaRPr lang="sl-SI" altLang="sl-SI" sz="2400">
              <a:solidFill>
                <a:srgbClr val="080808"/>
              </a:solidFill>
            </a:endParaRPr>
          </a:p>
          <a:p>
            <a:pPr>
              <a:lnSpc>
                <a:spcPct val="90000"/>
              </a:lnSpc>
              <a:buFontTx/>
              <a:buNone/>
            </a:pPr>
            <a:r>
              <a:rPr lang="en-US" altLang="sl-SI" sz="2400">
                <a:solidFill>
                  <a:srgbClr val="080808"/>
                </a:solidFill>
              </a:rPr>
              <a:t>naredi laik,je zgodnja</a:t>
            </a:r>
            <a:endParaRPr lang="sl-SI" altLang="sl-SI" sz="2400">
              <a:solidFill>
                <a:srgbClr val="080808"/>
              </a:solidFill>
            </a:endParaRPr>
          </a:p>
          <a:p>
            <a:pPr>
              <a:lnSpc>
                <a:spcPct val="90000"/>
              </a:lnSpc>
              <a:buFontTx/>
              <a:buNone/>
            </a:pPr>
            <a:r>
              <a:rPr lang="en-US" altLang="sl-SI" sz="2400">
                <a:solidFill>
                  <a:srgbClr val="080808"/>
                </a:solidFill>
              </a:rPr>
              <a:t>prepoznava simptomov in</a:t>
            </a:r>
            <a:endParaRPr lang="sl-SI" altLang="sl-SI" sz="2400">
              <a:solidFill>
                <a:srgbClr val="080808"/>
              </a:solidFill>
            </a:endParaRPr>
          </a:p>
          <a:p>
            <a:pPr>
              <a:lnSpc>
                <a:spcPct val="90000"/>
              </a:lnSpc>
              <a:buFontTx/>
              <a:buNone/>
            </a:pPr>
            <a:r>
              <a:rPr lang="en-US" altLang="sl-SI" sz="2400">
                <a:solidFill>
                  <a:srgbClr val="080808"/>
                </a:solidFill>
              </a:rPr>
              <a:t>napotitev k zdravniku.</a:t>
            </a:r>
          </a:p>
          <a:p>
            <a:pPr>
              <a:lnSpc>
                <a:spcPct val="90000"/>
              </a:lnSpc>
              <a:buFontTx/>
              <a:buNone/>
            </a:pPr>
            <a:r>
              <a:rPr lang="en-US" altLang="sl-SI" sz="2400">
                <a:solidFill>
                  <a:srgbClr val="080808"/>
                </a:solidFill>
              </a:rPr>
              <a:t>Preventivno naj imajo vsi</a:t>
            </a:r>
            <a:endParaRPr lang="sl-SI" altLang="sl-SI" sz="2400">
              <a:solidFill>
                <a:srgbClr val="080808"/>
              </a:solidFill>
            </a:endParaRPr>
          </a:p>
          <a:p>
            <a:pPr>
              <a:lnSpc>
                <a:spcPct val="90000"/>
              </a:lnSpc>
              <a:buFontTx/>
              <a:buNone/>
            </a:pPr>
            <a:r>
              <a:rPr lang="en-US" altLang="sl-SI" sz="2400">
                <a:solidFill>
                  <a:srgbClr val="080808"/>
                </a:solidFill>
              </a:rPr>
              <a:t>sladkorni bolniki s seboj</a:t>
            </a:r>
            <a:endParaRPr lang="sl-SI" altLang="sl-SI" sz="2400">
              <a:solidFill>
                <a:srgbClr val="080808"/>
              </a:solidFill>
            </a:endParaRPr>
          </a:p>
          <a:p>
            <a:pPr>
              <a:lnSpc>
                <a:spcPct val="90000"/>
              </a:lnSpc>
              <a:buFontTx/>
              <a:buNone/>
            </a:pPr>
            <a:r>
              <a:rPr lang="en-US" altLang="sl-SI" sz="2400">
                <a:solidFill>
                  <a:srgbClr val="080808"/>
                </a:solidFill>
              </a:rPr>
              <a:t>ustrezno opremo ki jo</a:t>
            </a:r>
            <a:endParaRPr lang="sl-SI" altLang="sl-SI" sz="2400">
              <a:solidFill>
                <a:srgbClr val="080808"/>
              </a:solidFill>
            </a:endParaRPr>
          </a:p>
          <a:p>
            <a:pPr>
              <a:lnSpc>
                <a:spcPct val="90000"/>
              </a:lnSpc>
              <a:buFontTx/>
              <a:buNone/>
            </a:pPr>
            <a:r>
              <a:rPr lang="en-US" altLang="sl-SI" sz="2400">
                <a:solidFill>
                  <a:srgbClr val="080808"/>
                </a:solidFill>
              </a:rPr>
              <a:t>potrebujejo (insulin,merilec</a:t>
            </a:r>
            <a:endParaRPr lang="sl-SI" altLang="sl-SI" sz="2400">
              <a:solidFill>
                <a:srgbClr val="080808"/>
              </a:solidFill>
            </a:endParaRPr>
          </a:p>
          <a:p>
            <a:pPr>
              <a:lnSpc>
                <a:spcPct val="90000"/>
              </a:lnSpc>
              <a:buFontTx/>
              <a:buNone/>
            </a:pPr>
            <a:r>
              <a:rPr lang="en-US" altLang="sl-SI" sz="2400">
                <a:solidFill>
                  <a:srgbClr val="080808"/>
                </a:solidFill>
              </a:rPr>
              <a:t>koncentracije krvne</a:t>
            </a:r>
            <a:endParaRPr lang="sl-SI" altLang="sl-SI" sz="2400">
              <a:solidFill>
                <a:srgbClr val="080808"/>
              </a:solidFill>
            </a:endParaRPr>
          </a:p>
          <a:p>
            <a:pPr>
              <a:lnSpc>
                <a:spcPct val="90000"/>
              </a:lnSpc>
              <a:buFontTx/>
              <a:buNone/>
            </a:pPr>
            <a:r>
              <a:rPr lang="en-US" altLang="sl-SI" sz="2400">
                <a:solidFill>
                  <a:srgbClr val="080808"/>
                </a:solidFill>
              </a:rPr>
              <a:t>glukoze).</a:t>
            </a:r>
          </a:p>
        </p:txBody>
      </p:sp>
      <p:pic>
        <p:nvPicPr>
          <p:cNvPr id="47108" name="Picture 4" descr="insulin_shot2">
            <a:extLst>
              <a:ext uri="{FF2B5EF4-FFF2-40B4-BE49-F238E27FC236}">
                <a16:creationId xmlns:a16="http://schemas.microsoft.com/office/drawing/2014/main" id="{30D2AEAF-D7E0-4329-95B9-5AA36274D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484313"/>
            <a:ext cx="3721100" cy="5041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3906CBFB-548A-4D33-8A6F-FA426EBEA39A}"/>
              </a:ext>
            </a:extLst>
          </p:cNvPr>
          <p:cNvSpPr>
            <a:spLocks noGrp="1" noChangeArrowheads="1"/>
          </p:cNvSpPr>
          <p:nvPr>
            <p:ph type="title"/>
          </p:nvPr>
        </p:nvSpPr>
        <p:spPr/>
        <p:txBody>
          <a:bodyPr/>
          <a:lstStyle/>
          <a:p>
            <a:r>
              <a:rPr lang="en-US" altLang="sl-SI" sz="4000">
                <a:solidFill>
                  <a:srgbClr val="080808"/>
                </a:solidFill>
                <a:latin typeface="Bell MT" panose="02020503060305020303" pitchFamily="18" charset="0"/>
              </a:rPr>
              <a:t>AKUTNA BOLEČINA V TREBUHU</a:t>
            </a:r>
            <a:r>
              <a:rPr lang="en-US" altLang="sl-SI"/>
              <a:t> </a:t>
            </a:r>
          </a:p>
        </p:txBody>
      </p:sp>
      <p:sp>
        <p:nvSpPr>
          <p:cNvPr id="48131" name="Rectangle 3">
            <a:extLst>
              <a:ext uri="{FF2B5EF4-FFF2-40B4-BE49-F238E27FC236}">
                <a16:creationId xmlns:a16="http://schemas.microsoft.com/office/drawing/2014/main" id="{6221A768-8BEB-4083-979A-1404CD095251}"/>
              </a:ext>
            </a:extLst>
          </p:cNvPr>
          <p:cNvSpPr>
            <a:spLocks noGrp="1" noChangeArrowheads="1"/>
          </p:cNvSpPr>
          <p:nvPr>
            <p:ph type="body" idx="1"/>
          </p:nvPr>
        </p:nvSpPr>
        <p:spPr>
          <a:xfrm>
            <a:off x="323850" y="1557338"/>
            <a:ext cx="4464050" cy="4525962"/>
          </a:xfrm>
        </p:spPr>
        <p:txBody>
          <a:bodyPr/>
          <a:lstStyle/>
          <a:p>
            <a:pPr>
              <a:lnSpc>
                <a:spcPct val="80000"/>
              </a:lnSpc>
              <a:buFontTx/>
              <a:buNone/>
            </a:pPr>
            <a:r>
              <a:rPr lang="en-US" altLang="sl-SI" sz="1800">
                <a:solidFill>
                  <a:srgbClr val="080808"/>
                </a:solidFill>
              </a:rPr>
              <a:t>Nujno medicinsko pomoč potrebuje nekdo,ki:</a:t>
            </a:r>
          </a:p>
          <a:p>
            <a:pPr>
              <a:lnSpc>
                <a:spcPct val="80000"/>
              </a:lnSpc>
            </a:pPr>
            <a:r>
              <a:rPr lang="en-US" altLang="sl-SI" sz="1800">
                <a:solidFill>
                  <a:srgbClr val="080808"/>
                </a:solidFill>
              </a:rPr>
              <a:t>je prizadet in kaže znake šoka</a:t>
            </a:r>
          </a:p>
          <a:p>
            <a:pPr>
              <a:lnSpc>
                <a:spcPct val="80000"/>
              </a:lnSpc>
            </a:pPr>
            <a:r>
              <a:rPr lang="en-US" altLang="sl-SI" sz="1800">
                <a:solidFill>
                  <a:srgbClr val="080808"/>
                </a:solidFill>
              </a:rPr>
              <a:t>ima trebušno steno na otip trdo kod deska oz. če je trebuh na dotik zelo boleč (kar je znak vnetja potrebušnice-opne ki ovija trebušne organe)</a:t>
            </a:r>
          </a:p>
          <a:p>
            <a:pPr>
              <a:lnSpc>
                <a:spcPct val="80000"/>
              </a:lnSpc>
            </a:pPr>
            <a:r>
              <a:rPr lang="en-US" altLang="sl-SI" sz="1800">
                <a:solidFill>
                  <a:srgbClr val="080808"/>
                </a:solidFill>
              </a:rPr>
              <a:t>ima zelo hudo bolečino (tako,da zaradi nje ne more opravljeti vsakodnevnih opravil)</a:t>
            </a:r>
          </a:p>
          <a:p>
            <a:pPr>
              <a:lnSpc>
                <a:spcPct val="80000"/>
              </a:lnSpc>
            </a:pPr>
            <a:r>
              <a:rPr lang="en-US" altLang="sl-SI" sz="1800">
                <a:solidFill>
                  <a:srgbClr val="080808"/>
                </a:solidFill>
              </a:rPr>
              <a:t>ima ob bolečini visoko temperature</a:t>
            </a:r>
          </a:p>
          <a:p>
            <a:pPr>
              <a:lnSpc>
                <a:spcPct val="80000"/>
              </a:lnSpc>
            </a:pPr>
            <a:r>
              <a:rPr lang="en-US" altLang="sl-SI" sz="1800">
                <a:solidFill>
                  <a:srgbClr val="080808"/>
                </a:solidFill>
              </a:rPr>
              <a:t>z drisko in bruhanjem izgublja telesno tekočino,ki je s pitjem ne more zadovoljivo nadomeščati-grozi dehidracija</a:t>
            </a:r>
          </a:p>
          <a:p>
            <a:pPr>
              <a:lnSpc>
                <a:spcPct val="80000"/>
              </a:lnSpc>
            </a:pPr>
            <a:r>
              <a:rPr lang="en-US" altLang="sl-SI" sz="1800">
                <a:solidFill>
                  <a:srgbClr val="080808"/>
                </a:solidFill>
              </a:rPr>
              <a:t>izloča kri z bruhanjem,z blatom,z urinom ali iz rodil</a:t>
            </a:r>
          </a:p>
        </p:txBody>
      </p:sp>
      <p:pic>
        <p:nvPicPr>
          <p:cNvPr id="48132" name="Picture 4" descr="imageskzkz">
            <a:extLst>
              <a:ext uri="{FF2B5EF4-FFF2-40B4-BE49-F238E27FC236}">
                <a16:creationId xmlns:a16="http://schemas.microsoft.com/office/drawing/2014/main" id="{7670827E-F767-4E6E-BB85-CE12B0C74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205038"/>
            <a:ext cx="3781425" cy="3024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3DA7114-AE29-46C1-8803-5484A8D582EF}"/>
              </a:ext>
            </a:extLst>
          </p:cNvPr>
          <p:cNvSpPr>
            <a:spLocks noGrp="1" noChangeArrowheads="1"/>
          </p:cNvSpPr>
          <p:nvPr>
            <p:ph type="title"/>
          </p:nvPr>
        </p:nvSpPr>
        <p:spPr>
          <a:xfrm>
            <a:off x="468313" y="260350"/>
            <a:ext cx="8229600" cy="1143000"/>
          </a:xfrm>
        </p:spPr>
        <p:txBody>
          <a:bodyPr/>
          <a:lstStyle/>
          <a:p>
            <a:r>
              <a:rPr lang="sl-SI" altLang="sl-SI" sz="4000">
                <a:solidFill>
                  <a:srgbClr val="080808"/>
                </a:solidFill>
                <a:latin typeface="Bell MT" panose="02020503060305020303" pitchFamily="18" charset="0"/>
              </a:rPr>
              <a:t>AKUTNI KORONARNI SINDROM</a:t>
            </a:r>
          </a:p>
        </p:txBody>
      </p:sp>
      <p:pic>
        <p:nvPicPr>
          <p:cNvPr id="3075" name="Picture 3">
            <a:extLst>
              <a:ext uri="{FF2B5EF4-FFF2-40B4-BE49-F238E27FC236}">
                <a16:creationId xmlns:a16="http://schemas.microsoft.com/office/drawing/2014/main" id="{E01DEB5E-85FD-4AF3-A218-486A801C421C}"/>
              </a:ext>
            </a:extLst>
          </p:cNvPr>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395288" y="1557338"/>
            <a:ext cx="4433887" cy="4824412"/>
          </a:xfrm>
        </p:spPr>
      </p:pic>
      <p:graphicFrame>
        <p:nvGraphicFramePr>
          <p:cNvPr id="3076" name="Object 4">
            <a:extLst>
              <a:ext uri="{FF2B5EF4-FFF2-40B4-BE49-F238E27FC236}">
                <a16:creationId xmlns:a16="http://schemas.microsoft.com/office/drawing/2014/main" id="{45CDBA14-B5F5-4954-940C-5B19CACB4242}"/>
              </a:ext>
            </a:extLst>
          </p:cNvPr>
          <p:cNvGraphicFramePr>
            <a:graphicFrameLocks noGrp="1" noChangeAspect="1"/>
          </p:cNvGraphicFramePr>
          <p:nvPr>
            <p:ph sz="half" idx="2"/>
          </p:nvPr>
        </p:nvGraphicFramePr>
        <p:xfrm>
          <a:off x="5219700" y="1628775"/>
          <a:ext cx="3367088" cy="4321175"/>
        </p:xfrm>
        <a:graphic>
          <a:graphicData uri="http://schemas.openxmlformats.org/presentationml/2006/ole">
            <mc:AlternateContent xmlns:mc="http://schemas.openxmlformats.org/markup-compatibility/2006">
              <mc:Choice xmlns:v="urn:schemas-microsoft-com:vml" Requires="v">
                <p:oleObj spid="_x0000_s3082" name="Grafikon" r:id="rId4" imgW="3390900" imgH="4352849" progId="MSGraph.Chart.8">
                  <p:embed followColorScheme="full"/>
                </p:oleObj>
              </mc:Choice>
              <mc:Fallback>
                <p:oleObj name="Grafikon" r:id="rId4" imgW="3390900" imgH="4352849"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1628775"/>
                        <a:ext cx="3367088" cy="4321175"/>
                      </a:xfrm>
                      <a:prstGeom prst="rect">
                        <a:avLst/>
                      </a:prstGeom>
                    </p:spPr>
                  </p:pic>
                </p:oleObj>
              </mc:Fallback>
            </mc:AlternateContent>
          </a:graphicData>
        </a:graphic>
      </p:graphicFrame>
      <p:sp>
        <p:nvSpPr>
          <p:cNvPr id="3078" name="Text Box 6">
            <a:extLst>
              <a:ext uri="{FF2B5EF4-FFF2-40B4-BE49-F238E27FC236}">
                <a16:creationId xmlns:a16="http://schemas.microsoft.com/office/drawing/2014/main" id="{FE97F0E6-261F-4A25-ABFC-05A235AA9AB3}"/>
              </a:ext>
            </a:extLst>
          </p:cNvPr>
          <p:cNvSpPr txBox="1">
            <a:spLocks noChangeArrowheads="1"/>
          </p:cNvSpPr>
          <p:nvPr/>
        </p:nvSpPr>
        <p:spPr bwMode="auto">
          <a:xfrm>
            <a:off x="5148263" y="1700213"/>
            <a:ext cx="360045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sl-SI" sz="2000"/>
              <a:t>AKS je splošno ime za skupino podobnih bolezenskih stanj</a:t>
            </a:r>
            <a:r>
              <a:rPr lang="sl-SI" altLang="sl-SI" sz="2000"/>
              <a:t>. </a:t>
            </a:r>
            <a:r>
              <a:rPr lang="en-US" altLang="sl-SI" sz="2000"/>
              <a:t>Mednje prištevamo nestabilno angino pectoris,akutni miokardni infarkt(srčni infarkt ali srčna kap) in nenadno smrt zaradi nezadostne oskrbe srčne mišice s kisikom. Vzrok za AKS je največkrat nastanek krvnega strdka v eni od koronarnih arterij</a:t>
            </a:r>
            <a:r>
              <a:rPr lang="en-US" altLang="sl-SI"/>
              <a:t>.</a:t>
            </a:r>
            <a:r>
              <a:rPr lang="en-US" altLang="sl-SI">
                <a:solidFill>
                  <a:schemeClr val="tx1"/>
                </a:solidFill>
              </a:rPr>
              <a:t>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DAF4DA0-CE82-4CFF-98CD-B0A6A5428544}"/>
              </a:ext>
            </a:extLst>
          </p:cNvPr>
          <p:cNvSpPr>
            <a:spLocks noGrp="1" noChangeArrowheads="1"/>
          </p:cNvSpPr>
          <p:nvPr>
            <p:ph type="title"/>
          </p:nvPr>
        </p:nvSpPr>
        <p:spPr/>
        <p:txBody>
          <a:bodyPr/>
          <a:lstStyle/>
          <a:p>
            <a:r>
              <a:rPr lang="en-US" altLang="sl-SI" sz="3600">
                <a:solidFill>
                  <a:srgbClr val="080808"/>
                </a:solidFill>
                <a:latin typeface="Bell MT" panose="02020503060305020303" pitchFamily="18" charset="0"/>
              </a:rPr>
              <a:t>AKUTNO VNETJE SLEPIČA</a:t>
            </a:r>
            <a:r>
              <a:rPr lang="en-US" altLang="sl-SI"/>
              <a:t> </a:t>
            </a:r>
          </a:p>
        </p:txBody>
      </p:sp>
      <p:sp>
        <p:nvSpPr>
          <p:cNvPr id="49155" name="Rectangle 3">
            <a:extLst>
              <a:ext uri="{FF2B5EF4-FFF2-40B4-BE49-F238E27FC236}">
                <a16:creationId xmlns:a16="http://schemas.microsoft.com/office/drawing/2014/main" id="{486F59D5-22AF-462C-9BC0-679B0ED8D3C5}"/>
              </a:ext>
            </a:extLst>
          </p:cNvPr>
          <p:cNvSpPr>
            <a:spLocks noGrp="1" noChangeArrowheads="1"/>
          </p:cNvSpPr>
          <p:nvPr>
            <p:ph type="body" idx="1"/>
          </p:nvPr>
        </p:nvSpPr>
        <p:spPr>
          <a:xfrm>
            <a:off x="457200" y="1600200"/>
            <a:ext cx="4330700" cy="4525963"/>
          </a:xfrm>
        </p:spPr>
        <p:txBody>
          <a:bodyPr/>
          <a:lstStyle/>
          <a:p>
            <a:pPr>
              <a:lnSpc>
                <a:spcPct val="90000"/>
              </a:lnSpc>
              <a:buFontTx/>
              <a:buNone/>
            </a:pPr>
            <a:r>
              <a:rPr lang="en-US" altLang="sl-SI" sz="2400">
                <a:solidFill>
                  <a:srgbClr val="080808"/>
                </a:solidFill>
              </a:rPr>
              <a:t>Slepič je odrastek začetnega dela debelega črevesa.Večinoma leži v spodnjem desnem delu trebuha.Dolg je v povprečju devet cm in se slepo konča.Zapora slepiča povzroči,da se kopiči sluz,sledi bakterijska okužba in vnetje.Bolezen prizadene 7% ljudi vseh starosti,najpogostejša je v poznem otroštvu.</a:t>
            </a:r>
            <a:r>
              <a:rPr lang="en-US" altLang="sl-SI" sz="2400"/>
              <a:t> </a:t>
            </a:r>
          </a:p>
        </p:txBody>
      </p:sp>
      <p:pic>
        <p:nvPicPr>
          <p:cNvPr id="49156" name="Picture 4" descr="appendix">
            <a:extLst>
              <a:ext uri="{FF2B5EF4-FFF2-40B4-BE49-F238E27FC236}">
                <a16:creationId xmlns:a16="http://schemas.microsoft.com/office/drawing/2014/main" id="{203CB70F-986F-4826-A7E9-52C306D50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2205038"/>
            <a:ext cx="3810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2B24982-7CCF-4C64-9F66-5238773EB233}"/>
              </a:ext>
            </a:extLst>
          </p:cNvPr>
          <p:cNvSpPr>
            <a:spLocks noGrp="1" noChangeArrowheads="1"/>
          </p:cNvSpPr>
          <p:nvPr>
            <p:ph type="title"/>
          </p:nvPr>
        </p:nvSpPr>
        <p:spPr/>
        <p:txBody>
          <a:bodyPr/>
          <a:lstStyle/>
          <a:p>
            <a:r>
              <a:rPr lang="en-US" altLang="sl-SI" sz="3600">
                <a:solidFill>
                  <a:srgbClr val="080808"/>
                </a:solidFill>
                <a:latin typeface="Bell MT" panose="02020503060305020303" pitchFamily="18" charset="0"/>
              </a:rPr>
              <a:t>PREDRTJE VOTLEGA ORGANA</a:t>
            </a:r>
          </a:p>
        </p:txBody>
      </p:sp>
      <p:sp>
        <p:nvSpPr>
          <p:cNvPr id="50179" name="Rectangle 3">
            <a:extLst>
              <a:ext uri="{FF2B5EF4-FFF2-40B4-BE49-F238E27FC236}">
                <a16:creationId xmlns:a16="http://schemas.microsoft.com/office/drawing/2014/main" id="{CF4B4373-F691-4252-ACF4-0700549E494B}"/>
              </a:ext>
            </a:extLst>
          </p:cNvPr>
          <p:cNvSpPr>
            <a:spLocks noGrp="1" noChangeArrowheads="1"/>
          </p:cNvSpPr>
          <p:nvPr>
            <p:ph type="body" idx="1"/>
          </p:nvPr>
        </p:nvSpPr>
        <p:spPr>
          <a:xfrm>
            <a:off x="457200" y="1600200"/>
            <a:ext cx="5122863" cy="4525963"/>
          </a:xfrm>
        </p:spPr>
        <p:txBody>
          <a:bodyPr/>
          <a:lstStyle/>
          <a:p>
            <a:pPr>
              <a:lnSpc>
                <a:spcPct val="90000"/>
              </a:lnSpc>
              <a:buFontTx/>
              <a:buNone/>
            </a:pPr>
            <a:r>
              <a:rPr lang="en-US" altLang="sl-SI" sz="2400">
                <a:solidFill>
                  <a:srgbClr val="080808"/>
                </a:solidFill>
              </a:rPr>
              <a:t>Zaradi bolezni nastane najpogosteje kot zaplet rane na želodcu ali dvanajstniku.Navadno se kaže kot nenaden pojav zelo hudebolečine v območju žličke,ki pa se hitro razširi po vsem trebuhu.Težave ne prenehajo.Bolnik včasih bruha,pozneje postane trebuh trd in boleč,nazadnje se razvije šok.Simptomi so podobni kot pri predrtju anevrizne trebušne aorte.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896B336-A1B6-4BCE-8D93-3BB7B2461FBB}"/>
              </a:ext>
            </a:extLst>
          </p:cNvPr>
          <p:cNvSpPr>
            <a:spLocks noGrp="1" noChangeArrowheads="1"/>
          </p:cNvSpPr>
          <p:nvPr>
            <p:ph type="title"/>
          </p:nvPr>
        </p:nvSpPr>
        <p:spPr/>
        <p:txBody>
          <a:bodyPr/>
          <a:lstStyle/>
          <a:p>
            <a:r>
              <a:rPr lang="en-US" altLang="sl-SI" sz="3600">
                <a:solidFill>
                  <a:srgbClr val="080808"/>
                </a:solidFill>
                <a:latin typeface="Bell MT" panose="02020503060305020303" pitchFamily="18" charset="0"/>
              </a:rPr>
              <a:t>ZAPORA ČREVESA</a:t>
            </a:r>
            <a:r>
              <a:rPr lang="en-US" altLang="sl-SI"/>
              <a:t> </a:t>
            </a:r>
          </a:p>
        </p:txBody>
      </p:sp>
      <p:sp>
        <p:nvSpPr>
          <p:cNvPr id="51203" name="Rectangle 3">
            <a:extLst>
              <a:ext uri="{FF2B5EF4-FFF2-40B4-BE49-F238E27FC236}">
                <a16:creationId xmlns:a16="http://schemas.microsoft.com/office/drawing/2014/main" id="{D48A9BDB-8B3B-4B67-8527-3AC33BF48193}"/>
              </a:ext>
            </a:extLst>
          </p:cNvPr>
          <p:cNvSpPr>
            <a:spLocks noGrp="1" noChangeArrowheads="1"/>
          </p:cNvSpPr>
          <p:nvPr>
            <p:ph type="body" idx="1"/>
          </p:nvPr>
        </p:nvSpPr>
        <p:spPr>
          <a:xfrm>
            <a:off x="457200" y="1600200"/>
            <a:ext cx="3609975" cy="4525963"/>
          </a:xfrm>
        </p:spPr>
        <p:txBody>
          <a:bodyPr/>
          <a:lstStyle/>
          <a:p>
            <a:r>
              <a:rPr lang="en-US" altLang="sl-SI" sz="2000">
                <a:solidFill>
                  <a:srgbClr val="080808"/>
                </a:solidFill>
              </a:rPr>
              <a:t>Lahko je funkcionalna ali mehanična.</a:t>
            </a:r>
          </a:p>
          <a:p>
            <a:r>
              <a:rPr lang="en-US" altLang="sl-SI" sz="2000">
                <a:solidFill>
                  <a:srgbClr val="080808"/>
                </a:solidFill>
              </a:rPr>
              <a:t>Funkcionalni ali paralitični ileus pomeni renehanje krčenja mišic v steni črevesa.Pomikanje vsebine vzdolž črevesa se s tem ustavi.Razvije se pri hudo prizadetih bolniki z različnimi obolenji predvsem v trebuhu,pogosto pa tudi po trebušni operaciji ali poškodbi trebuha. </a:t>
            </a:r>
          </a:p>
        </p:txBody>
      </p:sp>
      <p:pic>
        <p:nvPicPr>
          <p:cNvPr id="51205" name="Picture 5">
            <a:extLst>
              <a:ext uri="{FF2B5EF4-FFF2-40B4-BE49-F238E27FC236}">
                <a16:creationId xmlns:a16="http://schemas.microsoft.com/office/drawing/2014/main" id="{4612EC75-DDBB-4E08-88C6-16348F4B2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2060575"/>
            <a:ext cx="4826000" cy="374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D5B4689-6A06-47BD-A91A-CA556DA3C884}"/>
              </a:ext>
            </a:extLst>
          </p:cNvPr>
          <p:cNvSpPr>
            <a:spLocks noGrp="1" noChangeArrowheads="1"/>
          </p:cNvSpPr>
          <p:nvPr>
            <p:ph type="title"/>
          </p:nvPr>
        </p:nvSpPr>
        <p:spPr/>
        <p:txBody>
          <a:bodyPr/>
          <a:lstStyle/>
          <a:p>
            <a:r>
              <a:rPr lang="en-US" altLang="sl-SI" sz="3200">
                <a:solidFill>
                  <a:srgbClr val="080808"/>
                </a:solidFill>
                <a:latin typeface="Bell MT" panose="02020503060305020303" pitchFamily="18" charset="0"/>
              </a:rPr>
              <a:t>PRVA POMOČ PRI AKUTNI BOLEČINI V TREBUHU</a:t>
            </a:r>
            <a:r>
              <a:rPr lang="en-US" altLang="sl-SI" sz="4000"/>
              <a:t> </a:t>
            </a:r>
          </a:p>
        </p:txBody>
      </p:sp>
      <p:sp>
        <p:nvSpPr>
          <p:cNvPr id="52227" name="Rectangle 3">
            <a:extLst>
              <a:ext uri="{FF2B5EF4-FFF2-40B4-BE49-F238E27FC236}">
                <a16:creationId xmlns:a16="http://schemas.microsoft.com/office/drawing/2014/main" id="{7619ADA2-7943-4E5F-86C0-51738327B3A3}"/>
              </a:ext>
            </a:extLst>
          </p:cNvPr>
          <p:cNvSpPr>
            <a:spLocks noGrp="1" noChangeArrowheads="1"/>
          </p:cNvSpPr>
          <p:nvPr>
            <p:ph type="body" idx="1"/>
          </p:nvPr>
        </p:nvSpPr>
        <p:spPr>
          <a:xfrm>
            <a:off x="457200" y="1600200"/>
            <a:ext cx="4186238" cy="4525963"/>
          </a:xfrm>
        </p:spPr>
        <p:txBody>
          <a:bodyPr/>
          <a:lstStyle/>
          <a:p>
            <a:pPr>
              <a:buFontTx/>
              <a:buNone/>
            </a:pPr>
            <a:r>
              <a:rPr lang="en-US" altLang="sl-SI" sz="2400">
                <a:solidFill>
                  <a:srgbClr val="080808"/>
                </a:solidFill>
              </a:rPr>
              <a:t>Pri resnih boleznih v trebuhu je zelo pomembna zgodnja prepoznava.Bolnik mora k zdravniku.Za zelo prizadetega bolnika ali ob znakih šoka je potreben prevoz z reševalnim vozilom. </a:t>
            </a:r>
            <a:endParaRPr lang="sl-SI" altLang="sl-SI" sz="2400">
              <a:solidFill>
                <a:srgbClr val="080808"/>
              </a:solidFill>
            </a:endParaRPr>
          </a:p>
          <a:p>
            <a:pPr>
              <a:buFontTx/>
              <a:buNone/>
            </a:pPr>
            <a:r>
              <a:rPr lang="en-US" altLang="sl-SI" sz="2400">
                <a:solidFill>
                  <a:srgbClr val="080808"/>
                </a:solidFill>
              </a:rPr>
              <a:t>Bolečino omilimo s položajem telesa,ki sprosti trebušne mišice. </a:t>
            </a:r>
          </a:p>
        </p:txBody>
      </p:sp>
      <p:pic>
        <p:nvPicPr>
          <p:cNvPr id="52228" name="Picture 4">
            <a:extLst>
              <a:ext uri="{FF2B5EF4-FFF2-40B4-BE49-F238E27FC236}">
                <a16:creationId xmlns:a16="http://schemas.microsoft.com/office/drawing/2014/main" id="{92B3E588-C547-4624-A8FB-28C175B7F6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628775"/>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CA890E8E-494C-499F-A5B2-E76DC464F4D2}"/>
              </a:ext>
            </a:extLst>
          </p:cNvPr>
          <p:cNvSpPr>
            <a:spLocks noGrp="1" noChangeArrowheads="1"/>
          </p:cNvSpPr>
          <p:nvPr>
            <p:ph type="title"/>
          </p:nvPr>
        </p:nvSpPr>
        <p:spPr/>
        <p:txBody>
          <a:bodyPr/>
          <a:lstStyle/>
          <a:p>
            <a:r>
              <a:rPr lang="en-US" altLang="sl-SI" sz="4000">
                <a:solidFill>
                  <a:srgbClr val="080808"/>
                </a:solidFill>
                <a:latin typeface="Bell MT" panose="02020503060305020303" pitchFamily="18" charset="0"/>
              </a:rPr>
              <a:t>NUJNA BOLEZENSKA STANJA POVEZANA S PREGRETJEM</a:t>
            </a:r>
          </a:p>
        </p:txBody>
      </p:sp>
      <p:sp>
        <p:nvSpPr>
          <p:cNvPr id="53251" name="Rectangle 3">
            <a:extLst>
              <a:ext uri="{FF2B5EF4-FFF2-40B4-BE49-F238E27FC236}">
                <a16:creationId xmlns:a16="http://schemas.microsoft.com/office/drawing/2014/main" id="{9815A37C-5311-4A47-9818-97F45A2A68BA}"/>
              </a:ext>
            </a:extLst>
          </p:cNvPr>
          <p:cNvSpPr>
            <a:spLocks noGrp="1" noChangeArrowheads="1"/>
          </p:cNvSpPr>
          <p:nvPr>
            <p:ph type="body" idx="1"/>
          </p:nvPr>
        </p:nvSpPr>
        <p:spPr>
          <a:xfrm>
            <a:off x="457200" y="1600200"/>
            <a:ext cx="4114800" cy="4525963"/>
          </a:xfrm>
        </p:spPr>
        <p:txBody>
          <a:bodyPr/>
          <a:lstStyle/>
          <a:p>
            <a:pPr>
              <a:buFontTx/>
              <a:buNone/>
            </a:pPr>
            <a:endParaRPr lang="sl-SI" altLang="sl-SI" sz="2000">
              <a:solidFill>
                <a:srgbClr val="080808"/>
              </a:solidFill>
            </a:endParaRPr>
          </a:p>
          <a:p>
            <a:pPr>
              <a:buFontTx/>
              <a:buNone/>
            </a:pPr>
            <a:r>
              <a:rPr lang="en-US" altLang="sl-SI" sz="2000">
                <a:solidFill>
                  <a:srgbClr val="080808"/>
                </a:solidFill>
              </a:rPr>
              <a:t>Ločimo dve vrsti povečanja telesne temperature nad normalno:vročino in pregretje.Razlika je v delovanju možganskega središča za nadzor temeperature.</a:t>
            </a:r>
            <a:endParaRPr lang="sl-SI" altLang="sl-SI" sz="2000">
              <a:solidFill>
                <a:srgbClr val="080808"/>
              </a:solidFill>
            </a:endParaRPr>
          </a:p>
          <a:p>
            <a:pPr>
              <a:buFontTx/>
              <a:buNone/>
            </a:pPr>
            <a:r>
              <a:rPr lang="en-US" altLang="sl-SI" sz="2000">
                <a:solidFill>
                  <a:srgbClr val="080808"/>
                </a:solidFill>
              </a:rPr>
              <a:t>Začetni simptomi pregretja so</a:t>
            </a:r>
            <a:endParaRPr lang="sl-SI" altLang="sl-SI" sz="2000">
              <a:solidFill>
                <a:srgbClr val="080808"/>
              </a:solidFill>
            </a:endParaRPr>
          </a:p>
          <a:p>
            <a:pPr>
              <a:buFontTx/>
              <a:buNone/>
            </a:pPr>
            <a:r>
              <a:rPr lang="en-US" altLang="sl-SI" sz="2000">
                <a:solidFill>
                  <a:srgbClr val="080808"/>
                </a:solidFill>
              </a:rPr>
              <a:t>občutek izčrpanosti in krči skupin</a:t>
            </a:r>
            <a:endParaRPr lang="sl-SI" altLang="sl-SI" sz="2000">
              <a:solidFill>
                <a:srgbClr val="080808"/>
              </a:solidFill>
            </a:endParaRPr>
          </a:p>
          <a:p>
            <a:pPr>
              <a:buFontTx/>
              <a:buNone/>
            </a:pPr>
            <a:r>
              <a:rPr lang="en-US" altLang="sl-SI" sz="2000">
                <a:solidFill>
                  <a:srgbClr val="080808"/>
                </a:solidFill>
              </a:rPr>
              <a:t>velikih mišic.</a:t>
            </a:r>
            <a:r>
              <a:rPr lang="en-US" altLang="sl-SI" sz="2800">
                <a:solidFill>
                  <a:srgbClr val="080808"/>
                </a:solidFill>
              </a:rPr>
              <a:t> </a:t>
            </a:r>
          </a:p>
        </p:txBody>
      </p:sp>
      <p:sp>
        <p:nvSpPr>
          <p:cNvPr id="53252" name="Rectangle 4">
            <a:extLst>
              <a:ext uri="{FF2B5EF4-FFF2-40B4-BE49-F238E27FC236}">
                <a16:creationId xmlns:a16="http://schemas.microsoft.com/office/drawing/2014/main" id="{3D17EA76-B788-48F3-AE11-AE3CBACDDC7C}"/>
              </a:ext>
            </a:extLst>
          </p:cNvPr>
          <p:cNvSpPr>
            <a:spLocks noChangeArrowheads="1"/>
          </p:cNvSpPr>
          <p:nvPr/>
        </p:nvSpPr>
        <p:spPr bwMode="auto">
          <a:xfrm>
            <a:off x="574675" y="32464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sl-SI"/>
              <a:t>. </a:t>
            </a:r>
          </a:p>
        </p:txBody>
      </p:sp>
      <p:pic>
        <p:nvPicPr>
          <p:cNvPr id="53253" name="Picture 5" descr="slika 6 girl on the beach">
            <a:extLst>
              <a:ext uri="{FF2B5EF4-FFF2-40B4-BE49-F238E27FC236}">
                <a16:creationId xmlns:a16="http://schemas.microsoft.com/office/drawing/2014/main" id="{81D3CE4F-33BE-400C-9885-DCC11C67E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205038"/>
            <a:ext cx="4249737" cy="2986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54281" name="Rectangle 9">
            <a:extLst>
              <a:ext uri="{FF2B5EF4-FFF2-40B4-BE49-F238E27FC236}">
                <a16:creationId xmlns:a16="http://schemas.microsoft.com/office/drawing/2014/main" id="{F7961D58-56F1-4ADF-9A78-0FD9A031EB57}"/>
              </a:ext>
            </a:extLst>
          </p:cNvPr>
          <p:cNvSpPr>
            <a:spLocks noGrp="1" noChangeArrowheads="1"/>
          </p:cNvSpPr>
          <p:nvPr>
            <p:ph type="title"/>
          </p:nvPr>
        </p:nvSpPr>
        <p:spPr/>
        <p:txBody>
          <a:bodyPr/>
          <a:lstStyle/>
          <a:p>
            <a:r>
              <a:rPr lang="sl-SI" altLang="sl-SI" sz="3200">
                <a:solidFill>
                  <a:srgbClr val="080808"/>
                </a:solidFill>
                <a:latin typeface="Bell MT" panose="02020503060305020303" pitchFamily="18" charset="0"/>
              </a:rPr>
              <a:t>POJAVNE OBLIKE PREGRETJA</a:t>
            </a:r>
            <a:endParaRPr lang="en-US" altLang="sl-SI" sz="3200">
              <a:solidFill>
                <a:srgbClr val="080808"/>
              </a:solidFill>
              <a:latin typeface="Bell MT" panose="02020503060305020303" pitchFamily="18" charset="0"/>
            </a:endParaRPr>
          </a:p>
        </p:txBody>
      </p:sp>
      <p:sp>
        <p:nvSpPr>
          <p:cNvPr id="54282" name="Rectangle 10">
            <a:extLst>
              <a:ext uri="{FF2B5EF4-FFF2-40B4-BE49-F238E27FC236}">
                <a16:creationId xmlns:a16="http://schemas.microsoft.com/office/drawing/2014/main" id="{C4459719-0777-4D15-96C2-39183F3B2818}"/>
              </a:ext>
            </a:extLst>
          </p:cNvPr>
          <p:cNvSpPr>
            <a:spLocks noGrp="1" noChangeArrowheads="1"/>
          </p:cNvSpPr>
          <p:nvPr>
            <p:ph type="body" idx="1"/>
          </p:nvPr>
        </p:nvSpPr>
        <p:spPr/>
        <p:txBody>
          <a:bodyPr/>
          <a:lstStyle/>
          <a:p>
            <a:pPr>
              <a:buFontTx/>
              <a:buNone/>
            </a:pPr>
            <a:r>
              <a:rPr lang="sl-SI" altLang="sl-SI" sz="2400">
                <a:solidFill>
                  <a:srgbClr val="080808"/>
                </a:solidFill>
              </a:rPr>
              <a:t>VROČINSKA SINKOPA</a:t>
            </a:r>
          </a:p>
          <a:p>
            <a:pPr>
              <a:buFontTx/>
              <a:buNone/>
            </a:pPr>
            <a:r>
              <a:rPr lang="en-US" altLang="sl-SI" sz="1800">
                <a:solidFill>
                  <a:srgbClr val="080808"/>
                </a:solidFill>
              </a:rPr>
              <a:t>Je kratkotrajna,prehodna izguba zavesti pregretega bolnika zaradi prehodnega padca krvnega tlaka,ki ponavadi nastane zaradi kombinacije več dejavnikov</a:t>
            </a:r>
            <a:endParaRPr lang="sl-SI" altLang="sl-SI" sz="1800">
              <a:solidFill>
                <a:srgbClr val="080808"/>
              </a:solidFill>
            </a:endParaRPr>
          </a:p>
          <a:p>
            <a:pPr>
              <a:buFontTx/>
              <a:buNone/>
            </a:pPr>
            <a:r>
              <a:rPr lang="en-US" altLang="sl-SI" sz="2400">
                <a:solidFill>
                  <a:srgbClr val="080808"/>
                </a:solidFill>
              </a:rPr>
              <a:t>VROČINSKA IZČRPANOST</a:t>
            </a:r>
            <a:r>
              <a:rPr lang="en-US" altLang="sl-SI">
                <a:solidFill>
                  <a:srgbClr val="080808"/>
                </a:solidFill>
              </a:rPr>
              <a:t> </a:t>
            </a:r>
            <a:endParaRPr lang="sl-SI" altLang="sl-SI">
              <a:solidFill>
                <a:srgbClr val="080808"/>
              </a:solidFill>
            </a:endParaRPr>
          </a:p>
          <a:p>
            <a:pPr>
              <a:buFontTx/>
              <a:buNone/>
            </a:pPr>
            <a:r>
              <a:rPr lang="en-US" altLang="sl-SI" sz="1800">
                <a:solidFill>
                  <a:srgbClr val="080808"/>
                </a:solidFill>
              </a:rPr>
              <a:t>Nastane ob stopnjevanju dehidracije in/ali izgube soli pri pregretem bolniku.Splošni oslabelosti in glavobolu se pridruži slabost in bruhanje,razsodnost bolnika lahko postane omejena. </a:t>
            </a:r>
            <a:endParaRPr lang="sl-SI" altLang="sl-SI" sz="1800">
              <a:solidFill>
                <a:srgbClr val="080808"/>
              </a:solidFill>
            </a:endParaRPr>
          </a:p>
          <a:p>
            <a:pPr>
              <a:buFontTx/>
              <a:buNone/>
            </a:pPr>
            <a:r>
              <a:rPr lang="en-US" altLang="sl-SI" sz="2400">
                <a:solidFill>
                  <a:srgbClr val="080808"/>
                </a:solidFill>
              </a:rPr>
              <a:t>VROČINSKA KAP</a:t>
            </a:r>
            <a:endParaRPr lang="sl-SI" altLang="sl-SI" sz="2400">
              <a:solidFill>
                <a:srgbClr val="080808"/>
              </a:solidFill>
            </a:endParaRPr>
          </a:p>
          <a:p>
            <a:pPr>
              <a:buFontTx/>
              <a:buNone/>
            </a:pPr>
            <a:r>
              <a:rPr lang="en-US" altLang="sl-SI" sz="2000">
                <a:solidFill>
                  <a:srgbClr val="080808"/>
                </a:solidFill>
              </a:rPr>
              <a:t>Nastopi ob stopnjevanju vročinske izčrpanosti,ko termoregulacijski mehanizmi odpovedo.Prizadeti se zato ponavadi ne poti več,telesna temperature običjno preseže 40,5*C.Pojavijo se lahko tresavica,krči,nenavadni,nehotni gibi,motnje ravnotežja.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0195583-0051-412C-AFD4-11ABA85454BC}"/>
              </a:ext>
            </a:extLst>
          </p:cNvPr>
          <p:cNvSpPr>
            <a:spLocks noGrp="1" noChangeArrowheads="1"/>
          </p:cNvSpPr>
          <p:nvPr>
            <p:ph type="title"/>
          </p:nvPr>
        </p:nvSpPr>
        <p:spPr/>
        <p:txBody>
          <a:bodyPr/>
          <a:lstStyle/>
          <a:p>
            <a:r>
              <a:rPr lang="en-US" altLang="sl-SI" sz="3200">
                <a:solidFill>
                  <a:srgbClr val="080808"/>
                </a:solidFill>
                <a:latin typeface="Bell MT" panose="02020503060305020303" pitchFamily="18" charset="0"/>
              </a:rPr>
              <a:t>PRVA POMOČ PRI STANJIH POVEZANIM S PREGRETJEM</a:t>
            </a:r>
          </a:p>
        </p:txBody>
      </p:sp>
      <p:sp>
        <p:nvSpPr>
          <p:cNvPr id="59395" name="Rectangle 3">
            <a:extLst>
              <a:ext uri="{FF2B5EF4-FFF2-40B4-BE49-F238E27FC236}">
                <a16:creationId xmlns:a16="http://schemas.microsoft.com/office/drawing/2014/main" id="{1DB130E5-3393-4574-942B-8A98B93DB2E1}"/>
              </a:ext>
            </a:extLst>
          </p:cNvPr>
          <p:cNvSpPr>
            <a:spLocks noGrp="1" noChangeArrowheads="1"/>
          </p:cNvSpPr>
          <p:nvPr>
            <p:ph type="body" idx="1"/>
          </p:nvPr>
        </p:nvSpPr>
        <p:spPr>
          <a:xfrm>
            <a:off x="457200" y="1600200"/>
            <a:ext cx="4402138" cy="4525963"/>
          </a:xfrm>
        </p:spPr>
        <p:txBody>
          <a:bodyPr/>
          <a:lstStyle/>
          <a:p>
            <a:pPr>
              <a:lnSpc>
                <a:spcPct val="80000"/>
              </a:lnSpc>
              <a:buFontTx/>
              <a:buNone/>
            </a:pPr>
            <a:r>
              <a:rPr lang="en-US" altLang="sl-SI" sz="2000">
                <a:solidFill>
                  <a:srgbClr val="080808"/>
                </a:solidFill>
              </a:rPr>
              <a:t>V vseh primerih poskušamo preprečiti nadaljnje segrevanje bolnika-premestitev v senčen,zračen in hladen proctor.V primeru vročinske kapi je nujna čimprejšnja zdravniška pomoč.Med čakanjem poskušajmo bolnika čim hitreje ohladiti na temperature 38-39*C.To najučinkoviteje naredimo z izhlapevanjem vode.Prizadetega slečemo,močimo ga z mlačno vodo in vanj usmerimo ventilator.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42E6AB1D-E1CB-4BA0-87E1-5B605F0E31CD}"/>
              </a:ext>
            </a:extLst>
          </p:cNvPr>
          <p:cNvSpPr>
            <a:spLocks noGrp="1" noChangeArrowheads="1"/>
          </p:cNvSpPr>
          <p:nvPr>
            <p:ph type="title"/>
          </p:nvPr>
        </p:nvSpPr>
        <p:spPr/>
        <p:txBody>
          <a:bodyPr/>
          <a:lstStyle/>
          <a:p>
            <a:r>
              <a:rPr lang="en-US" altLang="sl-SI">
                <a:solidFill>
                  <a:srgbClr val="080808"/>
                </a:solidFill>
                <a:latin typeface="Bell MT" panose="02020503060305020303" pitchFamily="18" charset="0"/>
              </a:rPr>
              <a:t>LITERATURA</a:t>
            </a:r>
          </a:p>
        </p:txBody>
      </p:sp>
      <p:sp>
        <p:nvSpPr>
          <p:cNvPr id="60419" name="Rectangle 3">
            <a:extLst>
              <a:ext uri="{FF2B5EF4-FFF2-40B4-BE49-F238E27FC236}">
                <a16:creationId xmlns:a16="http://schemas.microsoft.com/office/drawing/2014/main" id="{77EEB0B5-482F-4CB7-A240-CF249EC020E6}"/>
              </a:ext>
            </a:extLst>
          </p:cNvPr>
          <p:cNvSpPr>
            <a:spLocks noGrp="1" noChangeArrowheads="1"/>
          </p:cNvSpPr>
          <p:nvPr>
            <p:ph type="body" idx="1"/>
          </p:nvPr>
        </p:nvSpPr>
        <p:spPr/>
        <p:txBody>
          <a:bodyPr/>
          <a:lstStyle/>
          <a:p>
            <a:pPr>
              <a:lnSpc>
                <a:spcPct val="80000"/>
              </a:lnSpc>
              <a:buFontTx/>
              <a:buNone/>
            </a:pPr>
            <a:r>
              <a:rPr lang="en-US" altLang="sl-SI" sz="2000">
                <a:solidFill>
                  <a:srgbClr val="080808"/>
                </a:solidFill>
              </a:rPr>
              <a:t> </a:t>
            </a:r>
          </a:p>
          <a:p>
            <a:pPr>
              <a:lnSpc>
                <a:spcPct val="80000"/>
              </a:lnSpc>
            </a:pPr>
            <a:r>
              <a:rPr lang="en-US" altLang="sl-SI" sz="2000">
                <a:solidFill>
                  <a:srgbClr val="080808"/>
                </a:solidFill>
              </a:rPr>
              <a:t>Uroš Ahčan (2007), Prva pomoč,priročnik za voznike motornih vozil</a:t>
            </a:r>
          </a:p>
          <a:p>
            <a:pPr>
              <a:lnSpc>
                <a:spcPct val="80000"/>
              </a:lnSpc>
              <a:buFontTx/>
              <a:buNone/>
            </a:pPr>
            <a:endParaRPr lang="en-US" altLang="sl-SI" sz="2000">
              <a:solidFill>
                <a:srgbClr val="080808"/>
              </a:solidFill>
            </a:endParaRPr>
          </a:p>
          <a:p>
            <a:pPr>
              <a:lnSpc>
                <a:spcPct val="80000"/>
              </a:lnSpc>
            </a:pPr>
            <a:r>
              <a:rPr lang="en-US" altLang="sl-SI" sz="2000">
                <a:solidFill>
                  <a:srgbClr val="080808"/>
                </a:solidFill>
              </a:rPr>
              <a:t> Uroš Ahčan (2007),Prva pomoč,priročnik za učence in dijake</a:t>
            </a:r>
          </a:p>
          <a:p>
            <a:pPr>
              <a:lnSpc>
                <a:spcPct val="80000"/>
              </a:lnSpc>
            </a:pPr>
            <a:endParaRPr lang="sl-SI" altLang="sl-SI" sz="2000">
              <a:solidFill>
                <a:srgbClr val="080808"/>
              </a:solidFill>
            </a:endParaRPr>
          </a:p>
          <a:p>
            <a:pPr>
              <a:lnSpc>
                <a:spcPct val="80000"/>
              </a:lnSpc>
            </a:pPr>
            <a:r>
              <a:rPr lang="en-US" altLang="sl-SI" sz="2000">
                <a:solidFill>
                  <a:srgbClr val="080808"/>
                </a:solidFill>
                <a:hlinkClick r:id="rId2"/>
              </a:rPr>
              <a:t>http://www.pomagamprvi.si/Obnovi_znanje_prve_pomoci/Prva_pomoc_pri_mozganski_kapi/</a:t>
            </a:r>
            <a:endParaRPr lang="en-US" altLang="sl-SI" sz="2000">
              <a:solidFill>
                <a:srgbClr val="080808"/>
              </a:solidFill>
            </a:endParaRPr>
          </a:p>
          <a:p>
            <a:pPr>
              <a:lnSpc>
                <a:spcPct val="80000"/>
              </a:lnSpc>
            </a:pPr>
            <a:endParaRPr lang="en-US" altLang="sl-SI" sz="2000">
              <a:solidFill>
                <a:srgbClr val="080808"/>
              </a:solidFill>
              <a:hlinkClick r:id="rId3"/>
            </a:endParaRPr>
          </a:p>
          <a:p>
            <a:pPr>
              <a:lnSpc>
                <a:spcPct val="80000"/>
              </a:lnSpc>
            </a:pPr>
            <a:r>
              <a:rPr lang="en-US" altLang="sl-SI" sz="2000">
                <a:solidFill>
                  <a:srgbClr val="080808"/>
                </a:solidFill>
                <a:hlinkClick r:id="rId3"/>
              </a:rPr>
              <a:t>http://www.pomurske-lekarne.si/si/index.cfm?id=1575</a:t>
            </a:r>
            <a:endParaRPr lang="en-US" altLang="sl-SI" sz="2000">
              <a:solidFill>
                <a:srgbClr val="080808"/>
              </a:solidFill>
            </a:endParaRPr>
          </a:p>
          <a:p>
            <a:pPr>
              <a:lnSpc>
                <a:spcPct val="80000"/>
              </a:lnSpc>
            </a:pPr>
            <a:endParaRPr lang="en-US" altLang="sl-SI" sz="2000">
              <a:solidFill>
                <a:srgbClr val="080808"/>
              </a:solidFill>
              <a:hlinkClick r:id="rId4"/>
            </a:endParaRPr>
          </a:p>
          <a:p>
            <a:pPr>
              <a:lnSpc>
                <a:spcPct val="80000"/>
              </a:lnSpc>
            </a:pPr>
            <a:r>
              <a:rPr lang="en-US" altLang="sl-SI" sz="2000">
                <a:solidFill>
                  <a:srgbClr val="080808"/>
                </a:solidFill>
                <a:hlinkClick r:id="rId4"/>
              </a:rPr>
              <a:t>http://sl.wikipedia.org/wiki/Sladkorna_bolezen</a:t>
            </a:r>
            <a:endParaRPr lang="en-US" altLang="sl-SI" sz="2000">
              <a:solidFill>
                <a:srgbClr val="080808"/>
              </a:solidFill>
            </a:endParaRPr>
          </a:p>
          <a:p>
            <a:pPr>
              <a:lnSpc>
                <a:spcPct val="80000"/>
              </a:lnSpc>
            </a:pPr>
            <a:endParaRPr lang="en-US" altLang="sl-SI" sz="2000">
              <a:solidFill>
                <a:srgbClr val="080808"/>
              </a:solidFill>
              <a:hlinkClick r:id="rId5"/>
            </a:endParaRPr>
          </a:p>
          <a:p>
            <a:pPr>
              <a:lnSpc>
                <a:spcPct val="80000"/>
              </a:lnSpc>
            </a:pPr>
            <a:r>
              <a:rPr lang="en-US" altLang="sl-SI" sz="2000">
                <a:solidFill>
                  <a:srgbClr val="080808"/>
                </a:solidFill>
                <a:hlinkClick r:id="rId5"/>
              </a:rPr>
              <a:t>http://www.viva.si/clanek.asp?id=340</a:t>
            </a:r>
            <a:endParaRPr lang="en-US" altLang="sl-SI" sz="2000">
              <a:solidFill>
                <a:srgbClr val="080808"/>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792805F-CB83-46B0-BC8B-21C682FAB111}"/>
              </a:ext>
            </a:extLst>
          </p:cNvPr>
          <p:cNvSpPr>
            <a:spLocks noGrp="1" noChangeArrowheads="1"/>
          </p:cNvSpPr>
          <p:nvPr>
            <p:ph type="title"/>
          </p:nvPr>
        </p:nvSpPr>
        <p:spPr/>
        <p:txBody>
          <a:bodyPr/>
          <a:lstStyle/>
          <a:p>
            <a:endParaRPr lang="en-US" altLang="sl-SI"/>
          </a:p>
        </p:txBody>
      </p:sp>
      <p:sp>
        <p:nvSpPr>
          <p:cNvPr id="61443" name="Rectangle 3">
            <a:extLst>
              <a:ext uri="{FF2B5EF4-FFF2-40B4-BE49-F238E27FC236}">
                <a16:creationId xmlns:a16="http://schemas.microsoft.com/office/drawing/2014/main" id="{AFF53C9C-DAF7-4D8D-B0C2-2FC41CB7B932}"/>
              </a:ext>
            </a:extLst>
          </p:cNvPr>
          <p:cNvSpPr>
            <a:spLocks noGrp="1" noChangeArrowheads="1"/>
          </p:cNvSpPr>
          <p:nvPr>
            <p:ph type="body" idx="1"/>
          </p:nvPr>
        </p:nvSpPr>
        <p:spPr/>
        <p:txBody>
          <a:bodyPr/>
          <a:lstStyle/>
          <a:p>
            <a:pPr>
              <a:buFontTx/>
              <a:buNone/>
            </a:pPr>
            <a:r>
              <a:rPr lang="sl-SI" altLang="sl-SI" sz="4800"/>
              <a:t>          </a:t>
            </a:r>
            <a:r>
              <a:rPr lang="sl-SI" altLang="sl-SI" sz="8000">
                <a:solidFill>
                  <a:srgbClr val="080808"/>
                </a:solidFill>
                <a:latin typeface="Bell MT" panose="02020503060305020303" pitchFamily="18" charset="0"/>
              </a:rPr>
              <a:t>HVALA   </a:t>
            </a:r>
          </a:p>
          <a:p>
            <a:pPr>
              <a:buFontTx/>
              <a:buNone/>
            </a:pPr>
            <a:r>
              <a:rPr lang="sl-SI" altLang="sl-SI" sz="8000">
                <a:solidFill>
                  <a:srgbClr val="080808"/>
                </a:solidFill>
                <a:latin typeface="Bell MT" panose="02020503060305020303" pitchFamily="18" charset="0"/>
              </a:rPr>
              <a:t>           ZA             POZORNOST</a:t>
            </a:r>
            <a:endParaRPr lang="en-US" altLang="sl-SI" sz="8000">
              <a:solidFill>
                <a:srgbClr val="080808"/>
              </a:solidFill>
              <a:latin typeface="Bell MT" panose="020205030603050203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31751" name="Rectangle 7">
            <a:extLst>
              <a:ext uri="{FF2B5EF4-FFF2-40B4-BE49-F238E27FC236}">
                <a16:creationId xmlns:a16="http://schemas.microsoft.com/office/drawing/2014/main" id="{FA6802FC-C592-4586-8352-AB6C7B79DCF3}"/>
              </a:ext>
            </a:extLst>
          </p:cNvPr>
          <p:cNvSpPr>
            <a:spLocks noGrp="1" noChangeArrowheads="1"/>
          </p:cNvSpPr>
          <p:nvPr>
            <p:ph type="title"/>
          </p:nvPr>
        </p:nvSpPr>
        <p:spPr>
          <a:xfrm>
            <a:off x="323850" y="0"/>
            <a:ext cx="8229600" cy="1143000"/>
          </a:xfrm>
        </p:spPr>
        <p:txBody>
          <a:bodyPr/>
          <a:lstStyle/>
          <a:p>
            <a:r>
              <a:rPr lang="en-US" altLang="sl-SI" sz="3600">
                <a:solidFill>
                  <a:srgbClr val="080808"/>
                </a:solidFill>
                <a:latin typeface="Bell MT" panose="02020503060305020303" pitchFamily="18" charset="0"/>
              </a:rPr>
              <a:t>ZNAKI </a:t>
            </a:r>
            <a:r>
              <a:rPr lang="sl-SI" altLang="sl-SI" sz="3600">
                <a:solidFill>
                  <a:srgbClr val="080808"/>
                </a:solidFill>
                <a:latin typeface="Bell MT" panose="02020503060305020303" pitchFamily="18" charset="0"/>
              </a:rPr>
              <a:t>IN</a:t>
            </a:r>
            <a:r>
              <a:rPr lang="en-US" altLang="sl-SI" sz="3600">
                <a:solidFill>
                  <a:srgbClr val="080808"/>
                </a:solidFill>
                <a:latin typeface="Bell MT" panose="02020503060305020303" pitchFamily="18" charset="0"/>
              </a:rPr>
              <a:t> SIMPTOMI AKS-JA</a:t>
            </a:r>
          </a:p>
        </p:txBody>
      </p:sp>
      <p:sp>
        <p:nvSpPr>
          <p:cNvPr id="31752" name="Rectangle 8">
            <a:extLst>
              <a:ext uri="{FF2B5EF4-FFF2-40B4-BE49-F238E27FC236}">
                <a16:creationId xmlns:a16="http://schemas.microsoft.com/office/drawing/2014/main" id="{A7CFD195-48D0-4930-B129-97454A0657FD}"/>
              </a:ext>
            </a:extLst>
          </p:cNvPr>
          <p:cNvSpPr>
            <a:spLocks noGrp="1" noChangeArrowheads="1"/>
          </p:cNvSpPr>
          <p:nvPr>
            <p:ph type="body" idx="1"/>
          </p:nvPr>
        </p:nvSpPr>
        <p:spPr>
          <a:xfrm>
            <a:off x="611188" y="1341438"/>
            <a:ext cx="4248150" cy="5111750"/>
          </a:xfrm>
          <a:ln>
            <a:solidFill>
              <a:schemeClr val="tx1"/>
            </a:solidFill>
            <a:miter lim="800000"/>
            <a:headEnd/>
            <a:tailEnd/>
          </a:ln>
        </p:spPr>
        <p:txBody>
          <a:bodyPr/>
          <a:lstStyle/>
          <a:p>
            <a:pPr>
              <a:lnSpc>
                <a:spcPct val="80000"/>
              </a:lnSpc>
            </a:pPr>
            <a:endParaRPr lang="sl-SI" altLang="sl-SI" sz="2000">
              <a:solidFill>
                <a:srgbClr val="080808"/>
              </a:solidFill>
            </a:endParaRPr>
          </a:p>
          <a:p>
            <a:pPr>
              <a:lnSpc>
                <a:spcPct val="80000"/>
              </a:lnSpc>
            </a:pPr>
            <a:endParaRPr lang="sl-SI" altLang="sl-SI" sz="2000">
              <a:solidFill>
                <a:srgbClr val="080808"/>
              </a:solidFill>
            </a:endParaRPr>
          </a:p>
          <a:p>
            <a:pPr>
              <a:lnSpc>
                <a:spcPct val="80000"/>
              </a:lnSpc>
            </a:pPr>
            <a:r>
              <a:rPr lang="en-US" altLang="sl-SI" sz="2000">
                <a:solidFill>
                  <a:srgbClr val="080808"/>
                </a:solidFill>
              </a:rPr>
              <a:t>Poglavitveni simptom AKS-ja je prsna bolečina </a:t>
            </a:r>
            <a:endParaRPr lang="sl-SI" altLang="sl-SI" sz="2000">
              <a:solidFill>
                <a:srgbClr val="080808"/>
              </a:solidFill>
            </a:endParaRPr>
          </a:p>
          <a:p>
            <a:pPr>
              <a:lnSpc>
                <a:spcPct val="80000"/>
              </a:lnSpc>
            </a:pPr>
            <a:r>
              <a:rPr lang="en-US" altLang="sl-SI" sz="2000">
                <a:solidFill>
                  <a:srgbClr val="080808"/>
                </a:solidFill>
              </a:rPr>
              <a:t>Včasih se bolečina širi tudi v ramena,roke,vrat </a:t>
            </a:r>
            <a:endParaRPr lang="sl-SI" altLang="sl-SI" sz="2000">
              <a:solidFill>
                <a:srgbClr val="080808"/>
              </a:solidFill>
            </a:endParaRPr>
          </a:p>
          <a:p>
            <a:pPr>
              <a:lnSpc>
                <a:spcPct val="80000"/>
              </a:lnSpc>
            </a:pPr>
            <a:r>
              <a:rPr lang="en-US" altLang="sl-SI" sz="2000">
                <a:solidFill>
                  <a:srgbClr val="080808"/>
                </a:solidFill>
              </a:rPr>
              <a:t>Akutni zapleti AKS-ja se lahko pojavijo nenadoma in jih je včasih nemogoče napovedati</a:t>
            </a:r>
            <a:endParaRPr lang="sl-SI" altLang="sl-SI" sz="2000">
              <a:solidFill>
                <a:srgbClr val="080808"/>
              </a:solidFill>
            </a:endParaRPr>
          </a:p>
          <a:p>
            <a:pPr>
              <a:lnSpc>
                <a:spcPct val="80000"/>
              </a:lnSpc>
            </a:pPr>
            <a:r>
              <a:rPr lang="en-US" altLang="sl-SI" sz="2000">
                <a:solidFill>
                  <a:srgbClr val="080808"/>
                </a:solidFill>
              </a:rPr>
              <a:t>Drugi zapleti so nevarne motnje srčnega ritma(aritmije)</a:t>
            </a:r>
            <a:endParaRPr lang="sl-SI" altLang="sl-SI" sz="2000">
              <a:solidFill>
                <a:srgbClr val="080808"/>
              </a:solidFill>
            </a:endParaRPr>
          </a:p>
          <a:p>
            <a:pPr>
              <a:lnSpc>
                <a:spcPct val="80000"/>
              </a:lnSpc>
            </a:pPr>
            <a:r>
              <a:rPr lang="en-US" altLang="sl-SI" sz="2000">
                <a:solidFill>
                  <a:srgbClr val="080808"/>
                </a:solidFill>
              </a:rPr>
              <a:t>Najhujše aritmije lahko srce tudi povsem ustavijo </a:t>
            </a:r>
            <a:endParaRPr lang="sl-SI" altLang="sl-SI" sz="2000">
              <a:solidFill>
                <a:srgbClr val="080808"/>
              </a:solidFill>
            </a:endParaRPr>
          </a:p>
          <a:p>
            <a:pPr>
              <a:lnSpc>
                <a:spcPct val="80000"/>
              </a:lnSpc>
            </a:pPr>
            <a:r>
              <a:rPr lang="en-US" altLang="sl-SI" sz="2000">
                <a:solidFill>
                  <a:srgbClr val="080808"/>
                </a:solidFill>
              </a:rPr>
              <a:t>Bolnik ob tem nenadoma izgubi zavest in ne kaže več znakov življenja,če ne začnemo takoj z oživljanjem,bolnik lahko v nekaj minutah umre</a:t>
            </a:r>
            <a:r>
              <a:rPr lang="en-US" altLang="sl-SI" sz="2000"/>
              <a:t> </a:t>
            </a:r>
          </a:p>
        </p:txBody>
      </p:sp>
      <p:pic>
        <p:nvPicPr>
          <p:cNvPr id="31753" name="Picture 9" descr="untitled_srce_b">
            <a:extLst>
              <a:ext uri="{FF2B5EF4-FFF2-40B4-BE49-F238E27FC236}">
                <a16:creationId xmlns:a16="http://schemas.microsoft.com/office/drawing/2014/main" id="{44C0867F-19D7-4A6C-8CC0-01DB1A178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484313"/>
            <a:ext cx="3695700" cy="3744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9AD3CDF-1BD9-4CFE-A84D-745242BE3375}"/>
              </a:ext>
            </a:extLst>
          </p:cNvPr>
          <p:cNvSpPr>
            <a:spLocks noGrp="1" noChangeArrowheads="1"/>
          </p:cNvSpPr>
          <p:nvPr>
            <p:ph type="title" idx="4294967295"/>
          </p:nvPr>
        </p:nvSpPr>
        <p:spPr>
          <a:xfrm>
            <a:off x="0" y="274638"/>
            <a:ext cx="8229600" cy="1143000"/>
          </a:xfrm>
        </p:spPr>
        <p:txBody>
          <a:bodyPr/>
          <a:lstStyle/>
          <a:p>
            <a:r>
              <a:rPr lang="en-US" altLang="sl-SI" sz="3600">
                <a:solidFill>
                  <a:srgbClr val="080808"/>
                </a:solidFill>
                <a:latin typeface="Bell MT" panose="02020503060305020303" pitchFamily="18" charset="0"/>
              </a:rPr>
              <a:t>PRVA POMOČ PRI AKS-JU</a:t>
            </a:r>
            <a:r>
              <a:rPr lang="en-US" altLang="sl-SI"/>
              <a:t> </a:t>
            </a:r>
          </a:p>
        </p:txBody>
      </p:sp>
      <p:sp>
        <p:nvSpPr>
          <p:cNvPr id="34820" name="Rectangle 4">
            <a:extLst>
              <a:ext uri="{FF2B5EF4-FFF2-40B4-BE49-F238E27FC236}">
                <a16:creationId xmlns:a16="http://schemas.microsoft.com/office/drawing/2014/main" id="{A425FDE5-4D29-4729-B98F-FC0846483764}"/>
              </a:ext>
            </a:extLst>
          </p:cNvPr>
          <p:cNvSpPr>
            <a:spLocks noChangeArrowheads="1"/>
          </p:cNvSpPr>
          <p:nvPr/>
        </p:nvSpPr>
        <p:spPr bwMode="auto">
          <a:xfrm>
            <a:off x="395288" y="1916113"/>
            <a:ext cx="5040312"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sl-SI" sz="1600"/>
              <a:t>V primeru znakov, ki kažejo na nestabilno angino pectoris oziroma srčno kap naj bolnik da pod jezik tableto nitroglicerina (Angised) ali uporabi en razpršek nitroglicerina (Nitrolingual pršilo) </a:t>
            </a:r>
            <a:endParaRPr lang="sl-SI" altLang="sl-SI" sz="1600"/>
          </a:p>
          <a:p>
            <a:r>
              <a:rPr lang="en-US" altLang="sl-SI" sz="1600"/>
              <a:t>Med čakanjem na medicinsko pomoč lahko damo bolniku 500 mg tableto acetilsalicilne kisline (najbolje, da zgrize pripravek Aspirin Direkt) </a:t>
            </a:r>
            <a:endParaRPr lang="sl-SI" altLang="sl-SI" sz="1600"/>
          </a:p>
          <a:p>
            <a:r>
              <a:rPr lang="en-US" altLang="sl-SI" sz="1600"/>
              <a:t>Bolnika namestimo v udoben polsedeč položaj, nenehno nadziramo, skušamo pomiriti in opogumiti, mu zrahljamo ovratnik in pas, odstranimo radovedneže in omogočimo dostop svežega zraka </a:t>
            </a:r>
            <a:endParaRPr lang="sl-SI" altLang="sl-SI" sz="1600"/>
          </a:p>
          <a:p>
            <a:r>
              <a:rPr lang="en-US" altLang="sl-SI" sz="1600"/>
              <a:t>Hitra in pravilna pomoč bližnjega je zelo pomembna in odločilna. Zamujena minuta lahko pomeni razliko med smrtjo in preživetjem</a:t>
            </a:r>
          </a:p>
        </p:txBody>
      </p:sp>
      <p:pic>
        <p:nvPicPr>
          <p:cNvPr id="34821" name="Picture 5" descr="60042948">
            <a:extLst>
              <a:ext uri="{FF2B5EF4-FFF2-40B4-BE49-F238E27FC236}">
                <a16:creationId xmlns:a16="http://schemas.microsoft.com/office/drawing/2014/main" id="{B3E5DA12-139D-4660-AE1B-B9CCA02A4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628775"/>
            <a:ext cx="3095625" cy="2952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AC8C495-0658-4858-886B-D347ED4F0116}"/>
              </a:ext>
            </a:extLst>
          </p:cNvPr>
          <p:cNvSpPr>
            <a:spLocks noGrp="1" noChangeArrowheads="1"/>
          </p:cNvSpPr>
          <p:nvPr>
            <p:ph type="title"/>
          </p:nvPr>
        </p:nvSpPr>
        <p:spPr/>
        <p:txBody>
          <a:bodyPr/>
          <a:lstStyle/>
          <a:p>
            <a:r>
              <a:rPr lang="sl-SI" altLang="sl-SI" sz="4000">
                <a:solidFill>
                  <a:srgbClr val="080808"/>
                </a:solidFill>
                <a:latin typeface="Bell MT" panose="02020503060305020303" pitchFamily="18" charset="0"/>
              </a:rPr>
              <a:t>AKUTNA MOŽGANSKA KAP</a:t>
            </a:r>
          </a:p>
        </p:txBody>
      </p:sp>
      <p:pic>
        <p:nvPicPr>
          <p:cNvPr id="5124" name="Picture 4">
            <a:extLst>
              <a:ext uri="{FF2B5EF4-FFF2-40B4-BE49-F238E27FC236}">
                <a16:creationId xmlns:a16="http://schemas.microsoft.com/office/drawing/2014/main" id="{F2E8D926-48F9-4C53-9534-F6E91AAA2F9E}"/>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68313" y="1341438"/>
            <a:ext cx="3970337" cy="2149475"/>
          </a:xfrm>
        </p:spPr>
      </p:pic>
      <p:pic>
        <p:nvPicPr>
          <p:cNvPr id="5125" name="Picture 5">
            <a:extLst>
              <a:ext uri="{FF2B5EF4-FFF2-40B4-BE49-F238E27FC236}">
                <a16:creationId xmlns:a16="http://schemas.microsoft.com/office/drawing/2014/main" id="{2CFDD8B4-277B-4434-90AC-EF68EEFFD995}"/>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 y="3938588"/>
            <a:ext cx="3970338" cy="2151062"/>
          </a:xfrm>
        </p:spPr>
      </p:pic>
      <p:sp>
        <p:nvSpPr>
          <p:cNvPr id="5126" name="Rectangle 6">
            <a:extLst>
              <a:ext uri="{FF2B5EF4-FFF2-40B4-BE49-F238E27FC236}">
                <a16:creationId xmlns:a16="http://schemas.microsoft.com/office/drawing/2014/main" id="{27F66163-C237-4523-913C-B0DA98EFCD12}"/>
              </a:ext>
            </a:extLst>
          </p:cNvPr>
          <p:cNvSpPr>
            <a:spLocks noGrp="1" noChangeArrowheads="1"/>
          </p:cNvSpPr>
          <p:nvPr>
            <p:ph type="body" sz="half" idx="3"/>
          </p:nvPr>
        </p:nvSpPr>
        <p:spPr/>
        <p:txBody>
          <a:bodyPr/>
          <a:lstStyle/>
          <a:p>
            <a:pPr>
              <a:lnSpc>
                <a:spcPct val="80000"/>
              </a:lnSpc>
              <a:buFontTx/>
              <a:buNone/>
            </a:pPr>
            <a:r>
              <a:rPr lang="en-US" altLang="sl-SI" sz="1800">
                <a:solidFill>
                  <a:srgbClr val="080808"/>
                </a:solidFill>
              </a:rPr>
              <a:t>Do AMK lahko pride zaradi dveh vzrokov: bodisi zaradi strdka, ki zamaši eno od žil v možganih (ishemična kap, zgodi se v nekako 80 odstotkih) bodisi zaradi razpoka katere od žil v možganih (hemoragična kap). Posledice kapi so zelo hude in težke, prizadenejo pa tako bolnika samega kot njegove svojce. Posledice so odvisne predvsem od tega, kateri del možganov je prizadet in kako močno. Če je utrpela leva polovica možganov, so posledice vidne na desni polovici telesa in obratno.</a:t>
            </a:r>
            <a:r>
              <a:rPr lang="en-US" altLang="sl-SI" sz="1800"/>
              <a:t> </a:t>
            </a:r>
            <a:br>
              <a:rPr lang="en-US" altLang="sl-SI" sz="1800"/>
            </a:br>
            <a:br>
              <a:rPr lang="en-US" altLang="sl-SI" sz="1800"/>
            </a:br>
            <a:endParaRPr lang="sl-SI" altLang="sl-SI"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32D422A-9572-4A79-8BE6-3777CE93EC3C}"/>
              </a:ext>
            </a:extLst>
          </p:cNvPr>
          <p:cNvSpPr>
            <a:spLocks noGrp="1" noChangeArrowheads="1"/>
          </p:cNvSpPr>
          <p:nvPr>
            <p:ph type="title"/>
          </p:nvPr>
        </p:nvSpPr>
        <p:spPr/>
        <p:txBody>
          <a:bodyPr/>
          <a:lstStyle/>
          <a:p>
            <a:r>
              <a:rPr lang="en-US" altLang="sl-SI" sz="3600">
                <a:solidFill>
                  <a:srgbClr val="080808"/>
                </a:solidFill>
                <a:latin typeface="Bell MT" panose="02020503060305020303" pitchFamily="18" charset="0"/>
              </a:rPr>
              <a:t>ZNAKI IN SIMPTOMI AMK-i</a:t>
            </a:r>
          </a:p>
        </p:txBody>
      </p:sp>
      <p:sp>
        <p:nvSpPr>
          <p:cNvPr id="35843" name="Rectangle 3">
            <a:extLst>
              <a:ext uri="{FF2B5EF4-FFF2-40B4-BE49-F238E27FC236}">
                <a16:creationId xmlns:a16="http://schemas.microsoft.com/office/drawing/2014/main" id="{E462DEEB-8A14-4305-A374-3DA5D32BB907}"/>
              </a:ext>
            </a:extLst>
          </p:cNvPr>
          <p:cNvSpPr>
            <a:spLocks noGrp="1" noChangeArrowheads="1"/>
          </p:cNvSpPr>
          <p:nvPr>
            <p:ph type="body" idx="1"/>
          </p:nvPr>
        </p:nvSpPr>
        <p:spPr/>
        <p:txBody>
          <a:bodyPr/>
          <a:lstStyle/>
          <a:p>
            <a:pPr>
              <a:lnSpc>
                <a:spcPct val="80000"/>
              </a:lnSpc>
            </a:pPr>
            <a:r>
              <a:rPr lang="en-US" altLang="sl-SI" sz="2000">
                <a:solidFill>
                  <a:srgbClr val="080808"/>
                </a:solidFill>
              </a:rPr>
              <a:t>delna ali popolna ohromelost polovice telesa</a:t>
            </a:r>
          </a:p>
          <a:p>
            <a:pPr>
              <a:lnSpc>
                <a:spcPct val="80000"/>
              </a:lnSpc>
            </a:pPr>
            <a:r>
              <a:rPr lang="en-US" altLang="sl-SI" sz="2000">
                <a:solidFill>
                  <a:srgbClr val="080808"/>
                </a:solidFill>
              </a:rPr>
              <a:t>motnja občutka po eni polovici telesa</a:t>
            </a:r>
          </a:p>
          <a:p>
            <a:pPr>
              <a:lnSpc>
                <a:spcPct val="80000"/>
              </a:lnSpc>
            </a:pPr>
            <a:r>
              <a:rPr lang="en-US" altLang="sl-SI" sz="2000">
                <a:solidFill>
                  <a:srgbClr val="080808"/>
                </a:solidFill>
              </a:rPr>
              <a:t>govorne motnje</a:t>
            </a:r>
          </a:p>
          <a:p>
            <a:pPr>
              <a:lnSpc>
                <a:spcPct val="80000"/>
              </a:lnSpc>
            </a:pPr>
            <a:r>
              <a:rPr lang="en-US" altLang="sl-SI" sz="2000">
                <a:solidFill>
                  <a:srgbClr val="080808"/>
                </a:solidFill>
              </a:rPr>
              <a:t>motnje vida</a:t>
            </a:r>
          </a:p>
          <a:p>
            <a:pPr>
              <a:lnSpc>
                <a:spcPct val="80000"/>
              </a:lnSpc>
            </a:pPr>
            <a:r>
              <a:rPr lang="en-US" altLang="sl-SI" sz="2000">
                <a:solidFill>
                  <a:srgbClr val="080808"/>
                </a:solidFill>
              </a:rPr>
              <a:t>motnje ravnotežja in koordinacije</a:t>
            </a:r>
          </a:p>
          <a:p>
            <a:pPr>
              <a:lnSpc>
                <a:spcPct val="80000"/>
              </a:lnSpc>
            </a:pPr>
            <a:r>
              <a:rPr lang="en-US" altLang="sl-SI" sz="2000">
                <a:solidFill>
                  <a:srgbClr val="080808"/>
                </a:solidFill>
              </a:rPr>
              <a:t>težave pri požiranju</a:t>
            </a:r>
          </a:p>
          <a:p>
            <a:pPr>
              <a:lnSpc>
                <a:spcPct val="80000"/>
              </a:lnSpc>
            </a:pPr>
            <a:r>
              <a:rPr lang="en-US" altLang="sl-SI" sz="2000">
                <a:solidFill>
                  <a:srgbClr val="080808"/>
                </a:solidFill>
              </a:rPr>
              <a:t>zmedenost,omotičnost</a:t>
            </a:r>
          </a:p>
          <a:p>
            <a:pPr>
              <a:lnSpc>
                <a:spcPct val="80000"/>
              </a:lnSpc>
            </a:pPr>
            <a:r>
              <a:rPr lang="en-US" altLang="sl-SI" sz="2000">
                <a:solidFill>
                  <a:srgbClr val="080808"/>
                </a:solidFill>
              </a:rPr>
              <a:t>motnje zadrževanja vode in blata</a:t>
            </a:r>
          </a:p>
          <a:p>
            <a:pPr>
              <a:lnSpc>
                <a:spcPct val="80000"/>
              </a:lnSpc>
            </a:pPr>
            <a:r>
              <a:rPr lang="en-US" altLang="sl-SI" sz="2000">
                <a:solidFill>
                  <a:srgbClr val="080808"/>
                </a:solidFill>
              </a:rPr>
              <a:t>redko glavobol</a:t>
            </a:r>
          </a:p>
          <a:p>
            <a:pPr>
              <a:lnSpc>
                <a:spcPct val="80000"/>
              </a:lnSpc>
            </a:pPr>
            <a:r>
              <a:rPr lang="en-US" altLang="sl-SI" sz="2000">
                <a:solidFill>
                  <a:srgbClr val="080808"/>
                </a:solidFill>
              </a:rPr>
              <a:t>lahko nezavest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698F97C-D8B1-4F50-8581-BC9E808BB20B}"/>
              </a:ext>
            </a:extLst>
          </p:cNvPr>
          <p:cNvSpPr>
            <a:spLocks noGrp="1" noChangeArrowheads="1"/>
          </p:cNvSpPr>
          <p:nvPr>
            <p:ph type="title"/>
          </p:nvPr>
        </p:nvSpPr>
        <p:spPr/>
        <p:txBody>
          <a:bodyPr/>
          <a:lstStyle/>
          <a:p>
            <a:r>
              <a:rPr lang="en-US" altLang="sl-SI" sz="3600">
                <a:solidFill>
                  <a:srgbClr val="080808"/>
                </a:solidFill>
                <a:latin typeface="Bell MT" panose="02020503060305020303" pitchFamily="18" charset="0"/>
              </a:rPr>
              <a:t>PRVA POMOČ PRI MOŽGANSKI KAPI</a:t>
            </a:r>
            <a:r>
              <a:rPr lang="en-US" altLang="sl-SI" sz="4000"/>
              <a:t> </a:t>
            </a:r>
          </a:p>
        </p:txBody>
      </p:sp>
      <p:sp>
        <p:nvSpPr>
          <p:cNvPr id="36867" name="Rectangle 3">
            <a:extLst>
              <a:ext uri="{FF2B5EF4-FFF2-40B4-BE49-F238E27FC236}">
                <a16:creationId xmlns:a16="http://schemas.microsoft.com/office/drawing/2014/main" id="{BA970CD9-198A-4480-8C1F-75A772617B06}"/>
              </a:ext>
            </a:extLst>
          </p:cNvPr>
          <p:cNvSpPr>
            <a:spLocks noGrp="1" noChangeArrowheads="1"/>
          </p:cNvSpPr>
          <p:nvPr>
            <p:ph type="body" idx="1"/>
          </p:nvPr>
        </p:nvSpPr>
        <p:spPr>
          <a:xfrm>
            <a:off x="323850" y="1557338"/>
            <a:ext cx="4319588" cy="4525962"/>
          </a:xfrm>
        </p:spPr>
        <p:txBody>
          <a:bodyPr/>
          <a:lstStyle/>
          <a:p>
            <a:pPr>
              <a:lnSpc>
                <a:spcPct val="80000"/>
              </a:lnSpc>
              <a:buFontTx/>
              <a:buNone/>
            </a:pPr>
            <a:r>
              <a:rPr lang="en-US" altLang="sl-SI" sz="1800">
                <a:solidFill>
                  <a:srgbClr val="080808"/>
                </a:solidFill>
              </a:rPr>
              <a:t>Bolnika položimo na ležišče z rahlo</a:t>
            </a:r>
            <a:endParaRPr lang="sl-SI" altLang="sl-SI" sz="1800">
              <a:solidFill>
                <a:srgbClr val="080808"/>
              </a:solidFill>
            </a:endParaRPr>
          </a:p>
          <a:p>
            <a:pPr>
              <a:lnSpc>
                <a:spcPct val="80000"/>
              </a:lnSpc>
              <a:buFontTx/>
              <a:buNone/>
            </a:pPr>
            <a:r>
              <a:rPr lang="en-US" altLang="sl-SI" sz="1800">
                <a:solidFill>
                  <a:srgbClr val="080808"/>
                </a:solidFill>
              </a:rPr>
              <a:t>dvignjenim</a:t>
            </a:r>
            <a:endParaRPr lang="sl-SI" altLang="sl-SI" sz="1800">
              <a:solidFill>
                <a:srgbClr val="080808"/>
              </a:solidFill>
            </a:endParaRPr>
          </a:p>
          <a:p>
            <a:pPr>
              <a:lnSpc>
                <a:spcPct val="80000"/>
              </a:lnSpc>
              <a:buFontTx/>
              <a:buNone/>
            </a:pPr>
            <a:r>
              <a:rPr lang="en-US" altLang="sl-SI" sz="1800">
                <a:solidFill>
                  <a:srgbClr val="080808"/>
                </a:solidFill>
              </a:rPr>
              <a:t>vzglavjem,odstranimo vse,kar bi ga</a:t>
            </a:r>
            <a:endParaRPr lang="sl-SI" altLang="sl-SI" sz="1800">
              <a:solidFill>
                <a:srgbClr val="080808"/>
              </a:solidFill>
            </a:endParaRPr>
          </a:p>
          <a:p>
            <a:pPr>
              <a:lnSpc>
                <a:spcPct val="80000"/>
              </a:lnSpc>
              <a:buFontTx/>
              <a:buNone/>
            </a:pPr>
            <a:r>
              <a:rPr lang="en-US" altLang="sl-SI" sz="1800">
                <a:solidFill>
                  <a:srgbClr val="080808"/>
                </a:solidFill>
              </a:rPr>
              <a:t>lahko tiščalo</a:t>
            </a:r>
            <a:endParaRPr lang="sl-SI" altLang="sl-SI" sz="1800">
              <a:solidFill>
                <a:srgbClr val="080808"/>
              </a:solidFill>
            </a:endParaRPr>
          </a:p>
          <a:p>
            <a:pPr>
              <a:lnSpc>
                <a:spcPct val="80000"/>
              </a:lnSpc>
              <a:buFontTx/>
              <a:buNone/>
            </a:pPr>
            <a:r>
              <a:rPr lang="en-US" altLang="sl-SI" sz="1800">
                <a:solidFill>
                  <a:srgbClr val="080808"/>
                </a:solidFill>
              </a:rPr>
              <a:t>ali stiskalo.</a:t>
            </a:r>
          </a:p>
          <a:p>
            <a:pPr>
              <a:lnSpc>
                <a:spcPct val="80000"/>
              </a:lnSpc>
              <a:buFontTx/>
              <a:buNone/>
            </a:pPr>
            <a:r>
              <a:rPr lang="en-US" altLang="sl-SI" sz="1800">
                <a:solidFill>
                  <a:srgbClr val="080808"/>
                </a:solidFill>
              </a:rPr>
              <a:t>Če je bolnik nezavesten ali bruha,ga</a:t>
            </a:r>
            <a:endParaRPr lang="sl-SI" altLang="sl-SI" sz="1800">
              <a:solidFill>
                <a:srgbClr val="080808"/>
              </a:solidFill>
            </a:endParaRPr>
          </a:p>
          <a:p>
            <a:pPr>
              <a:lnSpc>
                <a:spcPct val="80000"/>
              </a:lnSpc>
              <a:buFontTx/>
              <a:buNone/>
            </a:pPr>
            <a:r>
              <a:rPr lang="en-US" altLang="sl-SI" sz="1800">
                <a:solidFill>
                  <a:srgbClr val="080808"/>
                </a:solidFill>
              </a:rPr>
              <a:t>obrnemo na</a:t>
            </a:r>
            <a:endParaRPr lang="sl-SI" altLang="sl-SI" sz="1800">
              <a:solidFill>
                <a:srgbClr val="080808"/>
              </a:solidFill>
            </a:endParaRPr>
          </a:p>
          <a:p>
            <a:pPr>
              <a:lnSpc>
                <a:spcPct val="80000"/>
              </a:lnSpc>
              <a:buFontTx/>
              <a:buNone/>
            </a:pPr>
            <a:r>
              <a:rPr lang="en-US" altLang="sl-SI" sz="1800">
                <a:solidFill>
                  <a:srgbClr val="080808"/>
                </a:solidFill>
              </a:rPr>
              <a:t>bok.Odstranimo nu zobno protezo,če jo</a:t>
            </a:r>
            <a:endParaRPr lang="sl-SI" altLang="sl-SI" sz="1800">
              <a:solidFill>
                <a:srgbClr val="080808"/>
              </a:solidFill>
            </a:endParaRPr>
          </a:p>
          <a:p>
            <a:pPr>
              <a:lnSpc>
                <a:spcPct val="80000"/>
              </a:lnSpc>
              <a:buFontTx/>
              <a:buNone/>
            </a:pPr>
            <a:r>
              <a:rPr lang="en-US" altLang="sl-SI" sz="1800">
                <a:solidFill>
                  <a:srgbClr val="080808"/>
                </a:solidFill>
              </a:rPr>
              <a:t>ima,in</a:t>
            </a:r>
            <a:endParaRPr lang="sl-SI" altLang="sl-SI" sz="1800">
              <a:solidFill>
                <a:srgbClr val="080808"/>
              </a:solidFill>
            </a:endParaRPr>
          </a:p>
          <a:p>
            <a:pPr>
              <a:lnSpc>
                <a:spcPct val="80000"/>
              </a:lnSpc>
              <a:buFontTx/>
              <a:buNone/>
            </a:pPr>
            <a:r>
              <a:rPr lang="en-US" altLang="sl-SI" sz="1800">
                <a:solidFill>
                  <a:srgbClr val="080808"/>
                </a:solidFill>
              </a:rPr>
              <a:t>vzdržujemo proste dihalne poti.</a:t>
            </a:r>
          </a:p>
          <a:p>
            <a:pPr>
              <a:lnSpc>
                <a:spcPct val="80000"/>
              </a:lnSpc>
              <a:buFontTx/>
              <a:buNone/>
            </a:pPr>
            <a:r>
              <a:rPr lang="en-US" altLang="sl-SI" sz="1800">
                <a:solidFill>
                  <a:srgbClr val="080808"/>
                </a:solidFill>
              </a:rPr>
              <a:t>Bolnik naj ne pije in ne je.Pokličemo</a:t>
            </a:r>
            <a:endParaRPr lang="sl-SI" altLang="sl-SI" sz="1800">
              <a:solidFill>
                <a:srgbClr val="080808"/>
              </a:solidFill>
            </a:endParaRPr>
          </a:p>
          <a:p>
            <a:pPr>
              <a:lnSpc>
                <a:spcPct val="80000"/>
              </a:lnSpc>
              <a:buFontTx/>
              <a:buNone/>
            </a:pPr>
            <a:r>
              <a:rPr lang="en-US" altLang="sl-SI" sz="1800">
                <a:solidFill>
                  <a:srgbClr val="080808"/>
                </a:solidFill>
              </a:rPr>
              <a:t>številko</a:t>
            </a:r>
            <a:endParaRPr lang="sl-SI" altLang="sl-SI" sz="1800">
              <a:solidFill>
                <a:srgbClr val="080808"/>
              </a:solidFill>
            </a:endParaRPr>
          </a:p>
          <a:p>
            <a:pPr>
              <a:lnSpc>
                <a:spcPct val="80000"/>
              </a:lnSpc>
              <a:buFontTx/>
              <a:buNone/>
            </a:pPr>
            <a:r>
              <a:rPr lang="en-US" altLang="sl-SI" sz="1800">
                <a:solidFill>
                  <a:srgbClr val="080808"/>
                </a:solidFill>
              </a:rPr>
              <a:t>112.Pripravimo medicinsko</a:t>
            </a:r>
            <a:endParaRPr lang="sl-SI" altLang="sl-SI" sz="1800">
              <a:solidFill>
                <a:srgbClr val="080808"/>
              </a:solidFill>
            </a:endParaRPr>
          </a:p>
          <a:p>
            <a:pPr>
              <a:lnSpc>
                <a:spcPct val="80000"/>
              </a:lnSpc>
              <a:buFontTx/>
              <a:buNone/>
            </a:pPr>
            <a:r>
              <a:rPr lang="en-US" altLang="sl-SI" sz="1800">
                <a:solidFill>
                  <a:srgbClr val="080808"/>
                </a:solidFill>
              </a:rPr>
              <a:t>dokumentacijo ter</a:t>
            </a:r>
            <a:endParaRPr lang="sl-SI" altLang="sl-SI" sz="1800">
              <a:solidFill>
                <a:srgbClr val="080808"/>
              </a:solidFill>
            </a:endParaRPr>
          </a:p>
          <a:p>
            <a:pPr>
              <a:lnSpc>
                <a:spcPct val="80000"/>
              </a:lnSpc>
              <a:buFontTx/>
              <a:buNone/>
            </a:pPr>
            <a:r>
              <a:rPr lang="en-US" altLang="sl-SI" sz="1800">
                <a:solidFill>
                  <a:srgbClr val="080808"/>
                </a:solidFill>
              </a:rPr>
              <a:t>zravila,ki jih je prejemal,in vse to</a:t>
            </a:r>
            <a:endParaRPr lang="sl-SI" altLang="sl-SI" sz="1800">
              <a:solidFill>
                <a:srgbClr val="080808"/>
              </a:solidFill>
            </a:endParaRPr>
          </a:p>
          <a:p>
            <a:pPr>
              <a:lnSpc>
                <a:spcPct val="80000"/>
              </a:lnSpc>
              <a:buFontTx/>
              <a:buNone/>
            </a:pPr>
            <a:r>
              <a:rPr lang="en-US" altLang="sl-SI" sz="1800">
                <a:solidFill>
                  <a:srgbClr val="080808"/>
                </a:solidFill>
              </a:rPr>
              <a:t>izročimo</a:t>
            </a:r>
            <a:endParaRPr lang="sl-SI" altLang="sl-SI" sz="1800">
              <a:solidFill>
                <a:srgbClr val="080808"/>
              </a:solidFill>
            </a:endParaRPr>
          </a:p>
          <a:p>
            <a:pPr>
              <a:lnSpc>
                <a:spcPct val="80000"/>
              </a:lnSpc>
              <a:buFontTx/>
              <a:buNone/>
            </a:pPr>
            <a:r>
              <a:rPr lang="en-US" altLang="sl-SI" sz="1800">
                <a:solidFill>
                  <a:srgbClr val="080808"/>
                </a:solidFill>
              </a:rPr>
              <a:t>reševalcem ali</a:t>
            </a:r>
            <a:endParaRPr lang="sl-SI" altLang="sl-SI" sz="1800">
              <a:solidFill>
                <a:srgbClr val="080808"/>
              </a:solidFill>
            </a:endParaRPr>
          </a:p>
          <a:p>
            <a:pPr>
              <a:lnSpc>
                <a:spcPct val="80000"/>
              </a:lnSpc>
              <a:buFontTx/>
              <a:buNone/>
            </a:pPr>
            <a:r>
              <a:rPr lang="en-US" altLang="sl-SI" sz="1800">
                <a:solidFill>
                  <a:srgbClr val="080808"/>
                </a:solidFill>
              </a:rPr>
              <a:t>zdravniku nujne medicnske pomoči.</a:t>
            </a:r>
          </a:p>
        </p:txBody>
      </p:sp>
      <p:pic>
        <p:nvPicPr>
          <p:cNvPr id="36868" name="Picture 4" descr="cvi">
            <a:extLst>
              <a:ext uri="{FF2B5EF4-FFF2-40B4-BE49-F238E27FC236}">
                <a16:creationId xmlns:a16="http://schemas.microsoft.com/office/drawing/2014/main" id="{4B93E6A2-90AA-43A1-9F8B-EF6691BE1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412875"/>
            <a:ext cx="40640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011B91B-2D52-4AA1-B8B3-F1D9A7FFFA9F}"/>
              </a:ext>
            </a:extLst>
          </p:cNvPr>
          <p:cNvSpPr>
            <a:spLocks noGrp="1" noChangeArrowheads="1"/>
          </p:cNvSpPr>
          <p:nvPr>
            <p:ph type="title"/>
          </p:nvPr>
        </p:nvSpPr>
        <p:spPr/>
        <p:txBody>
          <a:bodyPr/>
          <a:lstStyle/>
          <a:p>
            <a:r>
              <a:rPr lang="en-US" altLang="sl-SI" sz="4000">
                <a:solidFill>
                  <a:srgbClr val="080808"/>
                </a:solidFill>
                <a:latin typeface="Bell MT" panose="02020503060305020303" pitchFamily="18" charset="0"/>
              </a:rPr>
              <a:t>NUJNA STANJA PRI ALERGIJSKI BOLEZNI</a:t>
            </a:r>
            <a:r>
              <a:rPr lang="en-US" altLang="sl-SI" sz="4000"/>
              <a:t> </a:t>
            </a:r>
          </a:p>
        </p:txBody>
      </p:sp>
      <p:sp>
        <p:nvSpPr>
          <p:cNvPr id="37891" name="Rectangle 3">
            <a:extLst>
              <a:ext uri="{FF2B5EF4-FFF2-40B4-BE49-F238E27FC236}">
                <a16:creationId xmlns:a16="http://schemas.microsoft.com/office/drawing/2014/main" id="{6DECD5F5-98D8-4DF9-8371-E06B9A59A084}"/>
              </a:ext>
            </a:extLst>
          </p:cNvPr>
          <p:cNvSpPr>
            <a:spLocks noGrp="1" noChangeArrowheads="1"/>
          </p:cNvSpPr>
          <p:nvPr>
            <p:ph type="body" idx="1"/>
          </p:nvPr>
        </p:nvSpPr>
        <p:spPr>
          <a:xfrm>
            <a:off x="468313" y="1628775"/>
            <a:ext cx="4895850" cy="4525963"/>
          </a:xfrm>
        </p:spPr>
        <p:txBody>
          <a:bodyPr/>
          <a:lstStyle/>
          <a:p>
            <a:pPr>
              <a:lnSpc>
                <a:spcPct val="90000"/>
              </a:lnSpc>
              <a:buFontTx/>
              <a:buNone/>
            </a:pPr>
            <a:r>
              <a:rPr lang="en-US" altLang="sl-SI" sz="1800">
                <a:solidFill>
                  <a:srgbClr val="080808"/>
                </a:solidFill>
              </a:rPr>
              <a:t>Alergija pomeni burno odzivanje</a:t>
            </a:r>
            <a:endParaRPr lang="sl-SI" altLang="sl-SI" sz="1800">
              <a:solidFill>
                <a:srgbClr val="080808"/>
              </a:solidFill>
            </a:endParaRPr>
          </a:p>
          <a:p>
            <a:pPr>
              <a:lnSpc>
                <a:spcPct val="90000"/>
              </a:lnSpc>
              <a:buFontTx/>
              <a:buNone/>
            </a:pPr>
            <a:r>
              <a:rPr lang="en-US" altLang="sl-SI" sz="1800">
                <a:solidFill>
                  <a:srgbClr val="080808"/>
                </a:solidFill>
              </a:rPr>
              <a:t>organizma na</a:t>
            </a:r>
            <a:endParaRPr lang="sl-SI" altLang="sl-SI" sz="1800">
              <a:solidFill>
                <a:srgbClr val="080808"/>
              </a:solidFill>
            </a:endParaRPr>
          </a:p>
          <a:p>
            <a:pPr>
              <a:lnSpc>
                <a:spcPct val="90000"/>
              </a:lnSpc>
              <a:buFontTx/>
              <a:buNone/>
            </a:pPr>
            <a:r>
              <a:rPr lang="en-US" altLang="sl-SI" sz="1800">
                <a:solidFill>
                  <a:srgbClr val="080808"/>
                </a:solidFill>
              </a:rPr>
              <a:t>določeno snov,s ketero je bila oseba že prej v</a:t>
            </a:r>
            <a:endParaRPr lang="sl-SI" altLang="sl-SI" sz="1800">
              <a:solidFill>
                <a:srgbClr val="080808"/>
              </a:solidFill>
            </a:endParaRPr>
          </a:p>
          <a:p>
            <a:pPr>
              <a:lnSpc>
                <a:spcPct val="90000"/>
              </a:lnSpc>
              <a:buFontTx/>
              <a:buNone/>
            </a:pPr>
            <a:r>
              <a:rPr lang="en-US" altLang="sl-SI" sz="1800">
                <a:solidFill>
                  <a:srgbClr val="080808"/>
                </a:solidFill>
              </a:rPr>
              <a:t>Stiku</a:t>
            </a:r>
            <a:r>
              <a:rPr lang="sl-SI" altLang="sl-SI" sz="1800">
                <a:solidFill>
                  <a:srgbClr val="080808"/>
                </a:solidFill>
              </a:rPr>
              <a:t> </a:t>
            </a:r>
            <a:r>
              <a:rPr lang="en-US" altLang="sl-SI" sz="1800">
                <a:solidFill>
                  <a:srgbClr val="080808"/>
                </a:solidFill>
              </a:rPr>
              <a:t>in je njen imunski sistem proti njej razvil</a:t>
            </a:r>
            <a:endParaRPr lang="sl-SI" altLang="sl-SI" sz="1800">
              <a:solidFill>
                <a:srgbClr val="080808"/>
              </a:solidFill>
            </a:endParaRPr>
          </a:p>
          <a:p>
            <a:pPr>
              <a:lnSpc>
                <a:spcPct val="90000"/>
              </a:lnSpc>
              <a:buFontTx/>
              <a:buNone/>
            </a:pPr>
            <a:r>
              <a:rPr lang="en-US" altLang="sl-SI" sz="1800">
                <a:solidFill>
                  <a:srgbClr val="080808"/>
                </a:solidFill>
              </a:rPr>
              <a:t>preobčutljivost.Take snovi imenujemo</a:t>
            </a:r>
            <a:endParaRPr lang="sl-SI" altLang="sl-SI" sz="1800">
              <a:solidFill>
                <a:srgbClr val="080808"/>
              </a:solidFill>
            </a:endParaRPr>
          </a:p>
          <a:p>
            <a:pPr>
              <a:lnSpc>
                <a:spcPct val="90000"/>
              </a:lnSpc>
              <a:buFontTx/>
              <a:buNone/>
            </a:pPr>
            <a:r>
              <a:rPr lang="en-US" altLang="sl-SI" sz="1800">
                <a:solidFill>
                  <a:srgbClr val="080808"/>
                </a:solidFill>
              </a:rPr>
              <a:t>alergeni.V</a:t>
            </a:r>
            <a:r>
              <a:rPr lang="sl-SI" altLang="sl-SI" sz="1800">
                <a:solidFill>
                  <a:srgbClr val="080808"/>
                </a:solidFill>
              </a:rPr>
              <a:t> </a:t>
            </a:r>
            <a:r>
              <a:rPr lang="en-US" altLang="sl-SI" sz="1800">
                <a:solidFill>
                  <a:srgbClr val="080808"/>
                </a:solidFill>
              </a:rPr>
              <a:t>telo lahko pridejo na različne načine:</a:t>
            </a:r>
          </a:p>
          <a:p>
            <a:pPr>
              <a:lnSpc>
                <a:spcPct val="90000"/>
              </a:lnSpc>
            </a:pPr>
            <a:r>
              <a:rPr lang="en-US" altLang="sl-SI" sz="1800">
                <a:solidFill>
                  <a:srgbClr val="080808"/>
                </a:solidFill>
              </a:rPr>
              <a:t>skozi dihala (plesni,perje,iztrebki žuželk…)</a:t>
            </a:r>
          </a:p>
          <a:p>
            <a:pPr>
              <a:lnSpc>
                <a:spcPct val="90000"/>
              </a:lnSpc>
            </a:pPr>
            <a:r>
              <a:rPr lang="en-US" altLang="sl-SI" sz="1800">
                <a:solidFill>
                  <a:srgbClr val="080808"/>
                </a:solidFill>
              </a:rPr>
              <a:t>skozi prebavila (sadje,jajca,raki,zdravila…)</a:t>
            </a:r>
          </a:p>
          <a:p>
            <a:pPr>
              <a:lnSpc>
                <a:spcPct val="90000"/>
              </a:lnSpc>
            </a:pPr>
            <a:r>
              <a:rPr lang="en-US" altLang="sl-SI" sz="1800">
                <a:solidFill>
                  <a:srgbClr val="080808"/>
                </a:solidFill>
              </a:rPr>
              <a:t>skozi kožo (piki žuželk,injekcije zdravil…)</a:t>
            </a:r>
          </a:p>
          <a:p>
            <a:pPr>
              <a:lnSpc>
                <a:spcPct val="90000"/>
              </a:lnSpc>
            </a:pPr>
            <a:r>
              <a:rPr lang="en-US" altLang="sl-SI" sz="1800">
                <a:solidFill>
                  <a:srgbClr val="080808"/>
                </a:solidFill>
              </a:rPr>
              <a:t>ali pa izzovejo reakcijo že po stiku s kožo oz. sluznicami</a:t>
            </a:r>
          </a:p>
        </p:txBody>
      </p:sp>
      <p:pic>
        <p:nvPicPr>
          <p:cNvPr id="37892" name="Picture 4" descr="kopriva">
            <a:extLst>
              <a:ext uri="{FF2B5EF4-FFF2-40B4-BE49-F238E27FC236}">
                <a16:creationId xmlns:a16="http://schemas.microsoft.com/office/drawing/2014/main" id="{701743B9-42F0-4F60-8FE8-2D1082361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773238"/>
            <a:ext cx="3313113" cy="3024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660066"/>
            </a:gs>
          </a:gsLst>
          <a:path path="rect">
            <a:fillToRect r="100000" b="100000"/>
          </a:path>
        </a:gra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4179222-8639-4D08-9F61-38E781FE564C}"/>
              </a:ext>
            </a:extLst>
          </p:cNvPr>
          <p:cNvSpPr>
            <a:spLocks noGrp="1" noChangeArrowheads="1"/>
          </p:cNvSpPr>
          <p:nvPr>
            <p:ph type="title"/>
          </p:nvPr>
        </p:nvSpPr>
        <p:spPr/>
        <p:txBody>
          <a:bodyPr/>
          <a:lstStyle/>
          <a:p>
            <a:r>
              <a:rPr lang="en-US" altLang="sl-SI" sz="3600">
                <a:solidFill>
                  <a:srgbClr val="080808"/>
                </a:solidFill>
                <a:latin typeface="Bell MT" panose="02020503060305020303" pitchFamily="18" charset="0"/>
              </a:rPr>
              <a:t>PREOBČUTLJIVOSTNA REAKCIJA (ANAFILAKSIJA)</a:t>
            </a:r>
            <a:r>
              <a:rPr lang="en-US" altLang="sl-SI"/>
              <a:t> </a:t>
            </a:r>
            <a:endParaRPr lang="sl-SI" altLang="sl-SI"/>
          </a:p>
        </p:txBody>
      </p:sp>
      <p:sp>
        <p:nvSpPr>
          <p:cNvPr id="8198" name="Rectangle 6">
            <a:extLst>
              <a:ext uri="{FF2B5EF4-FFF2-40B4-BE49-F238E27FC236}">
                <a16:creationId xmlns:a16="http://schemas.microsoft.com/office/drawing/2014/main" id="{8B97EE55-E09D-4D2D-B3E2-AFE4DDB8D453}"/>
              </a:ext>
            </a:extLst>
          </p:cNvPr>
          <p:cNvSpPr>
            <a:spLocks noGrp="1" noChangeArrowheads="1"/>
          </p:cNvSpPr>
          <p:nvPr>
            <p:ph type="body" sz="half" idx="1"/>
          </p:nvPr>
        </p:nvSpPr>
        <p:spPr/>
        <p:txBody>
          <a:bodyPr/>
          <a:lstStyle/>
          <a:p>
            <a:pPr>
              <a:lnSpc>
                <a:spcPct val="80000"/>
              </a:lnSpc>
              <a:buFontTx/>
              <a:buNone/>
            </a:pPr>
            <a:r>
              <a:rPr lang="en-US" altLang="sl-SI" sz="1800">
                <a:solidFill>
                  <a:srgbClr val="080808"/>
                </a:solidFill>
              </a:rPr>
              <a:t>Anafilaksija je življenjsko nevarna</a:t>
            </a:r>
            <a:endParaRPr lang="sl-SI" altLang="sl-SI" sz="1800">
              <a:solidFill>
                <a:srgbClr val="080808"/>
              </a:solidFill>
            </a:endParaRPr>
          </a:p>
          <a:p>
            <a:pPr>
              <a:lnSpc>
                <a:spcPct val="80000"/>
              </a:lnSpc>
              <a:buFontTx/>
              <a:buNone/>
            </a:pPr>
            <a:r>
              <a:rPr lang="en-US" altLang="sl-SI" sz="1800">
                <a:solidFill>
                  <a:srgbClr val="080808"/>
                </a:solidFill>
              </a:rPr>
              <a:t>takojšna sistemska</a:t>
            </a:r>
            <a:r>
              <a:rPr lang="sl-SI" altLang="sl-SI" sz="1800">
                <a:solidFill>
                  <a:srgbClr val="080808"/>
                </a:solidFill>
              </a:rPr>
              <a:t> </a:t>
            </a:r>
            <a:r>
              <a:rPr lang="en-US" altLang="sl-SI" sz="1800">
                <a:solidFill>
                  <a:srgbClr val="080808"/>
                </a:solidFill>
              </a:rPr>
              <a:t>preobčutljivostna </a:t>
            </a:r>
            <a:endParaRPr lang="sl-SI" altLang="sl-SI" sz="1800">
              <a:solidFill>
                <a:srgbClr val="080808"/>
              </a:solidFill>
            </a:endParaRPr>
          </a:p>
          <a:p>
            <a:pPr>
              <a:lnSpc>
                <a:spcPct val="80000"/>
              </a:lnSpc>
              <a:buFontTx/>
              <a:buNone/>
            </a:pPr>
            <a:r>
              <a:rPr lang="en-US" altLang="sl-SI" sz="1800">
                <a:solidFill>
                  <a:srgbClr val="080808"/>
                </a:solidFill>
              </a:rPr>
              <a:t>reakcija.Razvije se lahko v nekaj</a:t>
            </a:r>
            <a:endParaRPr lang="sl-SI" altLang="sl-SI" sz="1800">
              <a:solidFill>
                <a:srgbClr val="080808"/>
              </a:solidFill>
            </a:endParaRPr>
          </a:p>
          <a:p>
            <a:pPr>
              <a:lnSpc>
                <a:spcPct val="80000"/>
              </a:lnSpc>
              <a:buFontTx/>
              <a:buNone/>
            </a:pPr>
            <a:r>
              <a:rPr lang="en-US" altLang="sl-SI" sz="1800">
                <a:solidFill>
                  <a:srgbClr val="080808"/>
                </a:solidFill>
              </a:rPr>
              <a:t>sekundah ali v nekaj minutah po</a:t>
            </a:r>
            <a:endParaRPr lang="sl-SI" altLang="sl-SI" sz="1800">
              <a:solidFill>
                <a:srgbClr val="080808"/>
              </a:solidFill>
            </a:endParaRPr>
          </a:p>
          <a:p>
            <a:pPr>
              <a:lnSpc>
                <a:spcPct val="80000"/>
              </a:lnSpc>
              <a:buFontTx/>
              <a:buNone/>
            </a:pPr>
            <a:r>
              <a:rPr lang="en-US" altLang="sl-SI" sz="1800">
                <a:solidFill>
                  <a:srgbClr val="080808"/>
                </a:solidFill>
              </a:rPr>
              <a:t>vstopu alergena v telo.</a:t>
            </a:r>
          </a:p>
          <a:p>
            <a:pPr>
              <a:lnSpc>
                <a:spcPct val="80000"/>
              </a:lnSpc>
              <a:buFontTx/>
              <a:buNone/>
            </a:pPr>
            <a:r>
              <a:rPr lang="en-US" altLang="sl-SI" sz="1800">
                <a:solidFill>
                  <a:srgbClr val="080808"/>
                </a:solidFill>
              </a:rPr>
              <a:t>Prvi znaki anafilaksije</a:t>
            </a:r>
            <a:endParaRPr lang="sl-SI" altLang="sl-SI" sz="1800">
              <a:solidFill>
                <a:srgbClr val="080808"/>
              </a:solidFill>
            </a:endParaRPr>
          </a:p>
          <a:p>
            <a:pPr>
              <a:lnSpc>
                <a:spcPct val="80000"/>
              </a:lnSpc>
              <a:buFontTx/>
              <a:buNone/>
            </a:pPr>
            <a:r>
              <a:rPr lang="en-US" altLang="sl-SI" sz="1800">
                <a:solidFill>
                  <a:srgbClr val="080808"/>
                </a:solidFill>
              </a:rPr>
              <a:t>so:srbenje,urtikarija,otekanje ustnih</a:t>
            </a:r>
            <a:endParaRPr lang="sl-SI" altLang="sl-SI" sz="1800">
              <a:solidFill>
                <a:srgbClr val="080808"/>
              </a:solidFill>
            </a:endParaRPr>
          </a:p>
          <a:p>
            <a:pPr>
              <a:lnSpc>
                <a:spcPct val="80000"/>
              </a:lnSpc>
              <a:buFontTx/>
              <a:buNone/>
            </a:pPr>
            <a:r>
              <a:rPr lang="en-US" altLang="sl-SI" sz="1800">
                <a:solidFill>
                  <a:srgbClr val="080808"/>
                </a:solidFill>
              </a:rPr>
              <a:t>sluznic,nemir in strah.</a:t>
            </a:r>
          </a:p>
          <a:p>
            <a:pPr>
              <a:lnSpc>
                <a:spcPct val="80000"/>
              </a:lnSpc>
              <a:buFontTx/>
              <a:buNone/>
            </a:pPr>
            <a:r>
              <a:rPr lang="en-US" altLang="sl-SI" sz="1800">
                <a:solidFill>
                  <a:srgbClr val="080808"/>
                </a:solidFill>
              </a:rPr>
              <a:t>Pozneje se pojavijo glavobol,stiskanje</a:t>
            </a:r>
            <a:endParaRPr lang="sl-SI" altLang="sl-SI" sz="1800">
              <a:solidFill>
                <a:srgbClr val="080808"/>
              </a:solidFill>
            </a:endParaRPr>
          </a:p>
          <a:p>
            <a:pPr>
              <a:lnSpc>
                <a:spcPct val="80000"/>
              </a:lnSpc>
              <a:buFontTx/>
              <a:buNone/>
            </a:pPr>
            <a:r>
              <a:rPr lang="en-US" altLang="sl-SI" sz="1800">
                <a:solidFill>
                  <a:srgbClr val="080808"/>
                </a:solidFill>
              </a:rPr>
              <a:t>v prsnem košu,težko</a:t>
            </a:r>
            <a:endParaRPr lang="sl-SI" altLang="sl-SI" sz="1800">
              <a:solidFill>
                <a:srgbClr val="080808"/>
              </a:solidFill>
            </a:endParaRPr>
          </a:p>
          <a:p>
            <a:pPr>
              <a:lnSpc>
                <a:spcPct val="80000"/>
              </a:lnSpc>
              <a:buFontTx/>
              <a:buNone/>
            </a:pPr>
            <a:r>
              <a:rPr lang="en-US" altLang="sl-SI" sz="1800">
                <a:solidFill>
                  <a:srgbClr val="080808"/>
                </a:solidFill>
              </a:rPr>
              <a:t>dihanje,dušenje,bruhanje ter</a:t>
            </a:r>
            <a:endParaRPr lang="sl-SI" altLang="sl-SI" sz="1800">
              <a:solidFill>
                <a:srgbClr val="080808"/>
              </a:solidFill>
            </a:endParaRPr>
          </a:p>
          <a:p>
            <a:pPr>
              <a:lnSpc>
                <a:spcPct val="80000"/>
              </a:lnSpc>
              <a:buFontTx/>
              <a:buNone/>
            </a:pPr>
            <a:r>
              <a:rPr lang="en-US" altLang="sl-SI" sz="1800">
                <a:solidFill>
                  <a:srgbClr val="080808"/>
                </a:solidFill>
              </a:rPr>
              <a:t>driska,pospešen utrip,omotičnost in v</a:t>
            </a:r>
            <a:endParaRPr lang="sl-SI" altLang="sl-SI" sz="1800">
              <a:solidFill>
                <a:srgbClr val="080808"/>
              </a:solidFill>
            </a:endParaRPr>
          </a:p>
          <a:p>
            <a:pPr>
              <a:lnSpc>
                <a:spcPct val="80000"/>
              </a:lnSpc>
              <a:buFontTx/>
              <a:buNone/>
            </a:pPr>
            <a:r>
              <a:rPr lang="en-US" altLang="sl-SI" sz="1800">
                <a:solidFill>
                  <a:srgbClr val="080808"/>
                </a:solidFill>
              </a:rPr>
              <a:t>napredovanju šok,izguba zavesti in</a:t>
            </a:r>
            <a:endParaRPr lang="sl-SI" altLang="sl-SI" sz="1800">
              <a:solidFill>
                <a:srgbClr val="080808"/>
              </a:solidFill>
            </a:endParaRPr>
          </a:p>
          <a:p>
            <a:pPr>
              <a:lnSpc>
                <a:spcPct val="80000"/>
              </a:lnSpc>
              <a:buFontTx/>
              <a:buNone/>
            </a:pPr>
            <a:r>
              <a:rPr lang="en-US" altLang="sl-SI" sz="1800">
                <a:solidFill>
                  <a:srgbClr val="080808"/>
                </a:solidFill>
              </a:rPr>
              <a:t>zastoj krvnega obtoka.</a:t>
            </a:r>
            <a:endParaRPr lang="sl-SI" altLang="sl-SI" sz="1800">
              <a:solidFill>
                <a:srgbClr val="080808"/>
              </a:solidFill>
            </a:endParaRPr>
          </a:p>
        </p:txBody>
      </p:sp>
      <p:pic>
        <p:nvPicPr>
          <p:cNvPr id="8196" name="Picture 4">
            <a:extLst>
              <a:ext uri="{FF2B5EF4-FFF2-40B4-BE49-F238E27FC236}">
                <a16:creationId xmlns:a16="http://schemas.microsoft.com/office/drawing/2014/main" id="{9111FD01-C844-47A5-8AB0-BCB52DC5116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6463" y="2205038"/>
            <a:ext cx="4176712" cy="3152775"/>
          </a:xfrm>
        </p:spPr>
      </p:pic>
    </p:spTree>
  </p:cSld>
  <p:clrMapOvr>
    <a:masterClrMapping/>
  </p:clrMapOvr>
</p:sld>
</file>

<file path=ppt/theme/theme1.xml><?xml version="1.0" encoding="utf-8"?>
<a:theme xmlns:a="http://schemas.openxmlformats.org/drawingml/2006/main" name="Privzeti načrt">
  <a:themeElements>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sl-SI" altLang="sl-SI" sz="1800" b="0" i="0" u="none" strike="noStrike" cap="none" normalizeH="0" baseline="0" smtClean="0">
            <a:ln>
              <a:noFill/>
            </a:ln>
            <a:solidFill>
              <a:srgbClr val="080808"/>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sl-SI" altLang="sl-SI" sz="1800" b="0" i="0" u="none" strike="noStrike" cap="none" normalizeH="0" baseline="0" smtClean="0">
            <a:ln>
              <a:noFill/>
            </a:ln>
            <a:solidFill>
              <a:srgbClr val="080808"/>
            </a:solidFill>
            <a:effectLst/>
            <a:latin typeface="Arial" panose="020B0604020202020204" pitchFamily="34" charset="0"/>
          </a:defRPr>
        </a:defPPr>
      </a:lstStyle>
    </a:lnDef>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1831</Words>
  <Application>Microsoft Office PowerPoint</Application>
  <PresentationFormat>On-screen Show (4:3)</PresentationFormat>
  <Paragraphs>219</Paragraphs>
  <Slides>28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3" baseType="lpstr">
      <vt:lpstr>Arial</vt:lpstr>
      <vt:lpstr>Bell MT</vt:lpstr>
      <vt:lpstr>Berlin Sans FB Demi</vt:lpstr>
      <vt:lpstr>Privzeti načrt</vt:lpstr>
      <vt:lpstr>Grafikon</vt:lpstr>
      <vt:lpstr>NUJNA BOLEZENSKA STANJA </vt:lpstr>
      <vt:lpstr>AKUTNI KORONARNI SINDROM</vt:lpstr>
      <vt:lpstr>ZNAKI IN SIMPTOMI AKS-JA</vt:lpstr>
      <vt:lpstr>PRVA POMOČ PRI AKS-JU </vt:lpstr>
      <vt:lpstr>AKUTNA MOŽGANSKA KAP</vt:lpstr>
      <vt:lpstr>ZNAKI IN SIMPTOMI AMK-i</vt:lpstr>
      <vt:lpstr>PRVA POMOČ PRI MOŽGANSKI KAPI </vt:lpstr>
      <vt:lpstr>NUJNA STANJA PRI ALERGIJSKI BOLEZNI </vt:lpstr>
      <vt:lpstr>PREOBČUTLJIVOSTNA REAKCIJA (ANAFILAKSIJA) </vt:lpstr>
      <vt:lpstr>PRVA POMOČ PRI PREOBČUTLJIVOSTNI REAKCIJI</vt:lpstr>
      <vt:lpstr>PIK ŽUŽELKE </vt:lpstr>
      <vt:lpstr>ASTMA</vt:lpstr>
      <vt:lpstr>PRVA POMOČ PRI ASTMI </vt:lpstr>
      <vt:lpstr>NUJNA STANJA PRI SLADKORNI BOLEZNI</vt:lpstr>
      <vt:lpstr>ZNAKI IN SIMPTOMI ZNIŽANEGA KRVNEGA SLADKORJA </vt:lpstr>
      <vt:lpstr> PRVA POMOČ PRI HIPOGLIKEMIJI</vt:lpstr>
      <vt:lpstr>ZNAKI IN SIMPTOMI ZVIŠANEGA KRVNEGA SLADKORJA </vt:lpstr>
      <vt:lpstr>PRVA POMOČ PRI HIPERGLIKEMIJI </vt:lpstr>
      <vt:lpstr>AKUTNA BOLEČINA V TREBUHU </vt:lpstr>
      <vt:lpstr>AKUTNO VNETJE SLEPIČA </vt:lpstr>
      <vt:lpstr>PREDRTJE VOTLEGA ORGANA</vt:lpstr>
      <vt:lpstr>ZAPORA ČREVESA </vt:lpstr>
      <vt:lpstr>PRVA POMOČ PRI AKUTNI BOLEČINI V TREBUHU </vt:lpstr>
      <vt:lpstr>NUJNA BOLEZENSKA STANJA POVEZANA S PREGRETJEM</vt:lpstr>
      <vt:lpstr>POJAVNE OBLIKE PREGRETJA</vt:lpstr>
      <vt:lpstr>PRVA POMOČ PRI STANJIH POVEZANIM S PREGRETJEM</vt:lpstr>
      <vt:lpstr>LITERATURA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2019-06-03T09:13:54Z</dcterms:created>
  <dcterms:modified xsi:type="dcterms:W3CDTF">2019-06-03T09:13:54Z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