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46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E1471AA-076C-45DD-A5CE-B4C35E0A5692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E718F0F-BB33-42EC-B97C-DE5B07932FAB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075C424-D427-4E71-BA4F-63215CAB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19C5-6A2B-4C48-8937-84F9E90A68C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26476DEB-9B75-42A3-AE94-4A2E64D9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D039C5D7-B4CB-4582-A7C2-009E120A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9432-EF37-4A0C-839B-FA0E681B65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46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951AC4D-304F-4C71-A9C6-9683CC75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7F79-FF60-4D4B-B165-6CA3DA86D5D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48888F61-E731-4649-AF2B-1F5BF3CA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A60BB0C-D500-41C5-A296-5BDA4C79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C5564-F28E-40E8-ACD9-8AA34AFAB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114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8BF5927E-40D6-459A-9229-04E31C26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11A9-3E7E-453F-93E5-2C9C21E174C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A6BFFCFA-17E1-4805-9796-0F72EF1A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DE8FF091-0965-44FE-974C-BE317785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9FCD2-143A-4267-8C33-489FD10508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27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F8E5E2CF-66DF-40FB-9B3A-75F6721D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B417-6FA3-4E06-B43E-2198D9B6E7F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BE9CC1C-0A45-401E-9FC1-962CB060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032AFE9-2A72-4F1C-A3ED-3DDA479F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E3366-F717-44F5-92D7-43C900D065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30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950D60-D724-4AE4-A9A2-1FC2D64620C9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8D1F07-78EE-465C-9B66-7D0F11B517F2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4687D9-4E0F-47FC-ADAA-C46B0FF84F27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1317-28B1-4B82-8B4D-5B8AD0B4DBB1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916469-F125-4D00-BD6C-01F4E1DC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B9F3-7402-43A3-B4D5-AB27E6C35A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79EB4B-EE7F-4517-9947-ECA89AE3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96A76B-E0EB-40AF-8506-E4A16690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FF679-1E12-4DBB-A2A0-D9B55E6436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07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AFDC2884-6675-407E-8DD9-1A9A325D2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E0AF-229D-4FE6-A8FD-922D2088606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9FEC57CD-B9A7-4FA6-9B8E-FC1A2292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9BC7F89-3120-4477-8D3E-CC472E41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0E15C-7B20-47A9-B0D3-80D64AD4CE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114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D306A-724A-4692-B98E-BB3FC474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53A4-2387-486F-B2A7-FD742D7D505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F21D-4FAB-44EC-AD43-E116D15D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E2979-E7E6-4496-BBA3-0CD1D04AC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5C1EE-A968-4714-8694-0D72F0F92C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332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D6480310-CA5C-41E0-B1CF-5E345E91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7DCB-6810-460B-920C-06019E0BAF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A4CDD68-2B15-41C0-98E4-B794F4BA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DAF6E3A9-BACC-4DD9-9197-8B45D2FB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1D72B-D1DC-4AD4-9355-7DD752083C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14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DB9601-A289-4E13-B150-383039035341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CB89E-EB0F-4147-838E-E45C224CC082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DF7C42F-9DAE-4180-9302-3A33097B2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4D5F-43E0-444B-A7CF-74DE6AF310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06E5E31-A98F-4B92-B35D-CB13B88C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EA732F4-DB91-456A-BB29-A0DC72A5D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93769-EEA0-408A-BAC6-286996AD8D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595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DDD45-88D6-41BE-986D-BC29C038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DC69-8ECA-47EF-9261-372F266152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BF120-0E8E-4ECD-9B46-F4DEC5E0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7D922-35FD-4C49-88A6-538EEA05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59CD-7C99-425F-A044-4FC3E4C128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119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5E83ED-FA1A-45F8-9382-916BA988814D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7B385D45-0FF6-40AC-85F0-05564CE6BA14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022CA8BB-B670-4DAA-8DB3-833032C3B499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8E2ABED-858F-46AB-8B18-2062E34A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3E13-D7F2-4F3D-9C00-31A48928AC7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D64D037-86CE-4C81-8790-32B4A3AA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F7A2122-8BFC-4F03-977E-403F1613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77636-8417-4BFA-A82F-D697F73F4D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397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1F54BA28-980C-4FDD-AF4B-C5D4F89FE0B2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2870D7-F99A-490E-9503-EEB4AEFF4DD5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74E8E509-D69E-409E-AD15-EB501A2C60E5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259D7F-B673-45B1-8022-546E4C9B6911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C017F92B-ABA2-41D3-9E67-2FF032A5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5899A412-EAAB-488C-A071-6975285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70EA7D3-40AE-4638-8404-D8718F301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8FD76E-A56F-44F5-A45E-B5DB0F476AA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B06A06-E549-4290-9841-A2E5D1E4F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4BAFF8A-66C9-448A-844B-2FFC5F597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8BBC2"/>
                </a:solidFill>
              </a:defRPr>
            </a:lvl1pPr>
          </a:lstStyle>
          <a:p>
            <a:fld id="{5FF3B040-3008-40CC-8366-F1287265070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628C7F-6A43-4064-BBA6-B8F986FCB76C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20" r:id="rId3"/>
    <p:sldLayoutId id="2147483715" r:id="rId4"/>
    <p:sldLayoutId id="2147483721" r:id="rId5"/>
    <p:sldLayoutId id="2147483716" r:id="rId6"/>
    <p:sldLayoutId id="2147483722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464646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64646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EB641B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39639D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vija-vita.com/index.php?stevilkavita=53&amp;naslovclanek=Najpogostej%C5%A1e_po%C5%A1kodbe_kosti_in_vezivnega_tkiva" TargetMode="External"/><Relationship Id="rId3" Type="http://schemas.openxmlformats.org/officeDocument/2006/relationships/hyperlink" Target="http://sl.wikipedia.org/wiki/Izpah" TargetMode="External"/><Relationship Id="rId7" Type="http://schemas.openxmlformats.org/officeDocument/2006/relationships/hyperlink" Target="http://sl.wikipedia.org/wiki/Zlom_kosti" TargetMode="External"/><Relationship Id="rId2" Type="http://schemas.openxmlformats.org/officeDocument/2006/relationships/hyperlink" Target="http://www.vitalni.si/vsebina/151/0/35/Izpa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o.rasica.org/datoteke/dokumenti/4/162_96_PP1_1.pdf" TargetMode="External"/><Relationship Id="rId5" Type="http://schemas.openxmlformats.org/officeDocument/2006/relationships/hyperlink" Target="http://med.over.net/forum5/read.php?219,7049426" TargetMode="External"/><Relationship Id="rId4" Type="http://schemas.openxmlformats.org/officeDocument/2006/relationships/hyperlink" Target="http://www.ezdravje.com/novice/bolecina/zvin-gleznja/3828/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0A2F-5531-4410-A993-43A77FD51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450" y="692150"/>
            <a:ext cx="7651750" cy="1831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                                                                      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POŠKODBE OKOSTJA IN </a:t>
            </a:r>
            <a:br>
              <a:rPr lang="sl-SI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VEZIVNIH TKIV – ZLOM, ZVIN, IZPAH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F0D31-B924-42F3-B80C-1836A1BD5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2781300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2F33855C-2DEE-4FA1-A3F4-90A4BC1A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4150"/>
            <a:ext cx="155416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771D-593F-4BB3-9BE6-3E4CB346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IZPAH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EA7DA65-7EE4-46D6-A8E7-18F17327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Premaknitev kosti v sklepu iz normalne lege</a:t>
            </a:r>
          </a:p>
          <a:p>
            <a:r>
              <a:rPr lang="sl-SI" altLang="sl-SI"/>
              <a:t>Poškodovani tudi vez in sklepna ovojnica</a:t>
            </a:r>
          </a:p>
          <a:p>
            <a:r>
              <a:rPr lang="sl-SI" altLang="sl-SI"/>
              <a:t>Blažji izpah – pogosto govorimo o zvinu</a:t>
            </a: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6DD821BE-851B-4713-9ACA-1DB2AC93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21163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8C288FF1-4B4E-4BF7-918F-0748706F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6700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31FA935F-81BB-4801-954B-F42BE1C8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33437-C9D6-4704-A1F7-AB18F335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SIMPTOMI IN UKREPANJE                   OB IZPAHU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7B387-443C-4E64-9377-ECC1512AD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Simptomi – bolečina oteklina, nemogoče gibanje, deformacija sklepa, pomodrelost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/>
              <a:t>Imobilizacija, obisk pri zdravniku oz. na urgenci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EA0DCDB7-8AF8-4365-A0E5-D03B1F0D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868863"/>
            <a:ext cx="3657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1C73AC7D-26A4-4D4C-BC71-6F30AEF4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D4EC-DB0E-4A21-A285-E8A9B1984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ZAKLJUČEK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5DD6BF0-21D5-4809-99BF-5EFED3906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Zlom, zvin, izpah – poškodbe kosti in vezivnih tkiv</a:t>
            </a:r>
          </a:p>
          <a:p>
            <a:r>
              <a:rPr lang="sl-SI" altLang="sl-SI"/>
              <a:t>Pomemben obisk zdravnika</a:t>
            </a:r>
          </a:p>
          <a:p>
            <a:r>
              <a:rPr lang="sl-SI" altLang="sl-SI"/>
              <a:t>Imobilizacija</a:t>
            </a:r>
          </a:p>
          <a:p>
            <a:r>
              <a:rPr lang="sl-SI" altLang="sl-SI"/>
              <a:t>Najpogostejši je zvin gležnja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6DC8-22F6-4A4B-AEE9-4898246B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VIRI IN LITERATURA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EA7BE-BF5E-438D-AFD1-FF1C988E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http://www.vitalni.si/vsebina/151/0/35/Izpah.html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http://sl.wikipedia.org/wiki/Izpah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http://www.ezdravje.com/novice/bolecina/zvin-gleznja/3828/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http://med.over.net/forum5/read.php?219,7049426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http://ao.rasica.org/datoteke/dokumenti/4/162_96_PP1_1.pdf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http://sl.wikipedia.org/wiki/Zlom_kosti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8"/>
              </a:rPr>
              <a:t>http://www.revija-vita.com/index.php?stevilkavita=53&amp;naslovclanek=Najpogostej%C5%A1e_po%C5%A1kodbe_kosti_in_vezivnega_tkiva</a:t>
            </a:r>
            <a:r>
              <a:rPr lang="sl-SI" sz="1500" dirty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indent="-342900" fontAlgn="auto">
              <a:lnSpc>
                <a:spcPct val="115000"/>
              </a:lnSpc>
              <a:spcAft>
                <a:spcPts val="0"/>
              </a:spcAft>
              <a:buFont typeface="Symbol"/>
              <a:buChar char=""/>
              <a:defRPr/>
            </a:pPr>
            <a:r>
              <a:rPr lang="sl-SI" sz="1500" dirty="0">
                <a:latin typeface="Calibri"/>
                <a:ea typeface="Calibri"/>
                <a:cs typeface="Times New Roman"/>
              </a:rPr>
              <a:t>Nujna medicinska pomoč (Ivan Kalinšek, DZS, Ljubljana, 1987) str. 170 – 186</a:t>
            </a:r>
          </a:p>
          <a:p>
            <a:pPr marL="342900" indent="-342900" fontAlgn="auto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defRPr/>
            </a:pPr>
            <a:r>
              <a:rPr lang="sl-SI" sz="1500" dirty="0">
                <a:latin typeface="Calibri"/>
                <a:ea typeface="Calibri"/>
                <a:cs typeface="Times New Roman"/>
              </a:rPr>
              <a:t>Dotik življenja, učbenik za biologijo v 8. razredu osnovne šole (Urška Lunder, Rokus Klett, Ljubljana, 2012) str. 57</a:t>
            </a:r>
          </a:p>
          <a:p>
            <a:pPr marL="342900" indent="-342900" fontAlgn="auto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defRPr/>
            </a:pPr>
            <a:r>
              <a:rPr lang="sl-SI" sz="1500" dirty="0">
                <a:latin typeface="Calibri"/>
                <a:ea typeface="Calibri"/>
                <a:cs typeface="Times New Roman"/>
              </a:rPr>
              <a:t>GOOGLE SLIKE</a:t>
            </a:r>
          </a:p>
          <a:p>
            <a:pPr marL="342900" indent="-342900" fontAlgn="auto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defRPr/>
            </a:pPr>
            <a:endParaRPr lang="sl-SI" dirty="0">
              <a:latin typeface="Calibri"/>
              <a:ea typeface="Calibri"/>
              <a:cs typeface="Times New Roman"/>
            </a:endParaRPr>
          </a:p>
          <a:p>
            <a:pPr marL="342900" indent="-342900" fontAlgn="auto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defRPr/>
            </a:pPr>
            <a:endParaRPr lang="sl-SI" sz="2800" dirty="0">
              <a:latin typeface="Calibri"/>
              <a:ea typeface="Calibri"/>
              <a:cs typeface="Times New Roman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2B4F73ED-A73C-4A4D-9288-23D568CE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EFF7-0821-4D7C-818A-D80A1C75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UVOD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D85EA47-D5B3-45F3-922D-80A49136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Poškodba okostja in vezivnih tkiv – zlom, zvin, izpah se lahko zgodijo ob vsaki neprevidnosti.</a:t>
            </a:r>
          </a:p>
          <a:p>
            <a:r>
              <a:rPr lang="sl-SI" altLang="sl-SI"/>
              <a:t>Največ zvinov</a:t>
            </a:r>
          </a:p>
          <a:p>
            <a:r>
              <a:rPr lang="sl-SI" altLang="sl-SI"/>
              <a:t>Znati moramo pravilno ukrepati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3C47D38F-34CB-4C22-A304-29EFB2FE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28416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309F6B74-EAEE-425E-B196-7E55DC615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6363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7715-86CB-4015-B585-6CF7F163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ZLOM, ZVIN IN IZPAH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537E43E-F373-4587-98E0-DC442A1CA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Poškodbe okostja in obkostnih vezivnih tkiv</a:t>
            </a:r>
          </a:p>
          <a:p>
            <a:r>
              <a:rPr lang="sl-SI" altLang="sl-SI"/>
              <a:t>Bolečina</a:t>
            </a:r>
          </a:p>
          <a:p>
            <a:r>
              <a:rPr lang="sl-SI" altLang="sl-SI"/>
              <a:t>Nastane ob obremenitvi določenega uda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BC22E7AD-14DA-479E-8FDB-5C29541E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D3104E13-EF27-42D5-86BC-43FB00D0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B16B-B549-4E04-9D29-4F4F7210E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ZLOM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69F48E2-63BA-4209-984F-38EE817A8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Popolna ali delna prekinitev kostnega ali hrustančnega tkiva</a:t>
            </a:r>
          </a:p>
          <a:p>
            <a:r>
              <a:rPr lang="sl-SI" altLang="sl-SI"/>
              <a:t>Najpogostejši so zlomi zapestja, gležnja, mečnice, golenice in prstov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B3F5C34-1E79-4222-AF52-D8A624C2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>
            <a:extLst>
              <a:ext uri="{FF2B5EF4-FFF2-40B4-BE49-F238E27FC236}">
                <a16:creationId xmlns:a16="http://schemas.microsoft.com/office/drawing/2014/main" id="{CF2DE1F4-C62B-4256-9345-C841A013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A998123F-9C4D-4F52-B12F-E71D8ED1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62363"/>
            <a:ext cx="176688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5934-9521-489F-AA86-49F3876B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B48F1C3-E1A7-4496-9440-485C8531A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b="1"/>
              <a:t>Odprt zlom</a:t>
            </a:r>
          </a:p>
          <a:p>
            <a:r>
              <a:rPr lang="sl-SI" altLang="sl-SI" b="1"/>
              <a:t>Zaprt zlom</a:t>
            </a:r>
          </a:p>
          <a:p>
            <a:r>
              <a:rPr lang="sl-SI" altLang="sl-SI" b="1"/>
              <a:t>Patološki zlom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8EA55290-6456-42DB-95BA-B20FC8A6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DC8C98C2-0C4F-442F-95B8-9C3BBF80B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16113"/>
            <a:ext cx="1524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E1712A7B-80AC-45FD-B71C-CD025DD1C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63" y="3944938"/>
            <a:ext cx="23495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0833-059C-4C5E-AAFB-DC711C91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SIMPTOMI IN UKREPANJE          OB ZLOMU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89C7F88-1FC9-4C1D-A596-2126E129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5" y="1412875"/>
            <a:ext cx="7497763" cy="4800600"/>
          </a:xfrm>
        </p:spPr>
        <p:txBody>
          <a:bodyPr/>
          <a:lstStyle/>
          <a:p>
            <a:r>
              <a:rPr lang="sl-SI" altLang="sl-SI"/>
              <a:t>Simptomi – bolečina, oteklina, deformacija uda, otežena ali nemogoča gibljivost škrtanje</a:t>
            </a:r>
          </a:p>
          <a:p>
            <a:r>
              <a:rPr lang="sl-SI" altLang="sl-SI"/>
              <a:t>Imobilizacija,  zdravnik oz. urgenca</a:t>
            </a:r>
          </a:p>
          <a:p>
            <a:endParaRPr lang="sl-SI" altLang="sl-SI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AC3ED3F7-804D-4518-9D1D-839BAC17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5888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3768EDB7-0F42-4883-9A79-FDEA8248F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4292600"/>
            <a:ext cx="21082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:\Documents and Settings\Sara\My Documents\My Scans\2014-10 (okt)\scan0001.jpg">
            <a:extLst>
              <a:ext uri="{FF2B5EF4-FFF2-40B4-BE49-F238E27FC236}">
                <a16:creationId xmlns:a16="http://schemas.microsoft.com/office/drawing/2014/main" id="{0D66B664-5F27-450A-B27B-E87917A5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1" t="59406" r="42850" b="28368"/>
          <a:stretch>
            <a:fillRect/>
          </a:stretch>
        </p:blipFill>
        <p:spPr bwMode="auto">
          <a:xfrm>
            <a:off x="4110038" y="4368800"/>
            <a:ext cx="25209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Documents and Settings\Sara\My Documents\My Scans\2014-10 (okt)\scan0001.jpg">
            <a:extLst>
              <a:ext uri="{FF2B5EF4-FFF2-40B4-BE49-F238E27FC236}">
                <a16:creationId xmlns:a16="http://schemas.microsoft.com/office/drawing/2014/main" id="{7E365597-1320-4BE7-8634-0F54A4A7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7" t="72017" r="29082" b="15904"/>
          <a:stretch>
            <a:fillRect/>
          </a:stretch>
        </p:blipFill>
        <p:spPr bwMode="auto">
          <a:xfrm>
            <a:off x="6630988" y="4652963"/>
            <a:ext cx="224313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A915-1BDD-44BC-BA72-0C297392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446ACCF-640F-46BF-9BF4-0A6DD8F67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imobilizacija drugače – zlom ključnice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Zlom reber  </a:t>
            </a:r>
          </a:p>
        </p:txBody>
      </p:sp>
      <p:pic>
        <p:nvPicPr>
          <p:cNvPr id="14340" name="Picture 2" descr="C:\Documents and Settings\Sara\My Documents\My Scans\2014-10 (okt)\scan0002.jpg">
            <a:extLst>
              <a:ext uri="{FF2B5EF4-FFF2-40B4-BE49-F238E27FC236}">
                <a16:creationId xmlns:a16="http://schemas.microsoft.com/office/drawing/2014/main" id="{02D54464-0562-486F-84E4-1F4C02B1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38837" r="27841" b="37450"/>
          <a:stretch>
            <a:fillRect/>
          </a:stretch>
        </p:blipFill>
        <p:spPr bwMode="auto">
          <a:xfrm rot="-10646031">
            <a:off x="1476375" y="2060575"/>
            <a:ext cx="30622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C:\Documents and Settings\Sara\My Documents\My Scans\2014-10 (okt)\scan0003.jpg">
            <a:extLst>
              <a:ext uri="{FF2B5EF4-FFF2-40B4-BE49-F238E27FC236}">
                <a16:creationId xmlns:a16="http://schemas.microsoft.com/office/drawing/2014/main" id="{B131E2AB-8EBA-423A-A5CA-105E537F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5" t="45538" r="31194" b="31570"/>
          <a:stretch>
            <a:fillRect/>
          </a:stretch>
        </p:blipFill>
        <p:spPr bwMode="auto">
          <a:xfrm rot="-332599">
            <a:off x="4241800" y="4248150"/>
            <a:ext cx="21558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F3A81494-1653-4639-8662-2DED1E8A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0350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1E23-44E8-4894-8083-F81E4047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ZVIN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B963D5F-F2CF-4DEC-8E9E-86B0481A1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Iztegnitev in natrganje sklepnih vezi</a:t>
            </a:r>
          </a:p>
          <a:p>
            <a:r>
              <a:rPr lang="sl-SI" altLang="sl-SI"/>
              <a:t>Hujši, blažji zvini</a:t>
            </a:r>
          </a:p>
          <a:p>
            <a:r>
              <a:rPr lang="sl-SI" altLang="sl-SI"/>
              <a:t>Simptomi – bolečina, oteklina, oteženo gibanje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A131F1A9-66F4-446B-B8E9-99B45AAA7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5085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24C258C2-7A68-449C-AF49-FC0270CF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02100"/>
            <a:ext cx="226536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239A7A4B-43ED-42A0-9B30-6894BCD6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478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D7E9-EDA0-44CE-B877-FDF48234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satMod val="130000"/>
                  </a:schemeClr>
                </a:solidFill>
              </a:rPr>
              <a:t>UKREPANJE OB ZVINU: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14EA60EA-CF7F-4DDB-AECE-100612259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Imobilizacija</a:t>
            </a:r>
          </a:p>
          <a:p>
            <a:r>
              <a:rPr lang="sl-SI" altLang="sl-SI"/>
              <a:t>Pregled pri zdravniku</a:t>
            </a:r>
          </a:p>
          <a:p>
            <a:r>
              <a:rPr lang="sl-SI" altLang="sl-SI"/>
              <a:t>Mirovanje, hlajenje, masaža prizadetega sklepa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58DD1A83-DA75-4170-B062-961EA7E3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>
            <a:extLst>
              <a:ext uri="{FF2B5EF4-FFF2-40B4-BE49-F238E27FC236}">
                <a16:creationId xmlns:a16="http://schemas.microsoft.com/office/drawing/2014/main" id="{807A6874-640B-4293-B212-DBFC944F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547812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374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Gill Sans MT</vt:lpstr>
      <vt:lpstr>Symbol</vt:lpstr>
      <vt:lpstr>Verdana</vt:lpstr>
      <vt:lpstr>Wingdings 2</vt:lpstr>
      <vt:lpstr>Solstice</vt:lpstr>
      <vt:lpstr>                                                                         POŠKODBE OKOSTJA IN  VEZIVNIH TKIV – ZLOM, ZVIN, IZPAH</vt:lpstr>
      <vt:lpstr>UVOD</vt:lpstr>
      <vt:lpstr>ZLOM, ZVIN IN IZPAH</vt:lpstr>
      <vt:lpstr>ZLOM</vt:lpstr>
      <vt:lpstr>PowerPoint Presentation</vt:lpstr>
      <vt:lpstr>SIMPTOMI IN UKREPANJE          OB ZLOMU</vt:lpstr>
      <vt:lpstr>PowerPoint Presentation</vt:lpstr>
      <vt:lpstr>ZVIN</vt:lpstr>
      <vt:lpstr>UKREPANJE OB ZVINU:</vt:lpstr>
      <vt:lpstr>IZPAH</vt:lpstr>
      <vt:lpstr>SIMPTOMI IN UKREPANJE                   OB IZPAHU</vt:lpstr>
      <vt:lpstr>ZAKLJUČEK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2019-06-03T09:13:55Z</dcterms:created>
  <dcterms:modified xsi:type="dcterms:W3CDTF">2019-06-03T09:13:55Z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