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B82003-EC22-46C0-92C3-3D88134583AE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A7AD0-B104-45F0-90BB-3DA0F53137B5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197E5-0415-4925-9C29-29FE5259188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4913E6-5F10-4AAF-B22B-012E41388AC8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C56F4C-BF41-4241-AEF5-745DA196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B7F2-B8AA-4F44-93E5-5D833C983E2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75B27F-977E-4B03-829E-284343CC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6863F4-985E-472B-A36F-6FE515A4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C59C0-E724-4EDB-9382-229CB01320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33E2-CD3B-45F3-863D-CADE7D26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00E4-AE5F-40AB-B560-41217668A6B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C13E-9500-439E-9B18-E29DB137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5995E-A050-489C-83D9-F2EFCABB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8C709-5198-4853-9D14-4DE89B01DC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79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85772-7D3D-48DC-BD6C-F6319797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3219-A42C-4EF3-8D47-A86F841657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6C74-7EE2-41BE-9B1E-A35F43C8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3209-B02F-4EB4-8F78-72BA6C72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A0D8B-877D-4165-B3AE-CF426CA28E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017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8C7E-D3A0-4D5D-AF3B-3183464E7B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48B2-8B22-4C20-8953-3311AC6C5E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B2B5-7F6D-4275-8A8B-2249121D98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D693-9FEA-47F3-A638-985D1FC36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C58801B-D030-4D36-80FF-6CAEC1E5FF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00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522DE-B7D2-4078-9DDE-A84254753F62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25EBE-7800-4797-94D5-128FA154D798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03D67-A172-44DD-ADDC-4EAACA4B995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7A6A78-22D7-495B-BF7E-62531F693E7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779435-BAF0-4EE7-A76C-8F069F4F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EC45-1AE7-4583-BA90-96EE91F89F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80E75F-E245-48D3-881F-4CE75EF6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3E5579-B127-4635-8115-70A66149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9665A-B7E7-4504-9931-64C9347312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552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32B62D-5764-40F9-A110-84E1CE1721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7BEF-0368-4FF1-BDB0-C7623C3921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CDBC03-20E5-47CA-B457-DF626B2655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513A5-5BA8-4DC9-AB5A-78DFE42CBA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2C7F237-E354-415C-B94E-8F81B2B4E1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407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BD1FFF-9AF5-48FC-AFF1-6CCA1EA4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1F18-BFA4-4E07-A0E1-4C9071303C1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64DD65-B65C-47D4-9051-5F3E33D1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B1EE39-2686-4D5E-B430-2DD3727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152F-2302-4689-A464-95B8ECF9D6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97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7B876E-A9AC-4940-A846-EBA00029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30AA-F8FC-4FF9-B5FB-5D1D9D5292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BAB0F9-8647-45F7-AF2B-A6BFDDBB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72B0F2-2C91-4A0C-92CE-7FBBE0B4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D985-B7A3-4F15-B0A1-32513F3831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902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52C363-9C26-434A-9688-9982C3C7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8E44-4DA7-4E5F-B9C5-6147FF7101D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E2DE28-9F4A-466D-8B8D-86B5FD64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91052F-03A2-4F5C-B814-08287EAE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12C2-682B-4853-A97D-2F781A6B14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215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B906D-7F1B-439E-9F9B-AAF13C97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17EE-0E0F-445E-BA31-D8663E3B80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FE9294-1999-4E9C-88DE-89856E2F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F418C-7A79-4E2B-A286-E1B7C7B6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CF55-ACCF-4DA9-90FE-EBD4ED94D2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782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5E8384-373B-423A-BF5E-1A243B29A08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0B2C6-0B7F-4543-9FA4-7FF262E289F1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ABB34-DC20-4D0B-9EAD-5771CDBA14CF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4BD010-C6F7-4B4D-B430-3C604856A93F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A811920-A883-4374-AA31-973C10C3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C952-52D4-409C-80D9-E9DBBD7E6F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B9F38FC-9444-4A1E-83F9-D328A0BE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F8966A3-111A-47BF-BF26-F0904EA4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0EC27-E9E1-4500-9CF8-EED4B94AAA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92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3E4A86-AB13-47D1-BF70-C4C1935FE462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7A8F7-48B0-4BAA-BBD3-EDEE6B860B62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97E99-A032-4A35-A812-03330EC0E370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E8F96A-0181-4405-95F0-104ED96BE46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D7EBD-4A8F-4EAA-8667-4363FB4A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67E6254A-C82A-4826-942F-0C78E6D31F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79394-E210-417E-BE21-C890BBBC8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2E31B-3CA9-45E6-A873-9A636B41A64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423B0-5FFF-43CC-82FC-403C0E792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91AF-92E9-485E-840E-9AEBF9AC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F19421A4-7DFC-4F52-80D5-9D7EEFECC2E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31" r:id="rId2"/>
    <p:sldLayoutId id="2147484140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41" r:id="rId9"/>
    <p:sldLayoutId id="2147484137" r:id="rId10"/>
    <p:sldLayoutId id="2147484138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www.surfandsmiles.com/wp-content/uploads/2013/12/The-tooth-fairy.jpg">
            <a:extLst>
              <a:ext uri="{FF2B5EF4-FFF2-40B4-BE49-F238E27FC236}">
                <a16:creationId xmlns:a16="http://schemas.microsoft.com/office/drawing/2014/main" id="{293A1131-EC13-422B-9088-25C6D73B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7938"/>
            <a:ext cx="934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ubtitle 2">
            <a:extLst>
              <a:ext uri="{FF2B5EF4-FFF2-40B4-BE49-F238E27FC236}">
                <a16:creationId xmlns:a16="http://schemas.microsoft.com/office/drawing/2014/main" id="{324C731C-7C24-4E00-9FD6-501BA3E70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1438" y="6096000"/>
            <a:ext cx="3992562" cy="766763"/>
          </a:xfrm>
        </p:spPr>
        <p:txBody>
          <a:bodyPr/>
          <a:lstStyle/>
          <a:p>
            <a:endParaRPr lang="sl-SI" altLang="sl-SI">
              <a:solidFill>
                <a:schemeClr val="tx1"/>
              </a:solidFill>
              <a:latin typeface="Yu Mincho Demibold" panose="020B0400000000000000" pitchFamily="18" charset="-128"/>
              <a:ea typeface="Yu Mincho Demibold" panose="020B0400000000000000" pitchFamily="18" charset="-128"/>
              <a:cs typeface="Yu Mincho Demibold" panose="020B0400000000000000" pitchFamily="18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CE1E3-1CC2-43D0-825A-399CE7B1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536" y="234686"/>
            <a:ext cx="9396536" cy="2664296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RAST ZOB IN HIGIENA USTNE VOTLINE</a:t>
            </a:r>
          </a:p>
        </p:txBody>
      </p:sp>
      <p:sp>
        <p:nvSpPr>
          <p:cNvPr id="5125" name="AutoShape 2" descr="http://good-wallpapers.com/wallpapers/14715/Kids.jpg">
            <a:extLst>
              <a:ext uri="{FF2B5EF4-FFF2-40B4-BE49-F238E27FC236}">
                <a16:creationId xmlns:a16="http://schemas.microsoft.com/office/drawing/2014/main" id="{75984961-EEBC-4201-8099-83A7761B9C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images.24ur.com/media/images/600xX/Mar2009/60271205.jpg?d41d">
            <a:extLst>
              <a:ext uri="{FF2B5EF4-FFF2-40B4-BE49-F238E27FC236}">
                <a16:creationId xmlns:a16="http://schemas.microsoft.com/office/drawing/2014/main" id="{A4A1F2AD-B24F-41D7-A7EB-DC0C3FD6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8" y="3789040"/>
            <a:ext cx="3240360" cy="278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86BF802-3B57-49E9-8103-5B9EBB92B2BD}"/>
              </a:ext>
            </a:extLst>
          </p:cNvPr>
          <p:cNvSpPr txBox="1">
            <a:spLocks/>
          </p:cNvSpPr>
          <p:nvPr/>
        </p:nvSpPr>
        <p:spPr bwMode="auto">
          <a:xfrm>
            <a:off x="4932363" y="4797425"/>
            <a:ext cx="34718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lang="sl-SI" altLang="sl-SI" sz="1700">
                <a:solidFill>
                  <a:schemeClr val="tx1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PITJE SLADKIH SOKOV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06F3F6-2D6B-4505-AB81-2ED87A30930F}"/>
              </a:ext>
            </a:extLst>
          </p:cNvPr>
          <p:cNvSpPr txBox="1">
            <a:spLocks/>
          </p:cNvSpPr>
          <p:nvPr/>
        </p:nvSpPr>
        <p:spPr>
          <a:xfrm>
            <a:off x="900113" y="3573463"/>
            <a:ext cx="2746375" cy="431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sl-SI" b="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DIHANJE SKOZI USTA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6B7FAD-C960-41BF-B96F-61E6E12BD53C}"/>
              </a:ext>
            </a:extLst>
          </p:cNvPr>
          <p:cNvSpPr txBox="1">
            <a:spLocks/>
          </p:cNvSpPr>
          <p:nvPr/>
        </p:nvSpPr>
        <p:spPr>
          <a:xfrm>
            <a:off x="1446213" y="6416675"/>
            <a:ext cx="2747962" cy="431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sl-SI" b="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UŽIVANJE SLADKARIJ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EA2B65-649B-4543-82E0-6FD75E34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2" y="188640"/>
            <a:ext cx="8309520" cy="1371600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4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Vpliv razvad na nepravilnosti v rasti in razvoju zob in čeljusti</a:t>
            </a:r>
            <a:br>
              <a:rPr lang="sl-SI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br>
              <a:rPr lang="sl-SI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br>
              <a:rPr lang="sl-SI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br>
              <a:rPr lang="sl-SI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br>
              <a:rPr lang="sl-SI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br>
              <a:rPr lang="sl-SI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br>
              <a:rPr lang="sl-SI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br>
              <a:rPr lang="sl-SI" dirty="0">
                <a:solidFill>
                  <a:schemeClr val="accent2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endParaRPr lang="sl-SI" dirty="0">
              <a:solidFill>
                <a:schemeClr val="accent2">
                  <a:lumMod val="7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9218" name="Picture 2" descr="http://images0.zurnal24.si/slika-600x340-1308042391-12252.jpg">
            <a:extLst>
              <a:ext uri="{FF2B5EF4-FFF2-40B4-BE49-F238E27FC236}">
                <a16:creationId xmlns:a16="http://schemas.microsoft.com/office/drawing/2014/main" id="{74D4B52E-1DCC-4873-AF9F-B7FD5549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5" y="1396685"/>
            <a:ext cx="3840582" cy="21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lumpi.si/_files/54649/teaser.jpg">
            <a:extLst>
              <a:ext uri="{FF2B5EF4-FFF2-40B4-BE49-F238E27FC236}">
                <a16:creationId xmlns:a16="http://schemas.microsoft.com/office/drawing/2014/main" id="{5952B2E5-8820-4436-B53C-8D2D9454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30" y="2024948"/>
            <a:ext cx="4178750" cy="2772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2F96-446D-482C-8181-705B5E45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368425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Preventiva in obisk </a:t>
            </a:r>
            <a:b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zobozdravnika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F0C4-74FB-4478-A938-19B57FF93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91513" cy="2036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Starši se pogosto sprašujejo, kdaj je primeren čas, da pripeljejo otroka k zobozdravniku. Odgovor na to vprašanje je čim prej, oziroma, ko otroku izraste prvi mlečni zob, kar je običajno pri starosti 6-10 mesecev.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Namen prvega obiska je predvsem ozaveščanje staršev glede pravilne nege otrokovih zob in celotnega ustnega zdravja, hkrati pa otrok spoznava osebje in novo okolje ordinacije.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Naslednji obisk pri zobozdravniku naj bo med 2. in 3. letom. Starši naj pripravijo otroka na obisk pri zobozdravniku in mu pojasnijo, kaj zobozdravnik dela in zdravi. </a:t>
            </a:r>
          </a:p>
        </p:txBody>
      </p:sp>
      <p:pic>
        <p:nvPicPr>
          <p:cNvPr id="10244" name="Picture 4" descr="http://www.gulfclinic.net/PortalFiles/News/2322013125466.jpg">
            <a:extLst>
              <a:ext uri="{FF2B5EF4-FFF2-40B4-BE49-F238E27FC236}">
                <a16:creationId xmlns:a16="http://schemas.microsoft.com/office/drawing/2014/main" id="{04B7B315-250C-45FF-BBAB-2CA0B965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46583"/>
            <a:ext cx="3601734" cy="2391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healthdoctrine.com/wp-content/uploads/2011/05/good-dental-care-starts-early-and-can-last-a-lifetime.jpg">
            <a:extLst>
              <a:ext uri="{FF2B5EF4-FFF2-40B4-BE49-F238E27FC236}">
                <a16:creationId xmlns:a16="http://schemas.microsoft.com/office/drawing/2014/main" id="{36E40FD2-E3DB-48AB-8E76-66BE5BB2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9102"/>
            <a:ext cx="3312368" cy="2320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533-FB41-4B9F-8376-25B2E0C6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188913"/>
            <a:ext cx="7642225" cy="13716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Skrb za zdravje zob in ustne votline v vrtcu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333B-A35A-4112-9C02-058B5A6A2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850" y="1741488"/>
            <a:ext cx="8351838" cy="3475037"/>
          </a:xfrm>
        </p:spPr>
        <p:txBody>
          <a:bodyPr rtlCol="0">
            <a:normAutofit/>
          </a:bodyPr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l-SI" sz="17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Vloga vzgojitelja in vrtca: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Vzgojitelji otroke navajajo na osnovna pravila v zvezi z osebno higieno, na pravilno uživanje hrane in pijače, na zdravo prehrano, na redno ustno higieno, krepitev zdravja in utrjevanje zdravih navad. Otroke morajo poučiti o ukrepih za preprečevanje bolezni zob in obzobnih tkiv ter jim uzavestiti, da je le čist zob tudi zdrav.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6" name="Picture 2" descr="http://www.osmuta.si/vrtec/images/phocagallery/thumbs/phoca_thumb_l_umivanje%20zob.jpg">
            <a:extLst>
              <a:ext uri="{FF2B5EF4-FFF2-40B4-BE49-F238E27FC236}">
                <a16:creationId xmlns:a16="http://schemas.microsoft.com/office/drawing/2014/main" id="{A01196FE-7A6C-4F77-8BAC-46AE0A13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2" y="36450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vrtec-poljane.si/wp-content/gallery/zob/078.jpg">
            <a:extLst>
              <a:ext uri="{FF2B5EF4-FFF2-40B4-BE49-F238E27FC236}">
                <a16:creationId xmlns:a16="http://schemas.microsoft.com/office/drawing/2014/main" id="{CFB25B19-0D87-4820-8E10-02F76439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74" y="3933056"/>
            <a:ext cx="3624064" cy="2718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aktivni.si/media/cache/upload/Photo/2012/09/04/nega-zob-otroci_i620x280.jpg">
            <a:extLst>
              <a:ext uri="{FF2B5EF4-FFF2-40B4-BE49-F238E27FC236}">
                <a16:creationId xmlns:a16="http://schemas.microsoft.com/office/drawing/2014/main" id="{67595A44-34EF-47C8-BE1C-D024771A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5760640" cy="2601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s.24ur.com/media/images/original/Jan2012/60839411.jpg?d41d">
            <a:extLst>
              <a:ext uri="{FF2B5EF4-FFF2-40B4-BE49-F238E27FC236}">
                <a16:creationId xmlns:a16="http://schemas.microsoft.com/office/drawing/2014/main" id="{7F833A50-98BF-4803-A918-C1D97C76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98" y="3140968"/>
            <a:ext cx="2408684" cy="361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38800C-A092-4E8F-9FCA-E824742F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7643812" cy="13716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Skrb za zdravje zob in ustne votline v vrtcu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453A-A454-4E6E-B430-79B8FA4EF7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002588" cy="31956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1700" u="sng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Sodelovanje vrtca s starši: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Prizadevanje vzgojiteljev, zdrava hrana v vrtcih in izvajanje zdravstvenega programa, je lahko uspešno le ob sodelovanju staršev, zato je sodelovanje vrtca in vzgojiteljev z otrokovo družino zelo pomembno.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Vzgojiteljevo delo je tudi, da starše usmerja                                  ohranjevanju zdravja zob njihovih otrok in jim posreduje                        dovolj informacij za ohranjanje zdravja zob in zdravega                  življenja. </a:t>
            </a:r>
          </a:p>
        </p:txBody>
      </p:sp>
      <p:sp>
        <p:nvSpPr>
          <p:cNvPr id="17414" name="AutoShape 2" descr="http://good-wallpapers.com/wallpapers/14715/Kids.jpg">
            <a:extLst>
              <a:ext uri="{FF2B5EF4-FFF2-40B4-BE49-F238E27FC236}">
                <a16:creationId xmlns:a16="http://schemas.microsoft.com/office/drawing/2014/main" id="{F89D11B7-2971-4348-9425-B4BBFBB3A2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24ur.com/media/images/520xX/May2012/60953812.jpg?ad54">
            <a:extLst>
              <a:ext uri="{FF2B5EF4-FFF2-40B4-BE49-F238E27FC236}">
                <a16:creationId xmlns:a16="http://schemas.microsoft.com/office/drawing/2014/main" id="{CE6665C5-9B7D-4DB7-9717-E6F352C9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1926"/>
            <a:ext cx="3744416" cy="2491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E4C33-4178-49E8-AD4B-97D8BC8A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68300"/>
            <a:ext cx="8785225" cy="828675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Bolezni ustne votline in zob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F76C-3EC4-4BEB-882C-B366ABD471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8" y="1196975"/>
            <a:ext cx="4084637" cy="39830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1700" u="sng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Zobna gniloba – karies: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Ena najbolj razširjenih in vsem dobro znana bolezen zob.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Napada tako mlečne kot tudi stalne zobe.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Otroke lahko starši zavarujejo pred nastajanjem kariesa predvsem tako, da si z njimi ne delijo istega jedilnega pribora, zobnih ščetk in da ne oblizujejo otrokove dude.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738084-B1B4-4372-A4F0-AD14E4E1D943}"/>
              </a:ext>
            </a:extLst>
          </p:cNvPr>
          <p:cNvSpPr txBox="1">
            <a:spLocks/>
          </p:cNvSpPr>
          <p:nvPr/>
        </p:nvSpPr>
        <p:spPr>
          <a:xfrm>
            <a:off x="4479925" y="1196975"/>
            <a:ext cx="4484688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9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sl-SI" sz="17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Steklenični karies:</a:t>
            </a:r>
          </a:p>
          <a:p>
            <a:pPr marL="342900" indent="-342900" fontAlgn="auto">
              <a:lnSpc>
                <a:spcPct val="9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Zobje otroka postanejo rjavo-črne barve.</a:t>
            </a:r>
          </a:p>
          <a:p>
            <a:pPr marL="342900" indent="-342900" fontAlgn="auto">
              <a:lnSpc>
                <a:spcPct val="9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Do njegovega nastanka prihaja predvsem zaradi sladkih pijač v stekleničkah, s katerimi starši tolažijo otroke, da lažje zaspijo.</a:t>
            </a:r>
          </a:p>
          <a:p>
            <a:pPr marL="342900" indent="-342900" fontAlgn="auto">
              <a:lnSpc>
                <a:spcPct val="9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Zapleti se pojavljajo, dokler takšni mlečni zobje okoli šestega leta ne izpadejo.</a:t>
            </a:r>
          </a:p>
          <a:p>
            <a:pPr fontAlgn="auto">
              <a:defRPr/>
            </a:pPr>
            <a:endParaRPr lang="sl-SI" sz="1700" dirty="0"/>
          </a:p>
        </p:txBody>
      </p:sp>
      <p:pic>
        <p:nvPicPr>
          <p:cNvPr id="1026" name="Picture 2" descr="http://babit.si/uploads/karies.jpg">
            <a:extLst>
              <a:ext uri="{FF2B5EF4-FFF2-40B4-BE49-F238E27FC236}">
                <a16:creationId xmlns:a16="http://schemas.microsoft.com/office/drawing/2014/main" id="{AD7EEE78-E1C0-4322-92E3-0546C08F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9933"/>
            <a:ext cx="2520280" cy="2123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F4F9D-581B-4F41-A6B1-1DE7D26B00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888" y="1268413"/>
            <a:ext cx="3930650" cy="48450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1700" u="sng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Zobna erozija: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Prihaja do izgube trdih zobnih tkiv.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Pri otrocih prihaja do zobne erozije predvsem zaradi ruminacije. To je bolezenska motnja otrok, in sicer je za to bolezen značilno, da se vsebina želodca vrača nazaj v usta, nato pa se jo ponovno pogoltne.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Zunanji vzrok, ki povzroča zobno erozijo pri otrocih, je predvsem uživanje kislih pijač in kisle hrane.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E370A3-A368-4A2F-84F6-29DCC256DCB4}"/>
              </a:ext>
            </a:extLst>
          </p:cNvPr>
          <p:cNvSpPr txBox="1">
            <a:spLocks/>
          </p:cNvSpPr>
          <p:nvPr/>
        </p:nvSpPr>
        <p:spPr>
          <a:xfrm>
            <a:off x="4529138" y="1268413"/>
            <a:ext cx="3859212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sl-SI" sz="17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Paradontalna bolezen:</a:t>
            </a:r>
          </a:p>
          <a:p>
            <a:pPr marL="342900" indent="-342900" fontAlgn="auto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Pri parodontalni bolezni gre za vnetje obzobnih tkiv. </a:t>
            </a:r>
          </a:p>
          <a:p>
            <a:pPr marL="342900" indent="-342900" fontAlgn="auto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Do vnetja obzobnih tkiv prihaja zaradi kopičenja bakterijskih oblog na zobeh ob robu dlesni.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2050" name="Picture 2" descr="http://babit.si/uploads/parodontalna_bolezen.jpg">
            <a:extLst>
              <a:ext uri="{FF2B5EF4-FFF2-40B4-BE49-F238E27FC236}">
                <a16:creationId xmlns:a16="http://schemas.microsoft.com/office/drawing/2014/main" id="{81E2AD61-8552-42EF-92F5-7513F6A1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77" y="3501008"/>
            <a:ext cx="2789019" cy="2993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D611FA-E3BF-425E-B4FC-3851DD769054}"/>
              </a:ext>
            </a:extLst>
          </p:cNvPr>
          <p:cNvSpPr txBox="1">
            <a:spLocks/>
          </p:cNvSpPr>
          <p:nvPr/>
        </p:nvSpPr>
        <p:spPr>
          <a:xfrm>
            <a:off x="179388" y="368300"/>
            <a:ext cx="8785225" cy="828675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Bolezni ustne votline in zob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hillsboropediatricdentistry.com/uploads/files/iStock_000016082634Medium.jpg">
            <a:extLst>
              <a:ext uri="{FF2B5EF4-FFF2-40B4-BE49-F238E27FC236}">
                <a16:creationId xmlns:a16="http://schemas.microsoft.com/office/drawing/2014/main" id="{C540D926-A7DF-4BCE-A79F-781227E3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960058" cy="263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F1E8FE-7D91-4CC9-8906-A1E6CA9D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2" y="305500"/>
            <a:ext cx="8219256" cy="900018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>
                  <a:reflection endPos="0" dir="5400000" sy="-100000" algn="bl" rotWithShape="0"/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Nega otroških zob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9935-6CB8-4831-BD5C-BEE7201B5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238" y="1196975"/>
            <a:ext cx="8507412" cy="2447925"/>
          </a:xfrm>
        </p:spPr>
        <p:txBody>
          <a:bodyPr rtlCol="0">
            <a:normAutofit fontScale="92500" lnSpcReduction="10000"/>
          </a:bodyPr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Otroku začnejo prvi zobje izraščati okoli šestega meseca starosti.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Pomembno je, da za ustno higieno otrok začnemo skrbeti že zelo zgodaj. Tukaj imajo največjo vlogo starši, ki sprva sami skrbijo za čiščenje otrokovih zob, kasneje pa ga seznanijo o pomembnosti nege zob in ustne votline.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Še posebej so za zobno gnilobo dovzetni mlečni zobje. Zato lahko otrok zaradi slabih higienskih navad dobi luknjice že v nekaj mesecih.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80" name="Picture 8" descr="http://cdn2.babyzone.com/images/2013/04/dad-brushing-toddlers-teeth-photo-420x420-ts-80403318.jpg">
            <a:extLst>
              <a:ext uri="{FF2B5EF4-FFF2-40B4-BE49-F238E27FC236}">
                <a16:creationId xmlns:a16="http://schemas.microsoft.com/office/drawing/2014/main" id="{5F897075-A3C3-4C8C-AECE-52E3F8FE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43" y="3559720"/>
            <a:ext cx="2952328" cy="295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tatic.squarespace.com/static/52772609e4b0c10d4aa31bcb/t/52b4da35e4b0229a0af1b298/1387584065672/Kids%20Teeth%202.jpg">
            <a:extLst>
              <a:ext uri="{FF2B5EF4-FFF2-40B4-BE49-F238E27FC236}">
                <a16:creationId xmlns:a16="http://schemas.microsoft.com/office/drawing/2014/main" id="{64A77D73-D746-4C67-A350-0FA2E9C0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4988"/>
            <a:ext cx="3935833" cy="2947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village.ca/sites/default/files/imagecache/preganancy_article_main/Toddler-Teeth-1024.jpg">
            <a:extLst>
              <a:ext uri="{FF2B5EF4-FFF2-40B4-BE49-F238E27FC236}">
                <a16:creationId xmlns:a16="http://schemas.microsoft.com/office/drawing/2014/main" id="{A326D802-04DD-44A5-BAC6-01D16D5D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3724988"/>
            <a:ext cx="4040241" cy="3028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pexfamilydental.com/wp-content/uploads/2013/04/child-brushing.jpg">
            <a:extLst>
              <a:ext uri="{FF2B5EF4-FFF2-40B4-BE49-F238E27FC236}">
                <a16:creationId xmlns:a16="http://schemas.microsoft.com/office/drawing/2014/main" id="{FEB2F00A-4470-473D-8641-6920631B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02819"/>
            <a:ext cx="3896225" cy="292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7B4C38-44A2-44F6-BE97-DFF5A88C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350"/>
            <a:ext cx="7991475" cy="75565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Tehnike umivanja zob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ACCC-A552-49BC-BF5D-BCFB273CD0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388" y="1341438"/>
            <a:ext cx="5545137" cy="28797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Začeli naj bi z zgornjim zobnim lokom. Zobe je potrebno čistiti z zobno ščetko s potegi od dlesni proti zobu, po pravilu »od rdečega proti belemu«. Po pravilu od rdečega proti belemu se umijejo tako zunanje kot notranje ploskve zob. Naredili naj bi od 8 do 10 potegljajev in se nato premaknili naprej po zobnem loku.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Priporočljiva je tudi krožna tehnika umivanja zob. Pri tej tehniki se z zobno ščetko izvajajo majhni krožni gibi ob zobnem loku.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najcena.si/images/products/large/21641/Vademecum_zobna_pasta_Junior_ve_vrst_ml.jpg">
            <a:extLst>
              <a:ext uri="{FF2B5EF4-FFF2-40B4-BE49-F238E27FC236}">
                <a16:creationId xmlns:a16="http://schemas.microsoft.com/office/drawing/2014/main" id="{A5F7221D-B3BA-48F8-A337-8D0E8D8C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11796"/>
            <a:ext cx="2491202" cy="2491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oja-lekarna.com/images/PRODUCT/large/Jordan-Step-by-Step-1-zobna-scetka-za-otroke.jpg">
            <a:extLst>
              <a:ext uri="{FF2B5EF4-FFF2-40B4-BE49-F238E27FC236}">
                <a16:creationId xmlns:a16="http://schemas.microsoft.com/office/drawing/2014/main" id="{0B350903-9E7C-44E7-9395-35B902B8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4572113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2D7F2-16A3-42BF-8FD3-9FE9952DF190}"/>
              </a:ext>
            </a:extLst>
          </p:cNvPr>
          <p:cNvSpPr txBox="1">
            <a:spLocks/>
          </p:cNvSpPr>
          <p:nvPr/>
        </p:nvSpPr>
        <p:spPr>
          <a:xfrm>
            <a:off x="5724525" y="1093788"/>
            <a:ext cx="3314700" cy="5430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8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sl-SI" sz="17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Zobna pasta:</a:t>
            </a:r>
          </a:p>
          <a:p>
            <a:pPr marL="342900" indent="-342900" fontAlgn="auto">
              <a:lnSpc>
                <a:spcPct val="8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Razne snovi, ki so v zobnih pastah, omogočajo nastanek pen, ki dodatno pomagajo mehanično čistiti zobe.</a:t>
            </a:r>
          </a:p>
          <a:p>
            <a:pPr marL="342900" indent="-342900" fontAlgn="auto">
              <a:lnSpc>
                <a:spcPct val="8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Paste imajo prijeten okus, delujejo osvežujoče, odstranjujejo neprijeten zadah iz ust, ugodno vplivajo na dlesni in jih krepijo, preprečijo nastanek oblog in zobnega kamna.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636C54-D850-4E32-9033-F7DDB792E7AE}"/>
              </a:ext>
            </a:extLst>
          </p:cNvPr>
          <p:cNvSpPr txBox="1">
            <a:spLocks/>
          </p:cNvSpPr>
          <p:nvPr/>
        </p:nvSpPr>
        <p:spPr>
          <a:xfrm>
            <a:off x="695325" y="419100"/>
            <a:ext cx="7643813" cy="83185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Sredstva za ustno higieno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645B2C-159D-4FF5-A13B-4AB5FAB75D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388" y="1089025"/>
            <a:ext cx="3087687" cy="4598988"/>
          </a:xfrm>
        </p:spPr>
        <p:txBody>
          <a:bodyPr rtlCol="0">
            <a:normAutofit lnSpcReduction="10000"/>
          </a:bodyPr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l-SI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Zobna ščetka: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Je osnovni pripomoček za ustno in zobno higieno.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Ščetka mora biti prilagojena starosti otroka in ne sme biti prevelika. Imeti mora široko držalo in majhno ovalno glavo, da lahko otrok doseže vse kotičke v ustih.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Zobno ščetko redno menjavamo na dva do tri mesece, po potrebi tudi prej.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4" name="Picture 8" descr="http://www.kids2thdr.com/_media/images/little-girl-brushing-teeth.jpg">
            <a:extLst>
              <a:ext uri="{FF2B5EF4-FFF2-40B4-BE49-F238E27FC236}">
                <a16:creationId xmlns:a16="http://schemas.microsoft.com/office/drawing/2014/main" id="{72C1F38B-6FB6-4DB6-8C23-8E112604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45" y="1624758"/>
            <a:ext cx="2756548" cy="415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akamommagazine.com/wp-content/uploads/shutterstock_9629332.jpg">
            <a:extLst>
              <a:ext uri="{FF2B5EF4-FFF2-40B4-BE49-F238E27FC236}">
                <a16:creationId xmlns:a16="http://schemas.microsoft.com/office/drawing/2014/main" id="{8C3BB690-DD76-42B8-96B5-B4EED1D2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87" y="4240056"/>
            <a:ext cx="3798259" cy="2522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otroska-trgovina.com/product_images/x/379/miracle_kids_3__82977_zoom.jpg">
            <a:extLst>
              <a:ext uri="{FF2B5EF4-FFF2-40B4-BE49-F238E27FC236}">
                <a16:creationId xmlns:a16="http://schemas.microsoft.com/office/drawing/2014/main" id="{F454A451-B962-4597-A603-9BC259F1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09" y="2672916"/>
            <a:ext cx="2466057" cy="282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CC624D8-2E26-40F3-A1C8-75314FD3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8" y="404813"/>
            <a:ext cx="7643812" cy="831850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Sredstva za ustno higieno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6B6A-6D1E-4890-BD63-6B77164D61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1401763"/>
            <a:ext cx="4176712" cy="36925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1700" u="sng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Uporaba fluoridov: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Nagnjenost k zobni gnilobi se s starostjo zmanjšuje, zato je fluor potreben prav otrokom.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700">
                <a:latin typeface="Yu Mincho Demibold" panose="020B0400000000000000" pitchFamily="18" charset="-128"/>
                <a:ea typeface="Yu Mincho Demibold" panose="020B0400000000000000" pitchFamily="18" charset="-128"/>
                <a:cs typeface="Yu Mincho Demibold" panose="020B0400000000000000" pitchFamily="18" charset="-128"/>
              </a:rPr>
              <a:t>Vgraditev minerala fluora dodatno krepi sklenino in preprečuje prodiranje kislin in mikroorganizmov v notranjost otrokovega zoba.</a:t>
            </a:r>
            <a:endParaRPr lang="sl-SI" altLang="sl-S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570CB8-48E6-4DE5-A282-5710B072AB59}"/>
              </a:ext>
            </a:extLst>
          </p:cNvPr>
          <p:cNvSpPr txBox="1">
            <a:spLocks/>
          </p:cNvSpPr>
          <p:nvPr/>
        </p:nvSpPr>
        <p:spPr>
          <a:xfrm>
            <a:off x="4859338" y="1341438"/>
            <a:ext cx="3600450" cy="2663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sl-SI" sz="17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Zobna nitka:</a:t>
            </a:r>
          </a:p>
          <a:p>
            <a:pPr marL="342900" indent="-342900" fontAlgn="auto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sl-SI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Zelo pomembna je uporaba zobne nitke, saj omogoča odstranitev delcev hrane iz medzobnih prostorov, ki jih z zobno ščetko ne moremo odstraniti ali doseči. </a:t>
            </a:r>
          </a:p>
          <a:p>
            <a:pPr fontAlgn="auto">
              <a:defRPr/>
            </a:pPr>
            <a:endParaRPr lang="sl-SI" dirty="0"/>
          </a:p>
        </p:txBody>
      </p:sp>
      <p:sp>
        <p:nvSpPr>
          <p:cNvPr id="11271" name="Content Placeholder 2">
            <a:extLst>
              <a:ext uri="{FF2B5EF4-FFF2-40B4-BE49-F238E27FC236}">
                <a16:creationId xmlns:a16="http://schemas.microsoft.com/office/drawing/2014/main" id="{13A7C11F-7BD1-4332-B3FB-0AE6F4C147C7}"/>
              </a:ext>
            </a:extLst>
          </p:cNvPr>
          <p:cNvSpPr txBox="1">
            <a:spLocks/>
          </p:cNvSpPr>
          <p:nvPr/>
        </p:nvSpPr>
        <p:spPr bwMode="auto">
          <a:xfrm>
            <a:off x="468313" y="5589588"/>
            <a:ext cx="7559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endParaRPr lang="sl-SI" altLang="sl-SI" sz="2000" b="1">
              <a:solidFill>
                <a:schemeClr val="tx1"/>
              </a:solidFill>
            </a:endParaRPr>
          </a:p>
        </p:txBody>
      </p:sp>
      <p:pic>
        <p:nvPicPr>
          <p:cNvPr id="2050" name="Picture 2" descr="http://www.sunnysmileskids.com/blog/wp-content/uploads/2013/01/Five-Flossing-Facts-For-Kids.jpg">
            <a:extLst>
              <a:ext uri="{FF2B5EF4-FFF2-40B4-BE49-F238E27FC236}">
                <a16:creationId xmlns:a16="http://schemas.microsoft.com/office/drawing/2014/main" id="{7BAC2030-C3B7-4006-A41C-1FE3CF3E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7017"/>
            <a:ext cx="4247802" cy="197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ovalac.net/uploads/RTEmagicC_sladkarije.jpg.jpg">
            <a:extLst>
              <a:ext uri="{FF2B5EF4-FFF2-40B4-BE49-F238E27FC236}">
                <a16:creationId xmlns:a16="http://schemas.microsoft.com/office/drawing/2014/main" id="{C038D577-0C57-4ACE-8BB3-C4BA99BD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76" y="1916832"/>
            <a:ext cx="277745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utrinek.si/wp-content/uploads/2013/09/dobra-hrana-za-otroka.jpg">
            <a:extLst>
              <a:ext uri="{FF2B5EF4-FFF2-40B4-BE49-F238E27FC236}">
                <a16:creationId xmlns:a16="http://schemas.microsoft.com/office/drawing/2014/main" id="{244D616B-0814-42FF-9069-2AABA136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7" y="3212976"/>
            <a:ext cx="3937747" cy="352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3E7EB-E7CC-4594-84A0-8F4BC60F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7642225" cy="1371600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Vpliv prehrane na zdravje zob in ustne votline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F57C-B026-445E-AD22-667417C88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557338"/>
            <a:ext cx="6624637" cy="2320925"/>
          </a:xfrm>
        </p:spPr>
        <p:txBody>
          <a:bodyPr rtlCol="0">
            <a:normAutofit fontScale="77500" lnSpcReduction="20000"/>
          </a:bodyPr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Na zdravje ustne votline vpliva mnogo dejavnikov, med drugim je pomembno, kaj jemo in kolikokrat.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Otroku v prvih letih življenja za pravilen razvoj še neizraslih zob pomaga predvsem materino mleko, ki je sestavljeno iz številnih snovi, potrebnih za nemoten razvoj otroških zob.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Predvsem enostavni sladkorji so največje tveganje za nastanek kariesa, saj najhitreje vstopajo v presnovne poti bakterij v zobnih oblogah.  </a:t>
            </a:r>
          </a:p>
        </p:txBody>
      </p:sp>
      <p:pic>
        <p:nvPicPr>
          <p:cNvPr id="7172" name="Picture 4" descr="http://images.24ur.com/media/images/520xX/May2008/60138144.jpg?d41d">
            <a:extLst>
              <a:ext uri="{FF2B5EF4-FFF2-40B4-BE49-F238E27FC236}">
                <a16:creationId xmlns:a16="http://schemas.microsoft.com/office/drawing/2014/main" id="{5005A5CA-B61E-4A6E-90E2-FBCC03C6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2871"/>
            <a:ext cx="3380430" cy="316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rdhmag.com/content/dam/etc/medialib/platform-7/rdh/issue-10/15072.res/_jcr_content/renditions/pennwell.web.500.333.jpg">
            <a:extLst>
              <a:ext uri="{FF2B5EF4-FFF2-40B4-BE49-F238E27FC236}">
                <a16:creationId xmlns:a16="http://schemas.microsoft.com/office/drawing/2014/main" id="{BA1B699F-1339-4973-8CA1-26C4B5E5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71" y="1756303"/>
            <a:ext cx="3483938" cy="232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opnews.net.nz/data/Bottle-fed-baby.jpg">
            <a:extLst>
              <a:ext uri="{FF2B5EF4-FFF2-40B4-BE49-F238E27FC236}">
                <a16:creationId xmlns:a16="http://schemas.microsoft.com/office/drawing/2014/main" id="{27B75A24-3CF2-4D38-8320-4597F464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32" y="3754923"/>
            <a:ext cx="3610227" cy="2653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s.24ur.com/media/images/original/Aug2009/60329961.jpg?d41d">
            <a:extLst>
              <a:ext uri="{FF2B5EF4-FFF2-40B4-BE49-F238E27FC236}">
                <a16:creationId xmlns:a16="http://schemas.microsoft.com/office/drawing/2014/main" id="{91DB343E-8719-4028-9C1D-0037BE9E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3" y="1962829"/>
            <a:ext cx="2921872" cy="4756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1C107-F51F-4777-8CC4-2B7CB81C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147248" cy="1371600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sz="4400" dirty="0">
                <a:solidFill>
                  <a:schemeClr val="accent2">
                    <a:lumMod val="75000"/>
                  </a:schemeClr>
                </a:solidFill>
                <a:effectLst/>
                <a:latin typeface="Yu Mincho Demibold" panose="02020600000000000000" pitchFamily="18" charset="-128"/>
                <a:ea typeface="Yu Mincho Demibold" panose="02020600000000000000" pitchFamily="18" charset="-128"/>
              </a:rPr>
              <a:t>Vpliv razvad na nepravilnosti v rasti in razvoju zob in čeljusti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sl-SI" dirty="0">
                <a:solidFill>
                  <a:schemeClr val="accent2">
                    <a:lumMod val="75000"/>
                  </a:schemeClr>
                </a:solidFill>
              </a:rPr>
            </a:br>
            <a:endParaRPr lang="sl-SI" dirty="0">
              <a:solidFill>
                <a:schemeClr val="accent2">
                  <a:lumMod val="7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3A7AD-DC98-4AD7-8D18-98005688FFC3}"/>
              </a:ext>
            </a:extLst>
          </p:cNvPr>
          <p:cNvSpPr txBox="1">
            <a:spLocks/>
          </p:cNvSpPr>
          <p:nvPr/>
        </p:nvSpPr>
        <p:spPr>
          <a:xfrm>
            <a:off x="827088" y="6288088"/>
            <a:ext cx="2098675" cy="431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sl-SI" b="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SESANJE DUDE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7AAF34-F16D-4B9D-BB0A-5E1A8DCFA9AB}"/>
              </a:ext>
            </a:extLst>
          </p:cNvPr>
          <p:cNvSpPr txBox="1">
            <a:spLocks/>
          </p:cNvSpPr>
          <p:nvPr/>
        </p:nvSpPr>
        <p:spPr>
          <a:xfrm>
            <a:off x="4067175" y="3908425"/>
            <a:ext cx="2098675" cy="4333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sl-SI" b="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SESANJE PRSTA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16235A-8E28-4C85-8C22-3017DD7A96A3}"/>
              </a:ext>
            </a:extLst>
          </p:cNvPr>
          <p:cNvSpPr txBox="1">
            <a:spLocks/>
          </p:cNvSpPr>
          <p:nvPr/>
        </p:nvSpPr>
        <p:spPr>
          <a:xfrm>
            <a:off x="5451475" y="6310313"/>
            <a:ext cx="2952750" cy="50323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sl-SI" b="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PITJE PO STEKLENIČKI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919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Yu Mincho Demibold</vt:lpstr>
      <vt:lpstr>Arial</vt:lpstr>
      <vt:lpstr>Georgia</vt:lpstr>
      <vt:lpstr>Trebuchet MS</vt:lpstr>
      <vt:lpstr>Wingdings</vt:lpstr>
      <vt:lpstr>Slipstream</vt:lpstr>
      <vt:lpstr>RAST ZOB IN HIGIENA USTNE VOTLINE</vt:lpstr>
      <vt:lpstr>Bolezni ustne votline in zob</vt:lpstr>
      <vt:lpstr>PowerPoint Presentation</vt:lpstr>
      <vt:lpstr>Nega otroških zob</vt:lpstr>
      <vt:lpstr>Tehnike umivanja zob</vt:lpstr>
      <vt:lpstr>PowerPoint Presentation</vt:lpstr>
      <vt:lpstr>Sredstva za ustno higieno</vt:lpstr>
      <vt:lpstr>Vpliv prehrane na zdravje zob in ustne votline</vt:lpstr>
      <vt:lpstr>Vpliv razvad na nepravilnosti v rasti in razvoju zob in čeljusti       </vt:lpstr>
      <vt:lpstr>Vpliv razvad na nepravilnosti v rasti in razvoju zob in čeljusti        </vt:lpstr>
      <vt:lpstr>Preventiva in obisk  zobozdravnika</vt:lpstr>
      <vt:lpstr>Skrb za zdravje zob in ustne votline v vrtcu</vt:lpstr>
      <vt:lpstr>Skrb za zdravje zob in ustne votline v vrtcu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2019-06-03T09:13:57Z</dcterms:created>
  <dcterms:modified xsi:type="dcterms:W3CDTF">2019-06-03T09:13:57Z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