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F8A828FF-A4E0-43CE-87DE-3869E2AD90FC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C79AB1BC-E00A-49DB-903C-CB5775F69251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61EDC262-AFA6-43E0-A78F-92E1C512A5FF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8FF099D0-35C2-47C3-8B27-68F81AC08268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0">
            <a:extLst>
              <a:ext uri="{FF2B5EF4-FFF2-40B4-BE49-F238E27FC236}">
                <a16:creationId xmlns:a16="http://schemas.microsoft.com/office/drawing/2014/main" id="{590E61DD-0EBD-4019-9C50-3473FAE5D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aven konektor 17">
            <a:extLst>
              <a:ext uri="{FF2B5EF4-FFF2-40B4-BE49-F238E27FC236}">
                <a16:creationId xmlns:a16="http://schemas.microsoft.com/office/drawing/2014/main" id="{FEC79307-FC94-4786-A458-50EC88CC0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aven konektor 19">
            <a:extLst>
              <a:ext uri="{FF2B5EF4-FFF2-40B4-BE49-F238E27FC236}">
                <a16:creationId xmlns:a16="http://schemas.microsoft.com/office/drawing/2014/main" id="{D6FE43C5-67E5-4348-BE69-7EB603C96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aven konektor 15">
            <a:extLst>
              <a:ext uri="{FF2B5EF4-FFF2-40B4-BE49-F238E27FC236}">
                <a16:creationId xmlns:a16="http://schemas.microsoft.com/office/drawing/2014/main" id="{FBBD4C69-A321-45CD-83F0-88FB798BC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F36B26C3-3CC4-440A-9585-89F8784D4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aven konektor 21">
            <a:extLst>
              <a:ext uri="{FF2B5EF4-FFF2-40B4-BE49-F238E27FC236}">
                <a16:creationId xmlns:a16="http://schemas.microsoft.com/office/drawing/2014/main" id="{A1F8AA22-660B-4A74-812B-9FC1F72EF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B860FD85-54F1-494A-A8D9-25699607607E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A02D4025-817A-45DA-AFFA-F900A59039EE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11C378B7-62C2-4A37-8FD3-A4CDABEB368D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73DACB6F-D3E7-44C8-B281-C73FD3DFC79B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E6EED86C-37AA-49CE-9A35-323B2753A127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8CF08CEF-5B4B-4EF3-BFDF-5C08608CC755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3BB67F70-112D-4309-B1D2-4E776AEF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BEBDC-3181-4562-A02D-2FB4F4F3EC5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7A9B4C0E-9B35-449E-A0BA-D8555D5F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0596DBC2-4CF6-4A62-B92C-02EE2AA5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C5354E75-1EC7-4219-82CF-FED60FF8B0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341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4B11736E-A84D-467B-863D-8A82B5EE0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0265-9BB6-44CD-AE5D-1EF45AAA4DB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3899EBAC-63D9-4A1D-BB84-4F03C7FC3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ADB01F8B-3CD5-4BB1-B59D-FD5B019E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1EB61-A4B9-4827-A77C-B7FB2B978C4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122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8F4D1E74-4189-4C9E-984C-0FF1F7587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054C8-293A-4670-9D0F-290BD9795BD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4314DD9A-C12B-427D-985D-23EFE361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0A23E083-7A71-4BDA-B610-45B758252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3A745-1E21-4156-A3BF-C74B85B754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252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B8A5BDE4-39FA-4657-87C5-9322F2F56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574339-0B82-4661-9271-34833B54D47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BDFC5261-2E86-4126-A8E6-AC5858D792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174D77-5DDB-4479-8331-AF890D97506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1D27A66D-6899-49B5-A2E9-AC1C9625F40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371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5FBB61AC-FBB0-4A91-B7AF-E29A205ED241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86A88F06-0C6D-4DFA-9A1C-6B2FE254B03F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524513C2-EE7C-44FB-9C44-4B0755C751AC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1477FE19-E326-418F-A9C9-07316177668B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2">
            <a:extLst>
              <a:ext uri="{FF2B5EF4-FFF2-40B4-BE49-F238E27FC236}">
                <a16:creationId xmlns:a16="http://schemas.microsoft.com/office/drawing/2014/main" id="{CAA1A8F2-C824-43E1-92B2-69CB6E543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aven konektor 13">
            <a:extLst>
              <a:ext uri="{FF2B5EF4-FFF2-40B4-BE49-F238E27FC236}">
                <a16:creationId xmlns:a16="http://schemas.microsoft.com/office/drawing/2014/main" id="{5E313C39-0068-47C9-9AE9-AA20A7EF4C8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aven konektor 14">
            <a:extLst>
              <a:ext uri="{FF2B5EF4-FFF2-40B4-BE49-F238E27FC236}">
                <a16:creationId xmlns:a16="http://schemas.microsoft.com/office/drawing/2014/main" id="{34F4E1AC-F8E5-4D31-B18C-258539FC9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aven konektor 15">
            <a:extLst>
              <a:ext uri="{FF2B5EF4-FFF2-40B4-BE49-F238E27FC236}">
                <a16:creationId xmlns:a16="http://schemas.microsoft.com/office/drawing/2014/main" id="{3DADFEFA-972B-4192-B562-12956E47E3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aven konektor 16">
            <a:extLst>
              <a:ext uri="{FF2B5EF4-FFF2-40B4-BE49-F238E27FC236}">
                <a16:creationId xmlns:a16="http://schemas.microsoft.com/office/drawing/2014/main" id="{9B44FB03-3C6C-4580-BD85-94EE0AD4D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DA9151AE-E93D-4AAC-9D74-285C60DFDC92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CA775F79-749C-482A-B773-34698E128475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3B6B2195-7550-4596-9B17-5CD8CB12E75E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ED47F1DA-9D75-4A80-9FCD-84F8D59D8067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460C781B-8A89-4274-ABFD-BE4E3E184AAC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AA002706-95FC-4875-A105-A74ECE310211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25">
            <a:extLst>
              <a:ext uri="{FF2B5EF4-FFF2-40B4-BE49-F238E27FC236}">
                <a16:creationId xmlns:a16="http://schemas.microsoft.com/office/drawing/2014/main" id="{32A3BD61-7ACE-4240-B677-ED910CDEB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1BC08A1C-0598-4C55-9FEB-DE1EE0FA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DC0E5-A9E4-425A-BD1D-86B73881079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82C36341-6F58-43D4-8C87-144A625A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0ED8D34F-18EC-4298-A4E6-9F0B90B0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99DF7F32-7696-4618-B14F-96484A4675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4581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1E879B90-686F-4E86-8EC9-C43D232BC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49E3F-E34D-4EAE-B7DF-896354A4607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CCBA5A93-3D50-4A61-B495-1FACCDC84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382D165A-96CA-4500-A244-BBE53D85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F6564-681C-459D-BF07-3B303D189F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0350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4731FEF6-7277-4512-805C-439FEF13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D1281-39C0-4A79-A7B0-C302AD7F103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47C55494-ABB1-4B2E-BC73-AD4A4279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30D2281B-9655-4901-94DB-90433A14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FACB3-773C-4F8E-A63E-7937B84E8E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139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7C61AE79-94C8-4F75-AFDB-AD80AD196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FD7696-9643-472B-8556-844D1D15810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266C6D81-76D0-4F2F-9E5C-40A6B64E2F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9EB20B-3502-449F-A8AF-802EFA21AF7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104F9083-7F5A-49C9-9143-96F04CDBF15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933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D048860C-5552-4C25-A47B-BBA589496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9404-CDE5-4906-81A1-480EF3DC251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CDD321A1-14C8-4DC1-A8F4-C5B4B764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66294B57-EA4C-467F-A6E8-4A543409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1F942-1F12-44D8-9134-4FE35754A3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974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9">
            <a:extLst>
              <a:ext uri="{FF2B5EF4-FFF2-40B4-BE49-F238E27FC236}">
                <a16:creationId xmlns:a16="http://schemas.microsoft.com/office/drawing/2014/main" id="{766602F8-796D-4CF0-859D-A595F4A73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aven konektor 7">
            <a:extLst>
              <a:ext uri="{FF2B5EF4-FFF2-40B4-BE49-F238E27FC236}">
                <a16:creationId xmlns:a16="http://schemas.microsoft.com/office/drawing/2014/main" id="{2D997B94-D340-4A2A-9992-A936A9A77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aven konektor 8">
            <a:extLst>
              <a:ext uri="{FF2B5EF4-FFF2-40B4-BE49-F238E27FC236}">
                <a16:creationId xmlns:a16="http://schemas.microsoft.com/office/drawing/2014/main" id="{E0891AA9-B3A0-4119-A887-F6F5A04D21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aven konektor 10">
            <a:extLst>
              <a:ext uri="{FF2B5EF4-FFF2-40B4-BE49-F238E27FC236}">
                <a16:creationId xmlns:a16="http://schemas.microsoft.com/office/drawing/2014/main" id="{CBC40F02-DE2E-49B9-91B0-C5F6BFE1A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AD4A2FE8-BE8A-4B0E-8AA2-77109D192F6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83A7E66B-5D21-4973-AEE5-33EF4530B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FAA93158-ABEF-48A5-B6B8-718CCA4EBEE9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C82D9795-8EFE-4E1F-BF75-2D16787C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EE1797-BDDE-49A8-A67B-A50EC8750BB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3A4D7D86-A8AE-4CD3-ADB5-3F1155F801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1E8A05-35AB-4D58-AB00-F5A0E6DAFF6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13181C40-7FC6-424F-9426-F370C4692C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3879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8">
            <a:extLst>
              <a:ext uri="{FF2B5EF4-FFF2-40B4-BE49-F238E27FC236}">
                <a16:creationId xmlns:a16="http://schemas.microsoft.com/office/drawing/2014/main" id="{1A7E2DEB-EB21-4EAF-856E-FE996EF14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B726E54D-5468-4ABC-8592-7EBB5A50D6D7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9">
            <a:extLst>
              <a:ext uri="{FF2B5EF4-FFF2-40B4-BE49-F238E27FC236}">
                <a16:creationId xmlns:a16="http://schemas.microsoft.com/office/drawing/2014/main" id="{84B2B636-FF59-4C05-B691-6EFA898E94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75452168-BFDE-4D56-9E21-2FD1F2B64513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1">
            <a:extLst>
              <a:ext uri="{FF2B5EF4-FFF2-40B4-BE49-F238E27FC236}">
                <a16:creationId xmlns:a16="http://schemas.microsoft.com/office/drawing/2014/main" id="{6EE02291-53F6-4BD0-8220-3845BFB8459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37DBF48A-2580-4109-884F-7A344867F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D558DA9D-0AC7-4DA3-BCF0-A152FCCDA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99AE3AD9-CF1A-42C7-8048-716322E53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D7975A-E2C6-4EA9-BF25-12C2BB10476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9484A305-2EE8-4083-9B80-779A45B235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15A514-8143-4243-AD04-8A914361957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AD3C7780-5D96-479A-A5DB-4B6074A5B6A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50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9262C9CA-58B8-48F2-AD88-DD431C268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EA03E1DA-CFBD-425B-8BE8-0D2575231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9DF3857D-B9A4-47BE-9D3D-6BD9A4378D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2A79E9AC-57F7-4527-8CE6-3912279FA8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78476AD-E392-47F7-A368-438D2E350E1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535C02C3-9FC6-4714-A33F-9F4E0FA6D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130FD36F-3E4B-4287-817A-EC79044F5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7BD725A9-9DDF-477C-ACD0-409CB43B94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742507EF-3B5C-4ECC-9FCC-CAB5FC439240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aven konektor 10">
            <a:extLst>
              <a:ext uri="{FF2B5EF4-FFF2-40B4-BE49-F238E27FC236}">
                <a16:creationId xmlns:a16="http://schemas.microsoft.com/office/drawing/2014/main" id="{1AF27A1D-649E-4C59-AD16-20ACCA940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410F1389-75A9-4172-95A2-03C3CB8B558A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54AE1AA6-A1D7-45E1-8171-F1E7D0CA7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BFEA2730-27DC-4170-B22C-5294C15DB79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22" r:id="rId4"/>
    <p:sldLayoutId id="2147483823" r:id="rId5"/>
    <p:sldLayoutId id="2147483830" r:id="rId6"/>
    <p:sldLayoutId id="2147483824" r:id="rId7"/>
    <p:sldLayoutId id="2147483831" r:id="rId8"/>
    <p:sldLayoutId id="2147483832" r:id="rId9"/>
    <p:sldLayoutId id="2147483825" r:id="rId10"/>
    <p:sldLayoutId id="21474838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osemjaz.net/clanki/496/category.html" TargetMode="External"/><Relationship Id="rId3" Type="http://schemas.openxmlformats.org/officeDocument/2006/relationships/hyperlink" Target="http://www.viva.si/Spolnost/3719/Spolno-prenosljive-bolezni-Za%C5%A1%C4%8Ditite-se" TargetMode="External"/><Relationship Id="rId7" Type="http://schemas.openxmlformats.org/officeDocument/2006/relationships/hyperlink" Target="http://sl.wikipedia.org/wiki/Spolno_prenosljiva_bolezen" TargetMode="External"/><Relationship Id="rId2" Type="http://schemas.openxmlformats.org/officeDocument/2006/relationships/hyperlink" Target="http://vizita.si/clanek/spolnost/prepoznajte-znake-spolno-prenosljive-bolezn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va.si/Spolnost/1003/Spolno-prenosljive-oku%C5%BEbe-med-nami" TargetMode="External"/><Relationship Id="rId5" Type="http://schemas.openxmlformats.org/officeDocument/2006/relationships/hyperlink" Target="http://www.zzv-ce.si/unlimitpages.asp?id=280" TargetMode="External"/><Relationship Id="rId4" Type="http://schemas.openxmlformats.org/officeDocument/2006/relationships/hyperlink" Target="http://www.neplodnost.info/ziva/portal/index.php?topic=INFEKCIJ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lika 3" descr="Story 3_Sex education#1#.jpg">
            <a:extLst>
              <a:ext uri="{FF2B5EF4-FFF2-40B4-BE49-F238E27FC236}">
                <a16:creationId xmlns:a16="http://schemas.microsoft.com/office/drawing/2014/main" id="{461DFD45-1243-4A59-978B-5165EE9413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571500"/>
            <a:ext cx="6215063" cy="567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51FB2AD-D8C6-42A4-8E17-1BE77C9E8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8000" dirty="0"/>
              <a:t>SPOLNE</a:t>
            </a:r>
            <a:br>
              <a:rPr lang="sl-SI" sz="8000" dirty="0"/>
            </a:br>
            <a:r>
              <a:rPr lang="sl-SI" sz="8000" dirty="0"/>
              <a:t>  BOLEZNI</a:t>
            </a:r>
          </a:p>
        </p:txBody>
      </p:sp>
      <p:sp>
        <p:nvSpPr>
          <p:cNvPr id="8196" name="Podnaslov 2">
            <a:extLst>
              <a:ext uri="{FF2B5EF4-FFF2-40B4-BE49-F238E27FC236}">
                <a16:creationId xmlns:a16="http://schemas.microsoft.com/office/drawing/2014/main" id="{9DFF4708-5A72-4450-8B40-4D47A9E1F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r"/>
            <a:endParaRPr lang="sl-SI" altLang="sl-SI" dirty="0"/>
          </a:p>
          <a:p>
            <a:pPr algn="r"/>
            <a:endParaRPr lang="sl-SI" altLang="sl-SI" dirty="0"/>
          </a:p>
          <a:p>
            <a:pPr algn="r"/>
            <a:r>
              <a:rPr lang="sl-SI" altLang="sl-SI"/>
              <a:t> </a:t>
            </a:r>
            <a:endParaRPr lang="sl-SI" alt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grada vsebine 2">
            <a:extLst>
              <a:ext uri="{FF2B5EF4-FFF2-40B4-BE49-F238E27FC236}">
                <a16:creationId xmlns:a16="http://schemas.microsoft.com/office/drawing/2014/main" id="{7BB6DCA6-B6C8-4ABA-9EED-F3A6C05C48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71500"/>
            <a:ext cx="7467600" cy="5902325"/>
          </a:xfrm>
        </p:spPr>
        <p:txBody>
          <a:bodyPr/>
          <a:lstStyle/>
          <a:p>
            <a:r>
              <a:rPr lang="sl-SI" altLang="sl-SI"/>
              <a:t>KLAMIDIJSKO VNETJE</a:t>
            </a:r>
          </a:p>
          <a:p>
            <a:pPr>
              <a:buFontTx/>
              <a:buChar char="-"/>
            </a:pPr>
            <a:r>
              <a:rPr lang="sl-SI" altLang="sl-SI"/>
              <a:t>Okužimo se preko spolnih stikov</a:t>
            </a:r>
          </a:p>
          <a:p>
            <a:pPr>
              <a:buFontTx/>
              <a:buChar char="-"/>
            </a:pPr>
            <a:r>
              <a:rPr lang="sl-SI" altLang="sl-SI"/>
              <a:t>Pri moških pride do pekočega in bolečega uriniranja, pri ženskah pa do močnejšega izcedka</a:t>
            </a:r>
          </a:p>
          <a:p>
            <a:pPr>
              <a:buFontTx/>
              <a:buChar char="-"/>
            </a:pPr>
            <a:r>
              <a:rPr lang="sl-SI" altLang="sl-SI"/>
              <a:t>Možna je neplodnost pri obeh spolih</a:t>
            </a:r>
          </a:p>
          <a:p>
            <a:pPr>
              <a:buFontTx/>
              <a:buChar char="-"/>
            </a:pPr>
            <a:r>
              <a:rPr lang="sl-SI" altLang="sl-SI"/>
              <a:t>Zdravi se z antibiotiki</a:t>
            </a:r>
          </a:p>
          <a:p>
            <a:pPr>
              <a:buFontTx/>
              <a:buChar char="-"/>
            </a:pPr>
            <a:endParaRPr lang="sl-SI" altLang="sl-SI"/>
          </a:p>
        </p:txBody>
      </p:sp>
      <p:pic>
        <p:nvPicPr>
          <p:cNvPr id="17411" name="Slika 3" descr="8926-13.jpg">
            <a:extLst>
              <a:ext uri="{FF2B5EF4-FFF2-40B4-BE49-F238E27FC236}">
                <a16:creationId xmlns:a16="http://schemas.microsoft.com/office/drawing/2014/main" id="{1E934BAB-1B70-4D66-87B7-7BF3470B2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71875"/>
            <a:ext cx="40005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Slika 3" descr="africamap.jpg">
            <a:extLst>
              <a:ext uri="{FF2B5EF4-FFF2-40B4-BE49-F238E27FC236}">
                <a16:creationId xmlns:a16="http://schemas.microsoft.com/office/drawing/2014/main" id="{CB79DA09-917A-420D-A34F-B299D5EDB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0"/>
            <a:ext cx="62150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CD5D34FF-B3D7-4373-9EFC-55C37E693E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5750" y="642938"/>
            <a:ext cx="7467600" cy="5902325"/>
          </a:xfrm>
        </p:spPr>
        <p:txBody>
          <a:bodyPr/>
          <a:lstStyle/>
          <a:p>
            <a:r>
              <a:rPr lang="sl-SI" altLang="sl-SI"/>
              <a:t>AIDS</a:t>
            </a:r>
          </a:p>
          <a:p>
            <a:pPr>
              <a:buFontTx/>
              <a:buChar char="-"/>
            </a:pPr>
            <a:r>
              <a:rPr lang="sl-SI" altLang="sl-SI"/>
              <a:t>Prenaša se s spolnimi stiki, krvjo, spermo, okuženimi iglami, z mater na plod…</a:t>
            </a:r>
          </a:p>
          <a:p>
            <a:pPr>
              <a:buFontTx/>
              <a:buChar char="-"/>
            </a:pPr>
            <a:r>
              <a:rPr lang="sl-SI" altLang="sl-SI"/>
              <a:t>Potek okužbe z HIV lahko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razdelimo na več obdobij: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akutno, zgodnje, srednje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in pozno obdobje</a:t>
            </a:r>
          </a:p>
          <a:p>
            <a:pPr>
              <a:buFontTx/>
              <a:buChar char="-"/>
            </a:pPr>
            <a:r>
              <a:rPr lang="sl-SI" altLang="sl-SI"/>
              <a:t>Za enkrat ozdravljenje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še ni možno</a:t>
            </a:r>
          </a:p>
          <a:p>
            <a:pPr>
              <a:buFontTx/>
              <a:buChar char="-"/>
            </a:pPr>
            <a:endParaRPr lang="sl-SI" altLang="sl-SI"/>
          </a:p>
          <a:p>
            <a:pPr>
              <a:buFontTx/>
              <a:buChar char="-"/>
            </a:pPr>
            <a:endParaRPr lang="sl-SI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grada vsebine 2">
            <a:extLst>
              <a:ext uri="{FF2B5EF4-FFF2-40B4-BE49-F238E27FC236}">
                <a16:creationId xmlns:a16="http://schemas.microsoft.com/office/drawing/2014/main" id="{6F2248C5-0857-4260-A832-A81EC45E2B0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7467600" cy="6045200"/>
          </a:xfrm>
        </p:spPr>
        <p:txBody>
          <a:bodyPr/>
          <a:lstStyle/>
          <a:p>
            <a:r>
              <a:rPr lang="sl-SI" altLang="sl-SI"/>
              <a:t>RAK MATERNIČNEGA VRATU</a:t>
            </a:r>
          </a:p>
          <a:p>
            <a:pPr>
              <a:buFontTx/>
              <a:buChar char="-"/>
            </a:pPr>
            <a:r>
              <a:rPr lang="sl-SI" altLang="sl-SI"/>
              <a:t>Nastaja v celicah sluzničnega epitela</a:t>
            </a:r>
          </a:p>
          <a:p>
            <a:pPr>
              <a:buFontTx/>
              <a:buChar char="-"/>
            </a:pPr>
            <a:r>
              <a:rPr lang="sl-SI" altLang="sl-SI"/>
              <a:t>Visokorizični genotipi HPV</a:t>
            </a:r>
          </a:p>
          <a:p>
            <a:pPr>
              <a:buFontTx/>
              <a:buChar char="-"/>
            </a:pPr>
            <a:r>
              <a:rPr lang="sl-SI" altLang="sl-SI"/>
              <a:t>Kadilke so v večji nevarnosti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za nastanek raka,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prav tako tudi ženske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ki so velikokrat rodile</a:t>
            </a:r>
          </a:p>
          <a:p>
            <a:pPr>
              <a:buFontTx/>
              <a:buChar char="-"/>
            </a:pPr>
            <a:endParaRPr lang="sl-SI" altLang="sl-SI"/>
          </a:p>
        </p:txBody>
      </p:sp>
      <p:pic>
        <p:nvPicPr>
          <p:cNvPr id="19459" name="Slika 3" descr="rdfr.jpg">
            <a:extLst>
              <a:ext uri="{FF2B5EF4-FFF2-40B4-BE49-F238E27FC236}">
                <a16:creationId xmlns:a16="http://schemas.microsoft.com/office/drawing/2014/main" id="{F758B826-40C5-46BB-ACD5-193B6123D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214563"/>
            <a:ext cx="2643187" cy="404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C9DE81-06E9-4E0D-B6A2-ACFCE4088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/>
              <a:t>viri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41A2624-AF5C-4ABF-A9CC-62607A36A6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KANSKY Aleksej, Kožne in spolne bolezni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Dr. </a:t>
            </a:r>
            <a:r>
              <a:rPr lang="sl-SI" dirty="0" err="1"/>
              <a:t>Eman</a:t>
            </a:r>
            <a:r>
              <a:rPr lang="sl-SI" dirty="0"/>
              <a:t> </a:t>
            </a:r>
            <a:r>
              <a:rPr lang="sl-SI" dirty="0" err="1"/>
              <a:t>Pertl</a:t>
            </a:r>
            <a:r>
              <a:rPr lang="sl-SI" dirty="0"/>
              <a:t>, Kožne in spolne bolezni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u="sng" dirty="0">
                <a:hlinkClick r:id="rId2"/>
              </a:rPr>
              <a:t>http://vizita.si/clanek/spolnost/prepoznajte-znake-spolno-prenosljive-bolezni.html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u="sng" dirty="0">
                <a:hlinkClick r:id="rId3"/>
              </a:rPr>
              <a:t>http://www.viva.si/Spolnost/3719/Spolno-prenosljive-bolezni-Za%C5%A1%C4%8Ditite-se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u="sng" dirty="0">
                <a:hlinkClick r:id="rId4"/>
              </a:rPr>
              <a:t>http://www.neplodnost.info/ziva/portal/index.php?topic=INFEKCIJE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u="sng" dirty="0">
                <a:hlinkClick r:id="rId5"/>
              </a:rPr>
              <a:t>http://www.zzv-ce.si/unlimitpages.asp?id=280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u="sng" dirty="0">
                <a:hlinkClick r:id="rId6"/>
              </a:rPr>
              <a:t>http://www.viva.si/Spolnost/1003/Spolno-prenosljive-oku%C5%BEbe-med-nami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u="sng" dirty="0">
                <a:hlinkClick r:id="rId7"/>
              </a:rPr>
              <a:t>http://sl.wikipedia.org/wiki/Spolno_prenosljiva_bolezen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u="sng" dirty="0">
                <a:hlinkClick r:id="rId8"/>
              </a:rPr>
              <a:t>http://www.tosemjaz.net/clanki/496/category.html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C976A1-9108-41FD-A67A-10EFDC62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/>
              <a:t>Nekaj o tem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1C35270B-5E88-4D30-AA5C-5C8A470508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Povzročajo jih bakterije, virusi in paraziti</a:t>
            </a:r>
          </a:p>
          <a:p>
            <a:r>
              <a:rPr lang="sl-SI" altLang="sl-SI"/>
              <a:t>Širijo se z vaginalnim, oralnim in analnim spolnim odnosom</a:t>
            </a:r>
          </a:p>
          <a:p>
            <a:r>
              <a:rPr lang="sl-SI" altLang="sl-SI"/>
              <a:t>Vse pogostejše okužbe med 15 – 24 letom</a:t>
            </a:r>
          </a:p>
          <a:p>
            <a:endParaRPr lang="sl-SI" altLang="sl-SI"/>
          </a:p>
        </p:txBody>
      </p:sp>
      <p:pic>
        <p:nvPicPr>
          <p:cNvPr id="9220" name="Slika 3" descr="60149518.jpg">
            <a:extLst>
              <a:ext uri="{FF2B5EF4-FFF2-40B4-BE49-F238E27FC236}">
                <a16:creationId xmlns:a16="http://schemas.microsoft.com/office/drawing/2014/main" id="{626C1B42-6DA2-4793-A223-15D722FA4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3357563"/>
            <a:ext cx="4429125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lika 3" descr="sifilis1.gif">
            <a:extLst>
              <a:ext uri="{FF2B5EF4-FFF2-40B4-BE49-F238E27FC236}">
                <a16:creationId xmlns:a16="http://schemas.microsoft.com/office/drawing/2014/main" id="{DA2F4734-D2C3-49FB-AB72-8F3ED48320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929063"/>
            <a:ext cx="38195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1F3AD8B-913F-40CA-B5D9-6FE7B685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/>
              <a:t>Znaki</a:t>
            </a:r>
            <a:r>
              <a:rPr lang="sl-SI" sz="6000" dirty="0"/>
              <a:t> in simptomi</a:t>
            </a:r>
          </a:p>
        </p:txBody>
      </p:sp>
      <p:sp>
        <p:nvSpPr>
          <p:cNvPr id="10244" name="Ograda vsebine 2">
            <a:extLst>
              <a:ext uri="{FF2B5EF4-FFF2-40B4-BE49-F238E27FC236}">
                <a16:creationId xmlns:a16="http://schemas.microsoft.com/office/drawing/2014/main" id="{7B4D21EC-01B2-480D-A981-8ED42D5206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Bolezen lahko poteka brez znakov in simptomov</a:t>
            </a:r>
          </a:p>
          <a:p>
            <a:r>
              <a:rPr lang="sl-SI" altLang="sl-SI"/>
              <a:t>Znaki in simptomi:</a:t>
            </a:r>
          </a:p>
          <a:p>
            <a:pPr>
              <a:buFontTx/>
              <a:buChar char="-"/>
            </a:pPr>
            <a:r>
              <a:rPr lang="sl-SI" altLang="sl-SI"/>
              <a:t>Izcedek iz sečnice ali nožnice</a:t>
            </a:r>
          </a:p>
          <a:p>
            <a:pPr>
              <a:buFontTx/>
              <a:buChar char="-"/>
            </a:pPr>
            <a:r>
              <a:rPr lang="sl-SI" altLang="sl-SI"/>
              <a:t>Bolečine v vagini ali modih</a:t>
            </a:r>
          </a:p>
          <a:p>
            <a:pPr>
              <a:buFontTx/>
              <a:buChar char="-"/>
            </a:pPr>
            <a:r>
              <a:rPr lang="sl-SI" altLang="sl-SI"/>
              <a:t>Izpuščaji in odprte rane na spolovilih ali v ustni votlini</a:t>
            </a:r>
          </a:p>
          <a:p>
            <a:pPr>
              <a:buFontTx/>
              <a:buChar char="-"/>
            </a:pPr>
            <a:r>
              <a:rPr lang="sl-SI" altLang="sl-SI"/>
              <a:t>Vročina</a:t>
            </a:r>
          </a:p>
          <a:p>
            <a:pPr>
              <a:buFontTx/>
              <a:buChar char="-"/>
            </a:pPr>
            <a:r>
              <a:rPr lang="sl-SI" altLang="sl-SI"/>
              <a:t>Glavoboli</a:t>
            </a:r>
          </a:p>
          <a:p>
            <a:pPr>
              <a:buFontTx/>
              <a:buChar char="-"/>
            </a:pPr>
            <a:r>
              <a:rPr lang="sl-SI" altLang="sl-SI"/>
              <a:t>Genitalne ali analne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bradavice</a:t>
            </a:r>
          </a:p>
          <a:p>
            <a:pPr>
              <a:buFontTx/>
              <a:buChar char="-"/>
            </a:pPr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EC53CA-1D2A-44F6-A742-34851B75D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/>
              <a:t>posledice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64E4C4C2-0E78-4DC5-8B24-E5D8FE34EAD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Pri 10 do 40 žensk z nezdravljeno klamidijsko okužbo pride do vnetja male medenice</a:t>
            </a:r>
          </a:p>
          <a:p>
            <a:r>
              <a:rPr lang="sl-SI" altLang="sl-SI"/>
              <a:t>Pri nosečnicah z gonokokno okužbo so pogostejši spontani splavi</a:t>
            </a:r>
          </a:p>
          <a:p>
            <a:r>
              <a:rPr lang="sl-SI" altLang="sl-SI"/>
              <a:t>Pri moških so posledice klamidijske okužbe vnetje obmodka, ki vodi v neplodnost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D5750E-8074-4E16-A6DE-9FFA62A5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/>
              <a:t>Preprečevanje okužb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09B2B3DD-8CAF-45EA-9FF1-438130A06C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Najboljša preventiva je vzdržnost</a:t>
            </a:r>
          </a:p>
          <a:p>
            <a:r>
              <a:rPr lang="sl-SI" altLang="sl-SI"/>
              <a:t>Najbolje je uporabiti kondom</a:t>
            </a:r>
          </a:p>
          <a:p>
            <a:r>
              <a:rPr lang="sl-SI" altLang="sl-SI"/>
              <a:t>Priporočljivo je da spolnega partnerja dobro poznamo</a:t>
            </a:r>
          </a:p>
          <a:p>
            <a:r>
              <a:rPr lang="sl-SI" altLang="sl-SI"/>
              <a:t>Zmanjšamo število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spolnih partnerjev</a:t>
            </a:r>
          </a:p>
        </p:txBody>
      </p:sp>
      <p:pic>
        <p:nvPicPr>
          <p:cNvPr id="12292" name="Slika 3" descr="chastity-belt.jpg">
            <a:extLst>
              <a:ext uri="{FF2B5EF4-FFF2-40B4-BE49-F238E27FC236}">
                <a16:creationId xmlns:a16="http://schemas.microsoft.com/office/drawing/2014/main" id="{9C522D59-7AD0-4701-B08B-504ECA52A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928938"/>
            <a:ext cx="28384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44E767-FC92-4672-A533-15D01E7FD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/>
              <a:t>bolezni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EE43D627-114A-4F1D-988A-7DA30AAB6E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SIFILIS</a:t>
            </a:r>
          </a:p>
          <a:p>
            <a:pPr>
              <a:buFontTx/>
              <a:buChar char="-"/>
            </a:pPr>
            <a:r>
              <a:rPr lang="sl-SI" altLang="sl-SI"/>
              <a:t>Okužimo se preko spolnih stikov</a:t>
            </a:r>
          </a:p>
          <a:p>
            <a:pPr>
              <a:buFontTx/>
              <a:buChar char="-"/>
            </a:pPr>
            <a:r>
              <a:rPr lang="sl-SI" altLang="sl-SI"/>
              <a:t>V začetnem stadiju se pojavi majhna, rdeče-rjavkasta razjeda(trdi čankar)</a:t>
            </a:r>
          </a:p>
          <a:p>
            <a:pPr>
              <a:buFontTx/>
              <a:buChar char="-"/>
            </a:pPr>
            <a:r>
              <a:rPr lang="sl-SI" altLang="sl-SI"/>
              <a:t>Nato se pojavi neboleč izpuščaj</a:t>
            </a:r>
          </a:p>
          <a:p>
            <a:pPr>
              <a:buFontTx/>
              <a:buChar char="-"/>
            </a:pPr>
            <a:r>
              <a:rPr lang="sl-SI" altLang="sl-SI"/>
              <a:t>Posledice so lahko: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ohromelost, slepota,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izguba sluha,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duševna zmedenost</a:t>
            </a:r>
          </a:p>
        </p:txBody>
      </p:sp>
      <p:pic>
        <p:nvPicPr>
          <p:cNvPr id="13316" name="Slika 3" descr="sifilis2.jpg">
            <a:extLst>
              <a:ext uri="{FF2B5EF4-FFF2-40B4-BE49-F238E27FC236}">
                <a16:creationId xmlns:a16="http://schemas.microsoft.com/office/drawing/2014/main" id="{8F6DED8B-2B11-49B8-A0F7-BE8193B69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3857625"/>
            <a:ext cx="35242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vsebine 2">
            <a:extLst>
              <a:ext uri="{FF2B5EF4-FFF2-40B4-BE49-F238E27FC236}">
                <a16:creationId xmlns:a16="http://schemas.microsoft.com/office/drawing/2014/main" id="{BEA5B6B3-3B07-4E0C-83D1-E4F8FFAFAE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71500"/>
            <a:ext cx="7467600" cy="5902325"/>
          </a:xfrm>
        </p:spPr>
        <p:txBody>
          <a:bodyPr/>
          <a:lstStyle/>
          <a:p>
            <a:r>
              <a:rPr lang="sl-SI" altLang="sl-SI"/>
              <a:t>ČANKROID</a:t>
            </a:r>
          </a:p>
          <a:p>
            <a:pPr>
              <a:buFontTx/>
              <a:buChar char="-"/>
            </a:pPr>
            <a:r>
              <a:rPr lang="sl-SI" altLang="sl-SI"/>
              <a:t>Okužimo se preko spolnih stikov</a:t>
            </a:r>
          </a:p>
          <a:p>
            <a:pPr>
              <a:buFontTx/>
              <a:buChar char="-"/>
            </a:pPr>
            <a:r>
              <a:rPr lang="sl-SI" altLang="sl-SI"/>
              <a:t>Najprej nastane okrogla razjeda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z nazobčanimi robovi</a:t>
            </a:r>
          </a:p>
          <a:p>
            <a:pPr>
              <a:buFontTx/>
              <a:buChar char="-"/>
            </a:pPr>
            <a:r>
              <a:rPr lang="sl-SI" altLang="sl-SI"/>
              <a:t>Razjeda je mehka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in zelo boleča</a:t>
            </a:r>
          </a:p>
          <a:p>
            <a:pPr>
              <a:buFontTx/>
              <a:buChar char="-"/>
            </a:pPr>
            <a:r>
              <a:rPr lang="sl-SI" altLang="sl-SI"/>
              <a:t>Bolezen se zdravi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z antibiotiki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14339" name="Slika 3" descr="čankar.jpg">
            <a:extLst>
              <a:ext uri="{FF2B5EF4-FFF2-40B4-BE49-F238E27FC236}">
                <a16:creationId xmlns:a16="http://schemas.microsoft.com/office/drawing/2014/main" id="{49A56D7E-826E-4FE7-85AF-9CB3E4435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71688"/>
            <a:ext cx="2995613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vsebine 2">
            <a:extLst>
              <a:ext uri="{FF2B5EF4-FFF2-40B4-BE49-F238E27FC236}">
                <a16:creationId xmlns:a16="http://schemas.microsoft.com/office/drawing/2014/main" id="{5B89F7F4-335D-4D45-AE5A-F4983AC872C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642938"/>
            <a:ext cx="7467600" cy="5830887"/>
          </a:xfrm>
        </p:spPr>
        <p:txBody>
          <a:bodyPr/>
          <a:lstStyle/>
          <a:p>
            <a:r>
              <a:rPr lang="sl-SI" altLang="sl-SI"/>
              <a:t>GONOREJA </a:t>
            </a:r>
          </a:p>
          <a:p>
            <a:pPr>
              <a:buFontTx/>
              <a:buChar char="-"/>
            </a:pPr>
            <a:r>
              <a:rPr lang="sl-SI" altLang="sl-SI"/>
              <a:t>Povzročitelj je gonokok</a:t>
            </a:r>
          </a:p>
          <a:p>
            <a:pPr>
              <a:buFontTx/>
              <a:buChar char="-"/>
            </a:pPr>
            <a:r>
              <a:rPr lang="sl-SI" altLang="sl-SI"/>
              <a:t>Okužimo se preko spolnih stikov</a:t>
            </a:r>
          </a:p>
          <a:p>
            <a:pPr>
              <a:buFontTx/>
              <a:buChar char="-"/>
            </a:pPr>
            <a:r>
              <a:rPr lang="sl-SI" altLang="sl-SI"/>
              <a:t>Pri ženski se pojavi obilen izcedek iz nožnice, pri moških pa gnojni izcedek iz spolnega uda</a:t>
            </a:r>
          </a:p>
          <a:p>
            <a:pPr>
              <a:buFontTx/>
              <a:buChar char="-"/>
            </a:pPr>
            <a:r>
              <a:rPr lang="sl-SI" altLang="sl-SI"/>
              <a:t>Če bolezen ne zdravimo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lahko pride do neplodnosti</a:t>
            </a:r>
          </a:p>
        </p:txBody>
      </p:sp>
      <p:pic>
        <p:nvPicPr>
          <p:cNvPr id="15363" name="Slika 3" descr="gonoreja2.jpg">
            <a:extLst>
              <a:ext uri="{FF2B5EF4-FFF2-40B4-BE49-F238E27FC236}">
                <a16:creationId xmlns:a16="http://schemas.microsoft.com/office/drawing/2014/main" id="{7ED0EF18-5AF5-4E93-9EF8-319991E758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2928938"/>
            <a:ext cx="271462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grada vsebine 2">
            <a:extLst>
              <a:ext uri="{FF2B5EF4-FFF2-40B4-BE49-F238E27FC236}">
                <a16:creationId xmlns:a16="http://schemas.microsoft.com/office/drawing/2014/main" id="{E2646C66-5D67-4714-B8D6-7DAD011A38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71500"/>
            <a:ext cx="7467600" cy="5902325"/>
          </a:xfrm>
        </p:spPr>
        <p:txBody>
          <a:bodyPr/>
          <a:lstStyle/>
          <a:p>
            <a:r>
              <a:rPr lang="sl-SI" altLang="sl-SI"/>
              <a:t>GENITALNI HERPES</a:t>
            </a:r>
          </a:p>
          <a:p>
            <a:pPr>
              <a:buFontTx/>
              <a:buChar char="-"/>
            </a:pPr>
            <a:r>
              <a:rPr lang="sl-SI" altLang="sl-SI"/>
              <a:t>Okužimo se preko spolnih stikov</a:t>
            </a:r>
          </a:p>
          <a:p>
            <a:pPr>
              <a:buFontTx/>
              <a:buChar char="-"/>
            </a:pPr>
            <a:r>
              <a:rPr lang="sl-SI" altLang="sl-SI"/>
              <a:t>Povzroča razjede, ki predstavljajo vir okužbe</a:t>
            </a:r>
          </a:p>
          <a:p>
            <a:pPr>
              <a:buFontTx/>
              <a:buChar char="-"/>
            </a:pPr>
            <a:r>
              <a:rPr lang="sl-SI" altLang="sl-SI"/>
              <a:t>Najprej se pojavijo neboleči izpuščaji iz katerik nastanejo ranice oz. razjede</a:t>
            </a:r>
          </a:p>
          <a:p>
            <a:pPr>
              <a:buFontTx/>
              <a:buChar char="-"/>
            </a:pPr>
            <a:r>
              <a:rPr lang="sl-SI" altLang="sl-SI"/>
              <a:t>Ranice se zacelijo v približno 3 tednih</a:t>
            </a:r>
          </a:p>
        </p:txBody>
      </p:sp>
      <p:pic>
        <p:nvPicPr>
          <p:cNvPr id="16387" name="Slika 3" descr="herpes.jpg">
            <a:extLst>
              <a:ext uri="{FF2B5EF4-FFF2-40B4-BE49-F238E27FC236}">
                <a16:creationId xmlns:a16="http://schemas.microsoft.com/office/drawing/2014/main" id="{D8DACC4F-672D-46D5-ADB5-5A64D79B1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429000"/>
            <a:ext cx="5643563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506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Schoolbook</vt:lpstr>
      <vt:lpstr>Wingdings</vt:lpstr>
      <vt:lpstr>Wingdings 2</vt:lpstr>
      <vt:lpstr>Altana</vt:lpstr>
      <vt:lpstr>SPOLNE   BOLEZNI</vt:lpstr>
      <vt:lpstr>Nekaj o tem</vt:lpstr>
      <vt:lpstr>Znaki in simptomi</vt:lpstr>
      <vt:lpstr>posledice</vt:lpstr>
      <vt:lpstr>Preprečevanje okužb</vt:lpstr>
      <vt:lpstr>bolezni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2019-06-03T09:13:58Z</dcterms:created>
  <dcterms:modified xsi:type="dcterms:W3CDTF">2019-06-03T09:13:58Z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