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A8BB3D9D-6559-40E9-BD32-4983A98A9EF6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1CB0BF4B-0FBD-4CCF-8336-842CA92B183A}"/>
              </a:ext>
            </a:extLst>
          </p:cNvPr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FE44140-0CC9-4714-BFCC-5C25D05EF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EFF41-C164-4763-9026-3369C244627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0059DD-2274-4687-8F6E-907BF802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5A71C1-6C8D-444D-838D-C2B9E49A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E5678-5D7F-4D80-A51C-9E31AE86E0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513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5FAC4-8F4F-4EBC-805E-071BEFFF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D59AB-479D-46FF-ADB6-911B8949B21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9E012-887F-4CF1-BD57-9B82A640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68050-7DEC-4959-877B-C4B2F853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C81E9-6C3E-4388-B6F9-871D28C3BD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460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0705D-E49D-4606-8628-0B84F88A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138D-111C-4BED-9669-D83A7F664F1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1DB27-F6FC-40D2-930F-6601F75BF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D61E-7A72-46A3-8BE3-D85A70EA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916C7-CC42-4C06-9D0A-8B646276A7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888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71877-0518-4A65-8BCF-A5D60297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3E512-B00B-47BB-A1B7-D43B74A0560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DB1A8-6CF6-4356-B0A1-9132F953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304AC-82ED-4780-8209-D199B32A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1CE12-63C4-46B2-BFDA-B13F35EADF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638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EA7C85BE-A708-4549-AE0F-8CBB9B6EC2C6}"/>
              </a:ext>
            </a:extLst>
          </p:cNvPr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22C1FAB3-5C73-439D-9D69-0A56FD60A6E2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5DEEF7-5907-4185-8631-04B18E7B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4B77-03A8-42B7-9710-24E86123E6D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830F7A4-92E7-45E9-9BAD-AA0CEA041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470949D-160C-42DF-AC23-B26073D2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C9A24-D323-455E-95CA-4C36038A48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652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AE9D0-B320-4C60-831C-B55ACBE5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5DC2-ACCF-40FD-ACD8-B29BD7363A5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12306E-5F23-4162-A7AF-E7B12EE1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163C36-FA0E-4415-BCE9-9EB85C54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7DA3D-284F-4DD3-B301-4FB60B6442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2583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7076A2-BD7E-49A0-A151-51FDF96E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CB12E-CED1-4786-A5C4-0ED50AFC309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93167F-F10F-4ECF-BCB2-9B8A8827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206A25-8A2D-4E98-82E4-0968B10C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8ABCF-1603-42CC-9CA7-185C71C15E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923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DB7EC4-4EA9-4898-B549-2D35448A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8AC9-8F69-4C7A-8DA6-9C85D861BBA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350621-03B7-4977-A792-2AFD36A2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E0A52E-7F46-43B8-80DD-BA23F3FE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E124E-2EF9-470B-A293-779F7AA17B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218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AAB0F1-9C8E-4F0B-9425-6019B429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B25D-B012-4710-A7BF-A29768FEBB7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7916D2-A097-454C-8C47-89E54B52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66FC80-45A8-47AC-B0C6-E2EDEAA5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A53E9-952C-4B76-9376-A291A94321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026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C717B357-9A51-443C-A02E-6F6CD78DFAA7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210EC64-DF46-41B7-A3A5-7017D66790B6}"/>
              </a:ext>
            </a:extLst>
          </p:cNvPr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E29EAB5-D24F-4A93-A30C-70ACC74A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9CDF9-78CC-497E-8DA4-3FCFAFFC453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190C174-FB2A-45FC-8C51-96BBD6A3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87B8E52-E037-452B-A3E4-C288EC3A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F629AA-A475-4332-B0DE-EF636CC1C2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866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6886DDE-958C-414E-A617-B24D944BAB4E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CE5EBEFA-A8CA-42DC-8561-E1EEBF1AB6F2}"/>
              </a:ext>
            </a:extLst>
          </p:cNvPr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5888EAA-6619-4D3D-8605-8B1C81D89D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4CF3-E6C8-4FD5-9E0B-266D038FFC2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00E689-6662-4DB0-A5BE-119955100B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C9E9361-C103-48B7-A8A2-7927E33774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79919B2-1A3D-4AF3-8BE0-0F9FE3DBCA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245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459EA92-D9EB-4BAD-A1B0-32D09DEB22F9}"/>
              </a:ext>
            </a:extLst>
          </p:cNvPr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F90D31C-FDEB-4498-B1F4-563A92B92ACF}"/>
              </a:ext>
            </a:extLst>
          </p:cNvPr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84EBF5-6FD2-4084-91C8-161D29F1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BC5C2B76-3F1E-4461-96B8-9710E54E01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206B7-58D3-41F4-828A-03499EFF2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DCD771-C6BD-4BDC-AD31-8EDE9D64A9B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0CA8D-13E7-4BF4-A7E8-1C02C5DFD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E462-2FA8-4490-A32F-721EE9856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AE404139-7DDB-48C9-A89E-8C12C6DE1EF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5" r:id="rId8"/>
    <p:sldLayoutId id="2147483686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9E157-679B-41E5-AF7A-410433669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140000">
            <a:off x="686090" y="1379968"/>
            <a:ext cx="4982887" cy="18526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b="1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ZNAČILNOSTI</a:t>
            </a:r>
            <a:br>
              <a:rPr lang="sl-SI" sz="6000" b="1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sl-SI" sz="6000" b="1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ABSULOTIZMA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FED5361-6163-4640-A4DD-3B9706459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2138" y="5589588"/>
            <a:ext cx="3451225" cy="1120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sl-SI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8C68A1-BFA9-43C3-A2CE-BBA5CF7A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63538"/>
            <a:ext cx="7521575" cy="5492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>
                <a:solidFill>
                  <a:srgbClr val="FF0000"/>
                </a:solidFill>
                <a:latin typeface="Algerian" panose="04020705040A02060702" pitchFamily="82" charset="0"/>
              </a:rPr>
              <a:t>KRALJ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6297C3D-33B7-4AD7-80AA-6C0E7514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8" y="1187450"/>
            <a:ext cx="5260975" cy="3579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KRALJ JE BIL  ABSULUTNI VLADAR.</a:t>
            </a:r>
          </a:p>
          <a:p>
            <a:pPr fontAlgn="auto">
              <a:spcAft>
                <a:spcPts val="0"/>
              </a:spcAft>
              <a:defRPr/>
            </a:pPr>
            <a:endParaRPr lang="sl-SI" sz="2000" dirty="0"/>
          </a:p>
          <a:p>
            <a:pPr fontAlgn="auto">
              <a:spcAft>
                <a:spcPts val="0"/>
              </a:spcAft>
              <a:defRPr/>
            </a:pPr>
            <a:r>
              <a:rPr lang="sl-SI" sz="2000" dirty="0"/>
              <a:t>TO POMENI: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/>
              <a:t>-da je o vsem odločal sam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/>
              <a:t>-upiral se je na VOJSKO, URADNIŠTVO, CERKEV 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/>
              <a:t>-klasični primer tega je  </a:t>
            </a:r>
            <a:r>
              <a:rPr lang="sl-SI" sz="2000" dirty="0">
                <a:solidFill>
                  <a:schemeClr val="accent6">
                    <a:lumMod val="75000"/>
                  </a:schemeClr>
                </a:solidFill>
              </a:rPr>
              <a:t>LUDVIK  XIV.</a:t>
            </a:r>
          </a:p>
        </p:txBody>
      </p:sp>
      <p:pic>
        <p:nvPicPr>
          <p:cNvPr id="4" name="Picture 2" descr="http://upload.wikimedia.org/wikipedia/commons/thumb/5/5f/Louis_XIV_of_France.jpg/150px-Louis_XIV_of_France.jpg">
            <a:extLst>
              <a:ext uri="{FF2B5EF4-FFF2-40B4-BE49-F238E27FC236}">
                <a16:creationId xmlns:a16="http://schemas.microsoft.com/office/drawing/2014/main" id="{96EFCF58-C9B9-43F6-8BD6-6DEC012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2970">
            <a:off x="5881672" y="972787"/>
            <a:ext cx="2822694" cy="4008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742867A-7C00-4DB9-B187-F331829B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2191"/>
            <a:ext cx="3960440" cy="2715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8096D3-E863-4263-BA63-A8EBF018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NASPLOŠNO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6DB561AA-B589-4041-A7A2-1E20A4DF6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268413"/>
            <a:ext cx="7521575" cy="4824412"/>
          </a:xfrm>
        </p:spPr>
        <p:txBody>
          <a:bodyPr/>
          <a:lstStyle/>
          <a:p>
            <a:r>
              <a:rPr lang="sl-SI" altLang="sl-SI" sz="2000"/>
              <a:t>-VERJAME DA MU JE OBLAST DANA OD BOGA</a:t>
            </a:r>
          </a:p>
          <a:p>
            <a:endParaRPr lang="sl-SI" altLang="sl-SI" sz="2000"/>
          </a:p>
          <a:p>
            <a:r>
              <a:rPr lang="sl-SI" altLang="sl-SI" sz="2000"/>
              <a:t>-BILO JE PODLOŽNIŠTVO IN TLAKA</a:t>
            </a:r>
          </a:p>
          <a:p>
            <a:endParaRPr lang="sl-SI" altLang="sl-SI" sz="2000"/>
          </a:p>
          <a:p>
            <a:r>
              <a:rPr lang="sl-SI" altLang="sl-SI" sz="2000"/>
              <a:t>-KAZNI SO BILE HUDE IN OSTRE</a:t>
            </a:r>
          </a:p>
          <a:p>
            <a:endParaRPr lang="sl-SI" altLang="sl-SI" sz="2000"/>
          </a:p>
          <a:p>
            <a:r>
              <a:rPr lang="sl-SI" altLang="sl-SI" sz="2000"/>
              <a:t>-GOSPODARSKI SISTEM JE MERKATILISTIČEN</a:t>
            </a:r>
          </a:p>
          <a:p>
            <a:endParaRPr lang="sl-SI" altLang="sl-SI" sz="2000"/>
          </a:p>
          <a:p>
            <a:r>
              <a:rPr lang="sl-SI" altLang="sl-SI" sz="2000"/>
              <a:t>-ZA NAPAKE IN GREHE MORA ODGOVARJATI LE BOGU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6A85EC-2702-436F-9A09-B6A7018A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000" dirty="0"/>
              <a:t>ŽIVLJENJE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44B89BFE-7AEA-4AA8-8C51-500C8C5C7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528637"/>
          </a:xfrm>
        </p:spPr>
        <p:txBody>
          <a:bodyPr/>
          <a:lstStyle/>
          <a:p>
            <a:r>
              <a:rPr lang="sl-SI" altLang="sl-SI" sz="2400"/>
              <a:t>KRALJ SI POSTAVI VELIČASTEN DVOR.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F3A8591-5049-4F62-89C5-E23D26366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376078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F05FA6CE-29EF-499B-BDCA-8EED97952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3929063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PoljeZBesedilom 3">
            <a:extLst>
              <a:ext uri="{FF2B5EF4-FFF2-40B4-BE49-F238E27FC236}">
                <a16:creationId xmlns:a16="http://schemas.microsoft.com/office/drawing/2014/main" id="{89877576-E478-4505-A023-22DE5DD1B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060575"/>
            <a:ext cx="2952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sz="3200"/>
              <a:t>DVOR VERSAILLES</a:t>
            </a:r>
          </a:p>
        </p:txBody>
      </p:sp>
      <p:pic>
        <p:nvPicPr>
          <p:cNvPr id="9223" name="Picture 4">
            <a:extLst>
              <a:ext uri="{FF2B5EF4-FFF2-40B4-BE49-F238E27FC236}">
                <a16:creationId xmlns:a16="http://schemas.microsoft.com/office/drawing/2014/main" id="{ADE67BD0-6185-48AA-BE37-67FB381CA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4213225"/>
            <a:ext cx="44275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25C297-A533-475E-982F-ECECAED2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 :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09D2F88B-0423-4E75-8A69-4CA37E99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628775"/>
            <a:ext cx="7521575" cy="4632325"/>
          </a:xfrm>
        </p:spPr>
        <p:txBody>
          <a:bodyPr/>
          <a:lstStyle/>
          <a:p>
            <a:r>
              <a:rPr lang="sl-SI" altLang="sl-SI"/>
              <a:t>http://www.kata.si/dajana/kraljevska-zmeda-ali-kdo-vse-ima-pravico-kraljevati-britaniji/ , 16.03.2014</a:t>
            </a:r>
          </a:p>
          <a:p>
            <a:endParaRPr lang="sl-SI" altLang="sl-SI"/>
          </a:p>
          <a:p>
            <a:r>
              <a:rPr lang="sl-SI" altLang="sl-SI"/>
              <a:t>http://www2.arnes.si/~jutro2/rac05_06/Francija/slavica/znamenitosti.html </a:t>
            </a:r>
          </a:p>
          <a:p>
            <a:r>
              <a:rPr lang="sl-SI" altLang="sl-SI"/>
              <a:t>, 16.03.2014</a:t>
            </a:r>
          </a:p>
          <a:p>
            <a:endParaRPr lang="sl-SI" altLang="sl-SI"/>
          </a:p>
          <a:p>
            <a:r>
              <a:rPr lang="sl-SI" altLang="sl-SI"/>
              <a:t>http://projekti.gimvic.org/2001/cudasveta/Evropa/5%20Versailles.html, 16.03.2014</a:t>
            </a:r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ŽVANUT M., VODOPIVEC P.: VZPON MEŠČANSTVA. LJUBLJANA: MODRIJAN, 2004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ti">
  <a:themeElements>
    <a:clrScheme name="Kot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152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Arial</vt:lpstr>
      <vt:lpstr>Franklin Gothic Book</vt:lpstr>
      <vt:lpstr>Franklin Gothic Medium</vt:lpstr>
      <vt:lpstr>Wingdings</vt:lpstr>
      <vt:lpstr>Koti</vt:lpstr>
      <vt:lpstr>ZNAČILNOSTI  ABSULOTIZMA</vt:lpstr>
      <vt:lpstr>KRALJ</vt:lpstr>
      <vt:lpstr>NASPLOŠNO</vt:lpstr>
      <vt:lpstr>ŽIVLJENJE</vt:lpstr>
      <vt:lpstr>VIRI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2019-06-03T09:14:01Z</dcterms:created>
  <dcterms:modified xsi:type="dcterms:W3CDTF">2019-06-03T09:14:01Z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