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53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87" autoAdjust="0"/>
  </p:normalViewPr>
  <p:slideViewPr>
    <p:cSldViewPr>
      <p:cViewPr varScale="1">
        <p:scale>
          <a:sx n="148" d="100"/>
          <a:sy n="148" d="100"/>
        </p:scale>
        <p:origin x="55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E21CD383-D220-4A20-B189-BBE9F8BA45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41E2BD00-CCA3-4F8D-A13D-E99A7E0753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246788" name="Rectangle 4">
            <a:extLst>
              <a:ext uri="{FF2B5EF4-FFF2-40B4-BE49-F238E27FC236}">
                <a16:creationId xmlns:a16="http://schemas.microsoft.com/office/drawing/2014/main" id="{24C7CF9F-0F2A-4AF3-B94A-02AE9CA2A4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246789" name="Rectangle 5">
            <a:extLst>
              <a:ext uri="{FF2B5EF4-FFF2-40B4-BE49-F238E27FC236}">
                <a16:creationId xmlns:a16="http://schemas.microsoft.com/office/drawing/2014/main" id="{BCA3C9A2-8219-4FA3-A84A-513C72FD26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246790" name="Rectangle 6">
            <a:extLst>
              <a:ext uri="{FF2B5EF4-FFF2-40B4-BE49-F238E27FC236}">
                <a16:creationId xmlns:a16="http://schemas.microsoft.com/office/drawing/2014/main" id="{16D8A2DE-04E3-49F2-B000-CBE8334AB4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B18B3B9D-926E-4BDF-8070-A7009959147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46791" name="Line 7">
            <a:extLst>
              <a:ext uri="{FF2B5EF4-FFF2-40B4-BE49-F238E27FC236}">
                <a16:creationId xmlns:a16="http://schemas.microsoft.com/office/drawing/2014/main" id="{86A727B7-8E14-4884-905A-54FA9534AC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46792" name="Oval 8">
            <a:extLst>
              <a:ext uri="{FF2B5EF4-FFF2-40B4-BE49-F238E27FC236}">
                <a16:creationId xmlns:a16="http://schemas.microsoft.com/office/drawing/2014/main" id="{201633E0-2406-4618-9AF1-201086F2E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altLang="sl-SI" sz="2400">
              <a:latin typeface="Times New Roman" panose="02020603050405020304" pitchFamily="18" charset="0"/>
            </a:endParaRPr>
          </a:p>
        </p:txBody>
      </p:sp>
      <p:sp>
        <p:nvSpPr>
          <p:cNvPr id="246793" name="Oval 9">
            <a:extLst>
              <a:ext uri="{FF2B5EF4-FFF2-40B4-BE49-F238E27FC236}">
                <a16:creationId xmlns:a16="http://schemas.microsoft.com/office/drawing/2014/main" id="{FD777D36-C1A8-452A-894A-BF5C5EEFA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altLang="sl-SI" sz="2400">
              <a:latin typeface="Times New Roman" panose="02020603050405020304" pitchFamily="18" charset="0"/>
            </a:endParaRPr>
          </a:p>
        </p:txBody>
      </p:sp>
      <p:sp>
        <p:nvSpPr>
          <p:cNvPr id="246794" name="Oval 10">
            <a:extLst>
              <a:ext uri="{FF2B5EF4-FFF2-40B4-BE49-F238E27FC236}">
                <a16:creationId xmlns:a16="http://schemas.microsoft.com/office/drawing/2014/main" id="{88D87981-8870-4046-ACD1-3D9CFE8C8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altLang="sl-SI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F7CF8-6C53-4D44-8F50-0D371A8F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F2597-D55C-4102-A59A-7AC0EC26B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FAE31-FEA3-4886-8AD0-414EB1B7C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81764-53B3-4500-A92A-3EEB207C7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9A02E-6B6F-42CE-A478-AC2550743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F89CF-10B0-4DF7-883D-523D2E86DD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510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AE5DC9-482D-4965-BD70-3DEB44CF1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4D6F6-C593-40B0-8FE2-8446063F2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F02A5-FDE9-49FA-9AE3-78ADF0E86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99381-D8E6-4871-8B22-10342195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52683-0A8A-4D7C-9880-1F8C8FD1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EB1F2-D461-46CB-8EB9-8EE43B9BC9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307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0584-0BA5-4D85-A7F4-9D189397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2E69C-995F-4BAA-9A82-CA83DE320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D0A8-4492-4615-924C-C8276618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8FAAF-7945-4D3C-92A0-9D6B41F7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E9910-58E2-42B7-B790-BBA00800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827C1-E666-435C-A748-D85060EA0CC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698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24EB-DADA-4268-89BC-EFA25B09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7FF61-47AC-48ED-9C9A-97384121C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2DD43-55EF-4364-9E42-1B6871B4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A7AA3-5588-45EF-936D-11C65240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F38BC-857A-443F-B9B7-F3BEB491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4A105-C746-42F8-833B-790CB27DAE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8400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D7C5-47CC-434F-A553-6D277ECC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06A79-3FDC-4C33-AC2E-8419319DA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8EC6B-4DCC-4242-ABAF-3B774798F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AFCE8-FD1F-45AB-9EFD-B854A9DD2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B8DD2-0E36-4F99-971D-7BF97753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EAA22-0B56-46B8-B12D-82D529E7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A2F48-D2E7-42E4-92B3-7D7408DD7E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9902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AED29-500F-4292-BD27-FD5633B4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7EFC5-21B8-4C4E-BFC9-B139913C7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58F68-8EA9-4F0F-9A54-B90C54B98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FD238-44E8-4F1A-8F3A-CA38AC470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0B951-ED88-427B-8BC3-F89109D71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70A973-70ED-4040-A5CB-2D3A09442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D3FFBE-F79C-4E7C-80BB-FDD1013F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A0DF8E-CCDC-49C8-AE8B-96A8AA27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94800-8B20-46AF-82B7-3E25740D04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5194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FE4A-08BF-4B13-84BE-CA4F5BDE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1D12C-9E58-4352-A38E-012C9E50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C02D8-71BE-4973-8C89-770CBC91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B9758-A64E-4D4B-8C2C-B474E871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3596-F6A5-475E-BF32-C1014189B3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826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CFEF35-C4D6-4390-BD18-F7C1CD25A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73E2D-C834-4C63-9F92-C1778CEED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20EB6-19D0-4B1B-A4D2-7C5D600B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ADC38-0B3C-41F2-8B63-7FFA6DC059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78AE-10EF-4C8B-A3F2-1E04CD27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58855-CB89-495D-A616-8635D7DCF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58E4A8-0C9E-45BF-A6EA-A36256678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F7E36-59EF-4E98-BAC2-2F1BAF19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D10CB-C00D-44AD-8A62-93FBCD80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3734F-A817-47EB-9FDA-BAFE8206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3A83C-763E-445B-B5F5-119B1776CA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876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E457E-CEF7-4846-9737-3A0E29B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6E89CE-095E-46CB-B657-A8AA28E8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1DE4D-5E2D-4E87-A11D-0FDED225A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D1EB9-2B3E-482A-8FC5-D62AFBFFE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4BBCF-3E40-462F-9645-F38C7F3B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861A5-79B5-46A9-A9ED-A3DCDE87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45587-23EB-410A-985F-3F397B75C2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402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E41AB836-0A86-4EE9-AAA9-EFE9351C6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536D082F-D538-447B-9613-5AE915966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245764" name="Rectangle 4">
            <a:extLst>
              <a:ext uri="{FF2B5EF4-FFF2-40B4-BE49-F238E27FC236}">
                <a16:creationId xmlns:a16="http://schemas.microsoft.com/office/drawing/2014/main" id="{146DDC85-D78F-4946-84BB-CB0F333ADE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sl-SI" altLang="sl-SI"/>
          </a:p>
        </p:txBody>
      </p:sp>
      <p:sp>
        <p:nvSpPr>
          <p:cNvPr id="245765" name="Rectangle 5">
            <a:extLst>
              <a:ext uri="{FF2B5EF4-FFF2-40B4-BE49-F238E27FC236}">
                <a16:creationId xmlns:a16="http://schemas.microsoft.com/office/drawing/2014/main" id="{3C0EA5AF-B8B7-4D7F-AA20-59167AD252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sl-SI" altLang="sl-SI"/>
          </a:p>
        </p:txBody>
      </p:sp>
      <p:sp>
        <p:nvSpPr>
          <p:cNvPr id="245766" name="Rectangle 6">
            <a:extLst>
              <a:ext uri="{FF2B5EF4-FFF2-40B4-BE49-F238E27FC236}">
                <a16:creationId xmlns:a16="http://schemas.microsoft.com/office/drawing/2014/main" id="{76463DCC-44CC-4A23-9F54-86ED58A248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57CA3EF-5CC6-42A6-92B7-503A9C79E0F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45767" name="Line 7">
            <a:extLst>
              <a:ext uri="{FF2B5EF4-FFF2-40B4-BE49-F238E27FC236}">
                <a16:creationId xmlns:a16="http://schemas.microsoft.com/office/drawing/2014/main" id="{506693BC-956C-4DE4-B6E3-1CBBFCA53F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45768" name="Oval 8">
            <a:extLst>
              <a:ext uri="{FF2B5EF4-FFF2-40B4-BE49-F238E27FC236}">
                <a16:creationId xmlns:a16="http://schemas.microsoft.com/office/drawing/2014/main" id="{77AB331C-9F48-4A04-AEE7-4FBD874AC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altLang="sl-SI" sz="2400">
              <a:latin typeface="Times New Roman" panose="02020603050405020304" pitchFamily="18" charset="0"/>
            </a:endParaRPr>
          </a:p>
        </p:txBody>
      </p:sp>
      <p:sp>
        <p:nvSpPr>
          <p:cNvPr id="245769" name="Oval 9">
            <a:extLst>
              <a:ext uri="{FF2B5EF4-FFF2-40B4-BE49-F238E27FC236}">
                <a16:creationId xmlns:a16="http://schemas.microsoft.com/office/drawing/2014/main" id="{92347010-8AD4-4D41-9C04-8D64DEA7A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altLang="sl-SI" sz="2400">
              <a:latin typeface="Times New Roman" panose="02020603050405020304" pitchFamily="18" charset="0"/>
            </a:endParaRPr>
          </a:p>
        </p:txBody>
      </p:sp>
      <p:sp>
        <p:nvSpPr>
          <p:cNvPr id="245770" name="Oval 10">
            <a:extLst>
              <a:ext uri="{FF2B5EF4-FFF2-40B4-BE49-F238E27FC236}">
                <a16:creationId xmlns:a16="http://schemas.microsoft.com/office/drawing/2014/main" id="{C105E8D1-ECCE-4824-944E-CAAACAB62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altLang="sl-SI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sl/thumb/3/3b/Bitka_pri_Graniku.jpg/300px-Bitka_pri_Graniku.jpg" TargetMode="External"/><Relationship Id="rId3" Type="http://schemas.openxmlformats.org/officeDocument/2006/relationships/hyperlink" Target="http://projekti.svarog.org/aleksander_veliki/slike/aleksander_02_bukefal.jpg" TargetMode="External"/><Relationship Id="rId7" Type="http://schemas.openxmlformats.org/officeDocument/2006/relationships/hyperlink" Target="http://projekti.svarog.org/aleksander_veliki/slike/aleksander_14_kovanec.jpg" TargetMode="External"/><Relationship Id="rId2" Type="http://schemas.openxmlformats.org/officeDocument/2006/relationships/hyperlink" Target="http://img.rtvslo.si/upload/zabava/aleksander_show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4/40/MacedonEmpire.jpg/440px-MacedonEmpire.jpg" TargetMode="External"/><Relationship Id="rId11" Type="http://schemas.openxmlformats.org/officeDocument/2006/relationships/hyperlink" Target="http://www.shrani.si/f/p/1U/405pmlfr/slika4.jpg" TargetMode="External"/><Relationship Id="rId5" Type="http://schemas.openxmlformats.org/officeDocument/2006/relationships/hyperlink" Target="http://www.zabavnikplus.com/Portals/0/images/DNNArticle/WLW/Velikaniljudskepovijestivol.1_E464/Bitka%20kod%20Issa_2.jpg" TargetMode="External"/><Relationship Id="rId10" Type="http://schemas.openxmlformats.org/officeDocument/2006/relationships/hyperlink" Target="http://www.soros.org.mk/archive/G01/images/sg0204.jpg" TargetMode="External"/><Relationship Id="rId4" Type="http://schemas.openxmlformats.org/officeDocument/2006/relationships/hyperlink" Target="http://upload.wikimedia.org/wikipedia/commons/thumb/d/d9/Battle_of_Gaugamela.jpg/300px-Battle_of_Gaugamela.jpg" TargetMode="External"/><Relationship Id="rId9" Type="http://schemas.openxmlformats.org/officeDocument/2006/relationships/hyperlink" Target="http://www.gimnazijaso.edu.rs/gimnazija/nastavni-predmeti/filozofija/iv-razred/aristotel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9A7B097A-FF6A-46A1-8B24-5DD6BB8DEDA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59113" y="4365625"/>
            <a:ext cx="4665662" cy="6207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>
                <a:latin typeface="Footlight MT Light" panose="0204060206030A020304" pitchFamily="18" charset="0"/>
              </a:rPr>
              <a:t>Slikovna</a:t>
            </a:r>
            <a:r>
              <a:rPr lang="sl-SI" altLang="sl-SI" sz="2000">
                <a:latin typeface="Footlight MT Light" panose="0204060206030A020304" pitchFamily="18" charset="0"/>
              </a:rPr>
              <a:t> </a:t>
            </a:r>
            <a:r>
              <a:rPr lang="sl-SI" altLang="sl-SI" sz="4800">
                <a:latin typeface="Footlight MT Light" panose="0204060206030A020304" pitchFamily="18" charset="0"/>
              </a:rPr>
              <a:t>predstavitev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9B6DE2F9-CAC8-4D48-971C-5D6F440A6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734050"/>
            <a:ext cx="266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 dirty="0">
                <a:solidFill>
                  <a:schemeClr val="tx2"/>
                </a:solidFill>
                <a:latin typeface="Footlight MT Light" panose="0204060206030A020304" pitchFamily="18" charset="0"/>
              </a:rPr>
              <a:t> </a:t>
            </a:r>
          </a:p>
        </p:txBody>
      </p:sp>
      <p:sp>
        <p:nvSpPr>
          <p:cNvPr id="2053" name="WordArt 5">
            <a:extLst>
              <a:ext uri="{FF2B5EF4-FFF2-40B4-BE49-F238E27FC236}">
                <a16:creationId xmlns:a16="http://schemas.microsoft.com/office/drawing/2014/main" id="{6789BEAF-BC06-440A-AC07-C54B2D133B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981075"/>
            <a:ext cx="6192838" cy="2519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ALEKSANDER VELIKI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D56B6308-3BB9-4394-BD6A-8DDC498DF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7010400" cy="1527175"/>
          </a:xfrm>
        </p:spPr>
        <p:txBody>
          <a:bodyPr/>
          <a:lstStyle/>
          <a:p>
            <a:r>
              <a:rPr lang="sl-SI" altLang="sl-SI" sz="4800" b="1">
                <a:solidFill>
                  <a:schemeClr val="tx1"/>
                </a:solidFill>
                <a:latin typeface="Footlight MT Light" panose="0204060206030A020304" pitchFamily="18" charset="0"/>
              </a:rPr>
              <a:t>POMEN ALEKSANDROVE DRŽAVE</a:t>
            </a:r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82008730-8029-4062-AEDE-7D5E198C6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7813" y="2205038"/>
            <a:ext cx="7010400" cy="4114800"/>
          </a:xfrm>
        </p:spPr>
        <p:txBody>
          <a:bodyPr/>
          <a:lstStyle/>
          <a:p>
            <a:r>
              <a:rPr lang="sl-SI" altLang="sl-SI" sz="2600">
                <a:latin typeface="Footlight MT Light" panose="0204060206030A020304" pitchFamily="18" charset="0"/>
              </a:rPr>
              <a:t> spremenila svet v veliko stvareh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600">
              <a:latin typeface="Footlight MT Light" panose="0204060206030A020304" pitchFamily="18" charset="0"/>
            </a:endParaRPr>
          </a:p>
          <a:p>
            <a:r>
              <a:rPr lang="sl-SI" altLang="sl-SI" sz="2600">
                <a:latin typeface="Footlight MT Light" panose="0204060206030A020304" pitchFamily="18" charset="0"/>
              </a:rPr>
              <a:t> ustanovil je 17 mest z imenom Aleksandrija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600">
              <a:latin typeface="Footlight MT Light" panose="0204060206030A020304" pitchFamily="18" charset="0"/>
            </a:endParaRPr>
          </a:p>
          <a:p>
            <a:r>
              <a:rPr lang="sl-SI" altLang="sl-SI" sz="2600">
                <a:latin typeface="Footlight MT Light" panose="0204060206030A020304" pitchFamily="18" charset="0"/>
              </a:rPr>
              <a:t> nudila je velike možnosti za razvoj trgovine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600">
              <a:latin typeface="Footlight MT Light" panose="0204060206030A020304" pitchFamily="18" charset="0"/>
            </a:endParaRPr>
          </a:p>
          <a:p>
            <a:r>
              <a:rPr lang="sl-SI" altLang="sl-SI" sz="2600">
                <a:latin typeface="Footlight MT Light" panose="0204060206030A020304" pitchFamily="18" charset="0"/>
              </a:rPr>
              <a:t> z mesti so se širila grški jezik in kultura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600">
              <a:latin typeface="Footlight MT Light" panose="0204060206030A020304" pitchFamily="18" charset="0"/>
            </a:endParaRPr>
          </a:p>
        </p:txBody>
      </p:sp>
      <p:pic>
        <p:nvPicPr>
          <p:cNvPr id="259076" name="Picture 4" descr="http://upload.wikimedia.org/wikipedia/commons/thumb/4/40/MacedonEmpire.jpg/440px-MacedonEmpire.jpg">
            <a:extLst>
              <a:ext uri="{FF2B5EF4-FFF2-40B4-BE49-F238E27FC236}">
                <a16:creationId xmlns:a16="http://schemas.microsoft.com/office/drawing/2014/main" id="{D94DD30C-0A74-47CF-AFCE-5EE958D4E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73238"/>
            <a:ext cx="71278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7" name="Text Box 5">
            <a:extLst>
              <a:ext uri="{FF2B5EF4-FFF2-40B4-BE49-F238E27FC236}">
                <a16:creationId xmlns:a16="http://schemas.microsoft.com/office/drawing/2014/main" id="{E6523C32-5310-4821-9510-9B3EA78A2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308725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 b="1">
                <a:solidFill>
                  <a:schemeClr val="tx2"/>
                </a:solidFill>
                <a:latin typeface="Footlight MT Light" panose="0204060206030A020304" pitchFamily="18" charset="0"/>
              </a:rPr>
              <a:t>ALEKSANDROV IMPERIJ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/>
      <p:bldP spid="259075" grpId="0" build="p"/>
      <p:bldP spid="2590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7C0C4683-B6E0-4601-833A-28689C2DB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solidFill>
                  <a:schemeClr val="tx1"/>
                </a:solidFill>
                <a:latin typeface="Footlight MT Light" panose="0204060206030A020304" pitchFamily="18" charset="0"/>
              </a:rPr>
              <a:t>ZAKLJUČEK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71E893EE-D3A5-44D2-80C0-CE170B9AE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350" y="2708275"/>
            <a:ext cx="7010400" cy="26765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</a:t>
            </a:r>
            <a:r>
              <a:rPr lang="sl-SI" altLang="sl-SI" sz="3200">
                <a:latin typeface="Footlight MT Light" panose="0204060206030A020304" pitchFamily="18" charset="0"/>
              </a:rPr>
              <a:t>Za temo Aleksander Veliki sem se odločila zato, ker me zanima zgodovina in zgodovinske osebnosti in Aleksander veliki je zagotovo eden izmed teh.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61432BA4-ED22-4E78-9FDA-CEAD63B9A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chemeClr val="tx1"/>
                </a:solidFill>
                <a:latin typeface="Footlight MT Light" panose="0204060206030A020304" pitchFamily="18" charset="0"/>
              </a:rPr>
              <a:t>VIRI</a:t>
            </a: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10153CF4-9531-4F04-9AEA-EC2EBF1EB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6935788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1500">
                <a:latin typeface="Footlight MT Light" panose="0204060206030A020304" pitchFamily="18" charset="0"/>
              </a:rPr>
              <a:t>Brodnik Vilma in Jernejčič Robert in Zgaga Srečko. 2009:  Zgodovina 1. Ljubljana: DZS</a:t>
            </a:r>
          </a:p>
          <a:p>
            <a:pPr>
              <a:lnSpc>
                <a:spcPct val="80000"/>
              </a:lnSpc>
            </a:pPr>
            <a:r>
              <a:rPr lang="sl-SI" altLang="sl-SI" sz="1500">
                <a:hlinkClick r:id="rId2"/>
              </a:rPr>
              <a:t>http://img.rtvslo.si/upload/zabava/aleksander_show.jpg</a:t>
            </a:r>
            <a:endParaRPr lang="sl-SI" altLang="sl-SI" sz="1500"/>
          </a:p>
          <a:p>
            <a:pPr>
              <a:lnSpc>
                <a:spcPct val="80000"/>
              </a:lnSpc>
            </a:pPr>
            <a:r>
              <a:rPr lang="sl-SI" altLang="sl-SI" sz="1500">
                <a:hlinkClick r:id="rId3"/>
              </a:rPr>
              <a:t>http://projekti.svarog.org/aleksander_veliki/slike/aleksander_02_bukefal.jpg</a:t>
            </a:r>
            <a:endParaRPr lang="sl-SI" altLang="sl-SI" sz="1500"/>
          </a:p>
          <a:p>
            <a:pPr>
              <a:lnSpc>
                <a:spcPct val="80000"/>
              </a:lnSpc>
            </a:pPr>
            <a:r>
              <a:rPr lang="sl-SI" altLang="sl-SI" sz="1500">
                <a:hlinkClick r:id="rId4"/>
              </a:rPr>
              <a:t>http://upload.wikimedia.org/wikipedia/commons/thumb/d/d9/Battle_of_Gaugamela.jpg/300px-Battle_of_Gaugamela.jpg</a:t>
            </a:r>
            <a:endParaRPr lang="sl-SI" altLang="sl-SI" sz="1500"/>
          </a:p>
          <a:p>
            <a:pPr>
              <a:lnSpc>
                <a:spcPct val="80000"/>
              </a:lnSpc>
            </a:pPr>
            <a:r>
              <a:rPr lang="sl-SI" altLang="sl-SI" sz="1500">
                <a:hlinkClick r:id="rId5"/>
              </a:rPr>
              <a:t>http://www.zabavnikplus.com/Portals/0/images/DNNArticle/WLW/Velikaniljudskepovijestivol.1_E464/Bitka%20kod%20Issa_2.jpg</a:t>
            </a:r>
            <a:endParaRPr lang="sl-SI" altLang="sl-SI" sz="1500"/>
          </a:p>
          <a:p>
            <a:pPr>
              <a:lnSpc>
                <a:spcPct val="80000"/>
              </a:lnSpc>
            </a:pPr>
            <a:r>
              <a:rPr lang="sl-SI" altLang="sl-SI" sz="1500">
                <a:hlinkClick r:id="rId6"/>
              </a:rPr>
              <a:t>http://upload.wikimedia.org/wikipedia/commons/thumb/4/40/MacedonEmpire.jpg/440px-MacedonEmpire.jpg</a:t>
            </a:r>
            <a:endParaRPr lang="sl-SI" altLang="sl-SI" sz="1500"/>
          </a:p>
          <a:p>
            <a:pPr>
              <a:lnSpc>
                <a:spcPct val="80000"/>
              </a:lnSpc>
            </a:pPr>
            <a:r>
              <a:rPr lang="sl-SI" altLang="sl-SI" sz="1500">
                <a:hlinkClick r:id="rId7"/>
              </a:rPr>
              <a:t>http://projekti.svarog.org/aleksander_veliki/slike/aleksander_14_kovanec.jpg</a:t>
            </a:r>
            <a:endParaRPr lang="sl-SI" altLang="sl-SI" sz="1500"/>
          </a:p>
          <a:p>
            <a:pPr>
              <a:lnSpc>
                <a:spcPct val="80000"/>
              </a:lnSpc>
            </a:pPr>
            <a:r>
              <a:rPr lang="sl-SI" altLang="sl-SI" sz="1500">
                <a:hlinkClick r:id="rId8"/>
              </a:rPr>
              <a:t>http://upload.wikimedia.org/wikipedia/sl/thumb/3/3b/Bitka_pri_Graniku.jpg/300px-Bitka_pri_Graniku.jpg</a:t>
            </a:r>
            <a:endParaRPr lang="sl-SI" altLang="sl-SI" sz="1500"/>
          </a:p>
          <a:p>
            <a:pPr>
              <a:lnSpc>
                <a:spcPct val="80000"/>
              </a:lnSpc>
            </a:pPr>
            <a:r>
              <a:rPr lang="sl-SI" altLang="sl-SI" sz="1500">
                <a:hlinkClick r:id="rId9"/>
              </a:rPr>
              <a:t>http://www.gimnazijaso.edu.rs/gimnazija/nastavni-predmeti/filozofija/iv-razred/aristotel1.jpg</a:t>
            </a:r>
            <a:endParaRPr lang="sl-SI" altLang="sl-SI" sz="1500"/>
          </a:p>
          <a:p>
            <a:pPr>
              <a:lnSpc>
                <a:spcPct val="80000"/>
              </a:lnSpc>
            </a:pPr>
            <a:r>
              <a:rPr lang="sl-SI" altLang="sl-SI" sz="1500">
                <a:hlinkClick r:id="rId10"/>
              </a:rPr>
              <a:t>http://www.soros.org.mk/archive/G01/images/sg0204.jpg</a:t>
            </a:r>
            <a:endParaRPr lang="sl-SI" altLang="sl-SI" sz="1500"/>
          </a:p>
          <a:p>
            <a:pPr>
              <a:lnSpc>
                <a:spcPct val="80000"/>
              </a:lnSpc>
            </a:pPr>
            <a:r>
              <a:rPr lang="sl-SI" altLang="sl-SI" sz="1500">
                <a:hlinkClick r:id="rId11"/>
              </a:rPr>
              <a:t>http://www.shrani.si/f/p/1U/405pmlfr/slika4.jpg</a:t>
            </a:r>
            <a:endParaRPr lang="sl-SI" altLang="sl-SI" sz="15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1500"/>
          </a:p>
          <a:p>
            <a:pPr>
              <a:lnSpc>
                <a:spcPct val="80000"/>
              </a:lnSpc>
            </a:pPr>
            <a:endParaRPr lang="sl-SI" altLang="sl-SI" sz="1500"/>
          </a:p>
          <a:p>
            <a:pPr>
              <a:lnSpc>
                <a:spcPct val="80000"/>
              </a:lnSpc>
            </a:pPr>
            <a:endParaRPr lang="sl-SI" altLang="sl-SI" sz="1500"/>
          </a:p>
          <a:p>
            <a:pPr>
              <a:lnSpc>
                <a:spcPct val="80000"/>
              </a:lnSpc>
            </a:pPr>
            <a:endParaRPr lang="sl-SI" altLang="sl-SI" sz="1500"/>
          </a:p>
          <a:p>
            <a:pPr>
              <a:lnSpc>
                <a:spcPct val="80000"/>
              </a:lnSpc>
            </a:pPr>
            <a:endParaRPr lang="sl-SI" altLang="sl-SI" sz="1500"/>
          </a:p>
          <a:p>
            <a:pPr>
              <a:lnSpc>
                <a:spcPct val="80000"/>
              </a:lnSpc>
            </a:pPr>
            <a:endParaRPr lang="sl-SI" altLang="sl-SI" sz="1500"/>
          </a:p>
          <a:p>
            <a:pPr>
              <a:lnSpc>
                <a:spcPct val="80000"/>
              </a:lnSpc>
            </a:pPr>
            <a:endParaRPr lang="sl-SI" altLang="sl-SI" sz="1500"/>
          </a:p>
          <a:p>
            <a:pPr>
              <a:lnSpc>
                <a:spcPct val="80000"/>
              </a:lnSpc>
            </a:pPr>
            <a:endParaRPr lang="sl-SI" altLang="sl-SI" sz="1500"/>
          </a:p>
          <a:p>
            <a:pPr>
              <a:lnSpc>
                <a:spcPct val="80000"/>
              </a:lnSpc>
            </a:pPr>
            <a:endParaRPr lang="sl-SI" altLang="sl-SI"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1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1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/>
      <p:bldP spid="2611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8493C511-34BB-4620-B060-E9E8EF763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692150"/>
            <a:ext cx="5834063" cy="504825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l-SI" altLang="sl-SI" sz="4800" b="1">
                <a:solidFill>
                  <a:schemeClr val="tx1"/>
                </a:solidFill>
                <a:latin typeface="Footlight MT Light" panose="0204060206030A020304" pitchFamily="18" charset="0"/>
              </a:rPr>
              <a:t>ALEKSANDER VELIKI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8D8256B-8D58-4D40-A6F8-B883640BF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6375" y="1916113"/>
            <a:ext cx="7010400" cy="3384550"/>
          </a:xfrm>
        </p:spPr>
        <p:txBody>
          <a:bodyPr/>
          <a:lstStyle/>
          <a:p>
            <a:r>
              <a:rPr lang="sl-SI" altLang="sl-SI">
                <a:latin typeface="Footlight MT Light" panose="0204060206030A020304" pitchFamily="18" charset="0"/>
              </a:rPr>
              <a:t> 6. junij leta 356 pr. Kr. 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>
              <a:latin typeface="Footlight MT Light" panose="0204060206030A020304" pitchFamily="18" charset="0"/>
            </a:endParaRPr>
          </a:p>
          <a:p>
            <a:r>
              <a:rPr lang="sl-SI" altLang="sl-SI">
                <a:latin typeface="Footlight MT Light" panose="0204060206030A020304" pitchFamily="18" charset="0"/>
              </a:rPr>
              <a:t> makedonski kralj  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>
              <a:latin typeface="Footlight MT Light" panose="0204060206030A020304" pitchFamily="18" charset="0"/>
            </a:endParaRPr>
          </a:p>
          <a:p>
            <a:r>
              <a:rPr lang="sl-SI" altLang="sl-SI">
                <a:latin typeface="Footlight MT Light" panose="0204060206030A020304" pitchFamily="18" charset="0"/>
              </a:rPr>
              <a:t>učenec Aristotla ( filozofija, politika,  navdušil nad deli Homerja in Evripida)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248836" name="Picture 4">
            <a:extLst>
              <a:ext uri="{FF2B5EF4-FFF2-40B4-BE49-F238E27FC236}">
                <a16:creationId xmlns:a16="http://schemas.microsoft.com/office/drawing/2014/main" id="{4EEEA4C1-C594-4537-B84F-7F8324216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360045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37" name="Picture 5">
            <a:extLst>
              <a:ext uri="{FF2B5EF4-FFF2-40B4-BE49-F238E27FC236}">
                <a16:creationId xmlns:a16="http://schemas.microsoft.com/office/drawing/2014/main" id="{6E4EFD9B-3A93-4B37-B5FA-12C2D88A4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1438"/>
            <a:ext cx="3675063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8839" name="Text Box 7">
            <a:extLst>
              <a:ext uri="{FF2B5EF4-FFF2-40B4-BE49-F238E27FC236}">
                <a16:creationId xmlns:a16="http://schemas.microsoft.com/office/drawing/2014/main" id="{01157EC8-E924-4ACF-8C74-D41E69C60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6400800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 b="1">
                <a:solidFill>
                  <a:schemeClr val="tx2"/>
                </a:solidFill>
                <a:latin typeface="Footlight MT Light" panose="0204060206030A020304" pitchFamily="18" charset="0"/>
              </a:rPr>
              <a:t>ALEKSANDER VELIKI</a:t>
            </a:r>
          </a:p>
        </p:txBody>
      </p:sp>
      <p:sp>
        <p:nvSpPr>
          <p:cNvPr id="248840" name="Text Box 8">
            <a:extLst>
              <a:ext uri="{FF2B5EF4-FFF2-40B4-BE49-F238E27FC236}">
                <a16:creationId xmlns:a16="http://schemas.microsoft.com/office/drawing/2014/main" id="{ABA25705-2223-4622-A871-8698F5FC6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400800"/>
            <a:ext cx="1439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 b="1">
                <a:solidFill>
                  <a:schemeClr val="tx2"/>
                </a:solidFill>
                <a:latin typeface="Footlight MT Light" panose="0204060206030A020304" pitchFamily="18" charset="0"/>
              </a:rPr>
              <a:t>ARISTOTEL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88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animBg="1"/>
      <p:bldP spid="248835" grpId="0" build="p"/>
      <p:bldP spid="248839" grpId="0"/>
      <p:bldP spid="2488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65F223D7-D6EC-45E2-80A0-AF627009D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solidFill>
                  <a:schemeClr val="tx1"/>
                </a:solidFill>
                <a:latin typeface="Footlight MT Light" panose="0204060206030A020304" pitchFamily="18" charset="0"/>
              </a:rPr>
              <a:t>IZVOR</a:t>
            </a: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78BD6BAA-9B5E-4E59-89E0-1C201595B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latin typeface="Footlight MT Light" panose="0204060206030A020304" pitchFamily="18" charset="0"/>
              </a:rPr>
              <a:t>oče </a:t>
            </a:r>
            <a:r>
              <a:rPr lang="sl-SI" altLang="sl-SI">
                <a:latin typeface="Footlight MT Light" panose="0204060206030A020304" pitchFamily="18" charset="0"/>
                <a:sym typeface="Wingdings" panose="05000000000000000000" pitchFamily="2" charset="2"/>
              </a:rPr>
              <a:t></a:t>
            </a:r>
            <a:r>
              <a:rPr lang="sl-SI" altLang="sl-SI">
                <a:latin typeface="Footlight MT Light" panose="0204060206030A020304" pitchFamily="18" charset="0"/>
              </a:rPr>
              <a:t> Filip II. Makedonski (makedonski kralj in vojskovodja)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>
              <a:latin typeface="Footlight MT Light" panose="0204060206030A020304" pitchFamily="18" charset="0"/>
            </a:endParaRPr>
          </a:p>
          <a:p>
            <a:r>
              <a:rPr lang="sl-SI" altLang="sl-SI">
                <a:latin typeface="Footlight MT Light" panose="0204060206030A020304" pitchFamily="18" charset="0"/>
              </a:rPr>
              <a:t> mati </a:t>
            </a:r>
            <a:r>
              <a:rPr lang="sl-SI" altLang="sl-SI">
                <a:latin typeface="Footlight MT Light" panose="0204060206030A020304" pitchFamily="18" charset="0"/>
                <a:sym typeface="Wingdings" panose="05000000000000000000" pitchFamily="2" charset="2"/>
              </a:rPr>
              <a:t></a:t>
            </a:r>
            <a:r>
              <a:rPr lang="sl-SI" altLang="sl-SI">
                <a:latin typeface="Footlight MT Light" panose="0204060206030A020304" pitchFamily="18" charset="0"/>
              </a:rPr>
              <a:t> epirska princesa Olimpiada</a:t>
            </a:r>
          </a:p>
          <a:p>
            <a:endParaRPr lang="sl-SI" altLang="sl-SI">
              <a:latin typeface="Footlight MT Light" panose="0204060206030A020304" pitchFamily="18" charset="0"/>
            </a:endParaRPr>
          </a:p>
          <a:p>
            <a:r>
              <a:rPr lang="sl-SI" altLang="sl-SI">
                <a:latin typeface="Footlight MT Light" panose="0204060206030A020304" pitchFamily="18" charset="0"/>
              </a:rPr>
              <a:t>ljudi je navdušil, ker je edini vedel kako ukrotiti konja Bukefala</a:t>
            </a:r>
          </a:p>
        </p:txBody>
      </p:sp>
      <p:pic>
        <p:nvPicPr>
          <p:cNvPr id="249860" name="Picture 4">
            <a:extLst>
              <a:ext uri="{FF2B5EF4-FFF2-40B4-BE49-F238E27FC236}">
                <a16:creationId xmlns:a16="http://schemas.microsoft.com/office/drawing/2014/main" id="{B4385FB2-B09C-45CA-A9A0-3EA39A752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25923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1" name="Picture 5" descr="filip 2">
            <a:extLst>
              <a:ext uri="{FF2B5EF4-FFF2-40B4-BE49-F238E27FC236}">
                <a16:creationId xmlns:a16="http://schemas.microsoft.com/office/drawing/2014/main" id="{3D56DE42-E60A-4AE8-AEFB-8BBF69D8D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44675"/>
            <a:ext cx="23907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2" name="Picture 6">
            <a:extLst>
              <a:ext uri="{FF2B5EF4-FFF2-40B4-BE49-F238E27FC236}">
                <a16:creationId xmlns:a16="http://schemas.microsoft.com/office/drawing/2014/main" id="{B53240D7-ADFF-4101-86FE-4FE6153E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89138"/>
            <a:ext cx="3008312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9863" name="Text Box 7">
            <a:extLst>
              <a:ext uri="{FF2B5EF4-FFF2-40B4-BE49-F238E27FC236}">
                <a16:creationId xmlns:a16="http://schemas.microsoft.com/office/drawing/2014/main" id="{D1B45C36-BB21-46CA-8FD6-1875649DC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6083300"/>
            <a:ext cx="2433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/>
          </a:p>
        </p:txBody>
      </p:sp>
      <p:sp>
        <p:nvSpPr>
          <p:cNvPr id="249864" name="Text Box 8">
            <a:extLst>
              <a:ext uri="{FF2B5EF4-FFF2-40B4-BE49-F238E27FC236}">
                <a16:creationId xmlns:a16="http://schemas.microsoft.com/office/drawing/2014/main" id="{2E65A049-36C7-40F3-A45A-2F01DD10E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92825"/>
            <a:ext cx="2303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 b="1">
                <a:solidFill>
                  <a:schemeClr val="tx2"/>
                </a:solidFill>
                <a:latin typeface="Footlight MT Light" panose="0204060206030A020304" pitchFamily="18" charset="0"/>
              </a:rPr>
              <a:t>MATI OLIMPIADA</a:t>
            </a:r>
          </a:p>
        </p:txBody>
      </p:sp>
      <p:sp>
        <p:nvSpPr>
          <p:cNvPr id="249865" name="Text Box 9">
            <a:extLst>
              <a:ext uri="{FF2B5EF4-FFF2-40B4-BE49-F238E27FC236}">
                <a16:creationId xmlns:a16="http://schemas.microsoft.com/office/drawing/2014/main" id="{86337191-0EC5-4DF0-BEA3-4AAADF42F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165850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 b="1">
                <a:solidFill>
                  <a:schemeClr val="tx2"/>
                </a:solidFill>
                <a:latin typeface="Footlight MT Light" panose="0204060206030A020304" pitchFamily="18" charset="0"/>
              </a:rPr>
              <a:t>KONJ BUKEFAL</a:t>
            </a:r>
          </a:p>
        </p:txBody>
      </p:sp>
      <p:sp>
        <p:nvSpPr>
          <p:cNvPr id="249866" name="Text Box 10">
            <a:extLst>
              <a:ext uri="{FF2B5EF4-FFF2-40B4-BE49-F238E27FC236}">
                <a16:creationId xmlns:a16="http://schemas.microsoft.com/office/drawing/2014/main" id="{0BB8A7FF-32FE-43AE-85A3-615A69C9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6165850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 b="1">
                <a:solidFill>
                  <a:schemeClr val="tx2"/>
                </a:solidFill>
                <a:latin typeface="Footlight MT Light" panose="0204060206030A020304" pitchFamily="18" charset="0"/>
              </a:rPr>
              <a:t>OČE FILIP 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8" grpId="0"/>
      <p:bldP spid="249859" grpId="1" build="p"/>
      <p:bldP spid="249864" grpId="0"/>
      <p:bldP spid="249865" grpId="0"/>
      <p:bldP spid="2498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1759B7D5-7B47-4990-94CC-91F9092CA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solidFill>
                  <a:schemeClr val="tx1"/>
                </a:solidFill>
                <a:latin typeface="Footlight MT Light" panose="0204060206030A020304" pitchFamily="18" charset="0"/>
              </a:rPr>
              <a:t>PRIHOD ALEKSANDRA NA PRESTOL</a:t>
            </a:r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890F3715-F1C7-4F00-94AB-8F94B0F5E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6375" y="3068638"/>
            <a:ext cx="7010400" cy="1944687"/>
          </a:xfrm>
        </p:spPr>
        <p:txBody>
          <a:bodyPr/>
          <a:lstStyle/>
          <a:p>
            <a:r>
              <a:rPr lang="sl-SI" altLang="sl-SI">
                <a:latin typeface="Footlight MT Light" panose="0204060206030A020304" pitchFamily="18" charset="0"/>
              </a:rPr>
              <a:t> po Filipovi smrti, Filipova upepelitev in pokop z veliko dragocenosti; zadosten dokaz, da lahko Aleksander nadaljuje z dinastijo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>
              <a:latin typeface="Footlight MT Light" panose="0204060206030A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1"/>
      <p:bldP spid="2508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C0D15C21-8DFB-48B7-BAE0-B6E6D64F6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solidFill>
                  <a:schemeClr val="tx1"/>
                </a:solidFill>
                <a:latin typeface="Footlight MT Light" panose="0204060206030A020304" pitchFamily="18" charset="0"/>
              </a:rPr>
              <a:t>ALEKSANDROVE BITKE</a:t>
            </a:r>
          </a:p>
        </p:txBody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06C89487-5F08-4DAD-81C1-4C5BF34CF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 b="1">
                <a:latin typeface="Footlight MT Light" panose="0204060206030A020304" pitchFamily="18" charset="0"/>
              </a:rPr>
              <a:t>1.) </a:t>
            </a:r>
            <a:r>
              <a:rPr lang="sl-SI" altLang="sl-SI" sz="2800" b="1" u="sng">
                <a:latin typeface="Footlight MT Light" panose="0204060206030A020304" pitchFamily="18" charset="0"/>
              </a:rPr>
              <a:t>BITKA PRI REKI GRANIK</a:t>
            </a:r>
            <a:endParaRPr lang="sl-SI" altLang="sl-SI" sz="1400" b="1" u="sng">
              <a:latin typeface="Footlight MT Light" panose="0204060206030A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800" b="1" u="sng">
              <a:latin typeface="Footlight MT Light" panose="0204060206030A020304" pitchFamily="18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600">
                <a:latin typeface="Footlight MT Light" panose="0204060206030A020304" pitchFamily="18" charset="0"/>
              </a:rPr>
              <a:t> Aleksandrova in perzijska vojska</a:t>
            </a:r>
          </a:p>
          <a:p>
            <a:pPr>
              <a:lnSpc>
                <a:spcPct val="90000"/>
              </a:lnSpc>
            </a:pPr>
            <a:r>
              <a:rPr lang="sl-SI" altLang="sl-SI" sz="2600">
                <a:latin typeface="Footlight MT Light" panose="0204060206030A020304" pitchFamily="18" charset="0"/>
              </a:rPr>
              <a:t>v strahu pred konjenico se je perzijska vojska umaknila</a:t>
            </a:r>
          </a:p>
          <a:p>
            <a:pPr>
              <a:lnSpc>
                <a:spcPct val="90000"/>
              </a:lnSpc>
            </a:pPr>
            <a:r>
              <a:rPr lang="sl-SI" altLang="sl-SI" sz="2600">
                <a:latin typeface="Footlight MT Light" panose="0204060206030A020304" pitchFamily="18" charset="0"/>
              </a:rPr>
              <a:t>Aleksander je ukazal napasti grške najemnike in jih pobiti</a:t>
            </a:r>
          </a:p>
          <a:p>
            <a:pPr>
              <a:lnSpc>
                <a:spcPct val="90000"/>
              </a:lnSpc>
            </a:pPr>
            <a:r>
              <a:rPr lang="sl-SI" altLang="sl-SI" sz="2600">
                <a:latin typeface="Footlight MT Light" panose="0204060206030A020304" pitchFamily="18" charset="0"/>
              </a:rPr>
              <a:t>Makedonci izgubili 85 konjenikov in 30 pešakov</a:t>
            </a:r>
            <a:r>
              <a:rPr lang="sl-SI" altLang="sl-SI" sz="2600"/>
              <a:t>                </a:t>
            </a:r>
          </a:p>
        </p:txBody>
      </p:sp>
      <p:pic>
        <p:nvPicPr>
          <p:cNvPr id="251908" name="Picture 4" descr="aleksander_07_izkrcanje">
            <a:extLst>
              <a:ext uri="{FF2B5EF4-FFF2-40B4-BE49-F238E27FC236}">
                <a16:creationId xmlns:a16="http://schemas.microsoft.com/office/drawing/2014/main" id="{409A7382-14D4-4657-AF2A-73BEB71F8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70564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9" name="Text Box 5">
            <a:extLst>
              <a:ext uri="{FF2B5EF4-FFF2-40B4-BE49-F238E27FC236}">
                <a16:creationId xmlns:a16="http://schemas.microsoft.com/office/drawing/2014/main" id="{D3A783D5-6ED2-4A7D-9E07-C35F793F6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6308725"/>
            <a:ext cx="309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 b="1">
                <a:solidFill>
                  <a:schemeClr val="tx2"/>
                </a:solidFill>
                <a:latin typeface="Footlight MT Light" panose="0204060206030A020304" pitchFamily="18" charset="0"/>
              </a:rPr>
              <a:t>BITKA PRI REKI GRANIK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  <p:bldP spid="251907" grpId="0" build="p"/>
      <p:bldP spid="2519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>
            <a:extLst>
              <a:ext uri="{FF2B5EF4-FFF2-40B4-BE49-F238E27FC236}">
                <a16:creationId xmlns:a16="http://schemas.microsoft.com/office/drawing/2014/main" id="{625E38DC-623C-442D-9D26-C56B0250E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3200" b="1">
                <a:latin typeface="Footlight MT Light" panose="0204060206030A020304" pitchFamily="18" charset="0"/>
              </a:rPr>
              <a:t>2.) </a:t>
            </a:r>
            <a:r>
              <a:rPr lang="sl-SI" altLang="sl-SI" sz="3200" b="1" u="sng">
                <a:latin typeface="Footlight MT Light" panose="0204060206030A020304" pitchFamily="18" charset="0"/>
              </a:rPr>
              <a:t>BITKA PRI ISSU</a:t>
            </a:r>
            <a:endParaRPr lang="sl-SI" altLang="sl-SI" sz="1600" b="1" u="sng">
              <a:latin typeface="Footlight MT Light" panose="0204060206030A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3200" b="1" u="sng">
              <a:latin typeface="Footlight MT Light" panose="0204060206030A020304" pitchFamily="18" charset="0"/>
            </a:endParaRPr>
          </a:p>
          <a:p>
            <a:pPr>
              <a:lnSpc>
                <a:spcPct val="90000"/>
              </a:lnSpc>
            </a:pPr>
            <a:r>
              <a:rPr lang="sl-SI" altLang="sl-SI">
                <a:latin typeface="Footlight MT Light" panose="0204060206030A020304" pitchFamily="18" charset="0"/>
              </a:rPr>
              <a:t>Aleksandrova in perzijska vojska (drugič)</a:t>
            </a:r>
          </a:p>
          <a:p>
            <a:pPr>
              <a:lnSpc>
                <a:spcPct val="90000"/>
              </a:lnSpc>
            </a:pPr>
            <a:r>
              <a:rPr lang="sl-SI" altLang="sl-SI">
                <a:latin typeface="Footlight MT Light" panose="0204060206030A020304" pitchFamily="18" charset="0"/>
              </a:rPr>
              <a:t>Darej III. umre in zapusti vse svoje enote bojnemu metežu</a:t>
            </a:r>
          </a:p>
          <a:p>
            <a:pPr>
              <a:lnSpc>
                <a:spcPct val="90000"/>
              </a:lnSpc>
            </a:pPr>
            <a:r>
              <a:rPr lang="sl-SI" altLang="sl-SI">
                <a:latin typeface="Footlight MT Light" panose="0204060206030A020304" pitchFamily="18" charset="0"/>
              </a:rPr>
              <a:t>Aleksander osvoji Sirijo in Palestino ter vso Darejevo družino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>
              <a:latin typeface="Footlight MT Light" panose="0204060206030A020304" pitchFamily="18" charset="0"/>
            </a:endParaRPr>
          </a:p>
        </p:txBody>
      </p:sp>
      <p:pic>
        <p:nvPicPr>
          <p:cNvPr id="252933" name="Picture 5">
            <a:extLst>
              <a:ext uri="{FF2B5EF4-FFF2-40B4-BE49-F238E27FC236}">
                <a16:creationId xmlns:a16="http://schemas.microsoft.com/office/drawing/2014/main" id="{647B3FBE-5473-4BF7-AD12-700BBCC4E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7008812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4" name="Text Box 6">
            <a:extLst>
              <a:ext uri="{FF2B5EF4-FFF2-40B4-BE49-F238E27FC236}">
                <a16:creationId xmlns:a16="http://schemas.microsoft.com/office/drawing/2014/main" id="{6D1A5EEE-E946-499F-8DBD-7D8770780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308725"/>
            <a:ext cx="237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 b="1">
                <a:solidFill>
                  <a:schemeClr val="tx2"/>
                </a:solidFill>
                <a:latin typeface="Footlight MT Light" panose="0204060206030A020304" pitchFamily="18" charset="0"/>
              </a:rPr>
              <a:t>BITKA PRI ISSU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  <p:bldP spid="2529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>
            <a:extLst>
              <a:ext uri="{FF2B5EF4-FFF2-40B4-BE49-F238E27FC236}">
                <a16:creationId xmlns:a16="http://schemas.microsoft.com/office/drawing/2014/main" id="{BDE2CE33-A5EC-4BE8-8119-FE7E39CAA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3200" b="1">
                <a:latin typeface="Footlight MT Light" panose="0204060206030A020304" pitchFamily="18" charset="0"/>
              </a:rPr>
              <a:t>3.)</a:t>
            </a:r>
            <a:r>
              <a:rPr lang="sl-SI" altLang="sl-SI" sz="3200">
                <a:latin typeface="Footlight MT Light" panose="0204060206030A020304" pitchFamily="18" charset="0"/>
              </a:rPr>
              <a:t> </a:t>
            </a:r>
            <a:r>
              <a:rPr lang="sl-SI" altLang="sl-SI" sz="3200" b="1" u="sng">
                <a:latin typeface="Footlight MT Light" panose="0204060206030A020304" pitchFamily="18" charset="0"/>
              </a:rPr>
              <a:t>BITKA PRI GAVGAMELAH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3200" b="1" u="sng">
              <a:latin typeface="Footlight MT Light" panose="0204060206030A020304" pitchFamily="18" charset="0"/>
            </a:endParaRPr>
          </a:p>
          <a:p>
            <a:pPr>
              <a:lnSpc>
                <a:spcPct val="90000"/>
              </a:lnSpc>
            </a:pPr>
            <a:r>
              <a:rPr lang="sl-SI" altLang="sl-SI">
                <a:latin typeface="Footlight MT Light" panose="0204060206030A020304" pitchFamily="18" charset="0"/>
              </a:rPr>
              <a:t>Aleksandrova in Darejeva vojska</a:t>
            </a:r>
          </a:p>
          <a:p>
            <a:pPr>
              <a:lnSpc>
                <a:spcPct val="90000"/>
              </a:lnSpc>
            </a:pPr>
            <a:r>
              <a:rPr lang="sl-SI" altLang="sl-SI">
                <a:latin typeface="Footlight MT Light" panose="0204060206030A020304" pitchFamily="18" charset="0"/>
              </a:rPr>
              <a:t>Darejeva vojska močnejša, večja</a:t>
            </a:r>
          </a:p>
          <a:p>
            <a:pPr>
              <a:lnSpc>
                <a:spcPct val="90000"/>
              </a:lnSpc>
            </a:pPr>
            <a:r>
              <a:rPr lang="sl-SI" altLang="sl-SI">
                <a:latin typeface="Footlight MT Light" panose="0204060206030A020304" pitchFamily="18" charset="0"/>
              </a:rPr>
              <a:t>Darej zaslutil poraz in zbeži</a:t>
            </a:r>
          </a:p>
          <a:p>
            <a:pPr>
              <a:lnSpc>
                <a:spcPct val="90000"/>
              </a:lnSpc>
            </a:pPr>
            <a:r>
              <a:rPr lang="sl-SI" altLang="sl-SI">
                <a:latin typeface="Footlight MT Light" panose="0204060206030A020304" pitchFamily="18" charset="0"/>
              </a:rPr>
              <a:t>Darej se umakne v Ekbatano, Aleksander nadaljuje pohod proti Babilonu, katerega osvoji brez boja</a:t>
            </a:r>
          </a:p>
          <a:p>
            <a:pPr>
              <a:lnSpc>
                <a:spcPct val="90000"/>
              </a:lnSpc>
            </a:pPr>
            <a:endParaRPr lang="sl-SI" altLang="sl-SI">
              <a:latin typeface="Footlight MT Light" panose="0204060206030A020304" pitchFamily="18" charset="0"/>
            </a:endParaRPr>
          </a:p>
          <a:p>
            <a:pPr>
              <a:lnSpc>
                <a:spcPct val="90000"/>
              </a:lnSpc>
            </a:pPr>
            <a:endParaRPr lang="sl-SI" altLang="sl-SI"/>
          </a:p>
          <a:p>
            <a:pPr>
              <a:lnSpc>
                <a:spcPct val="90000"/>
              </a:lnSpc>
            </a:pPr>
            <a:endParaRPr lang="sl-SI" altLang="sl-SI"/>
          </a:p>
          <a:p>
            <a:pPr>
              <a:lnSpc>
                <a:spcPct val="90000"/>
              </a:lnSpc>
            </a:pPr>
            <a:endParaRPr lang="sl-SI" altLang="sl-SI"/>
          </a:p>
          <a:p>
            <a:pPr>
              <a:lnSpc>
                <a:spcPct val="90000"/>
              </a:lnSpc>
            </a:pPr>
            <a:endParaRPr lang="sl-SI" altLang="sl-SI"/>
          </a:p>
        </p:txBody>
      </p:sp>
      <p:pic>
        <p:nvPicPr>
          <p:cNvPr id="253956" name="Picture 4">
            <a:extLst>
              <a:ext uri="{FF2B5EF4-FFF2-40B4-BE49-F238E27FC236}">
                <a16:creationId xmlns:a16="http://schemas.microsoft.com/office/drawing/2014/main" id="{EBCA256A-892C-4F12-9342-B6E34D139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9850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7" name="Text Box 5">
            <a:extLst>
              <a:ext uri="{FF2B5EF4-FFF2-40B4-BE49-F238E27FC236}">
                <a16:creationId xmlns:a16="http://schemas.microsoft.com/office/drawing/2014/main" id="{5F1D20D6-0696-45B1-B5DB-EBA54A158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308725"/>
            <a:ext cx="309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 b="1">
                <a:solidFill>
                  <a:schemeClr val="tx2"/>
                </a:solidFill>
                <a:latin typeface="Footlight MT Light" panose="0204060206030A020304" pitchFamily="18" charset="0"/>
              </a:rPr>
              <a:t>BITKA PRI GAVGAMELAH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  <p:bldP spid="2539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ECA4381B-D8DA-4424-B463-384914B6E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solidFill>
                  <a:schemeClr val="tx1"/>
                </a:solidFill>
                <a:latin typeface="Footlight MT Light" panose="0204060206030A020304" pitchFamily="18" charset="0"/>
              </a:rPr>
              <a:t>ZADNJA DEJANJA</a:t>
            </a:r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94465223-851C-40E5-891A-85B97CF39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151688" cy="4692650"/>
          </a:xfrm>
        </p:spPr>
        <p:txBody>
          <a:bodyPr/>
          <a:lstStyle/>
          <a:p>
            <a:r>
              <a:rPr lang="sl-SI" altLang="sl-SI" sz="2600">
                <a:latin typeface="Footlight MT Light" panose="0204060206030A020304" pitchFamily="18" charset="0"/>
              </a:rPr>
              <a:t> prenova vojske pomladi leta 324 pr. Kr. </a:t>
            </a:r>
          </a:p>
          <a:p>
            <a:r>
              <a:rPr lang="sl-SI" altLang="sl-SI" sz="2600">
                <a:latin typeface="Footlight MT Light" panose="0204060206030A020304" pitchFamily="18" charset="0"/>
              </a:rPr>
              <a:t>odpustil in poslal domov 10.000 veteranov</a:t>
            </a:r>
          </a:p>
          <a:p>
            <a:r>
              <a:rPr lang="sl-SI" altLang="sl-SI" sz="2600">
                <a:latin typeface="Footlight MT Light" panose="0204060206030A020304" pitchFamily="18" charset="0"/>
              </a:rPr>
              <a:t>poleti leta 324 pr. Kr. je odpotoval v Ekbatano </a:t>
            </a:r>
            <a:r>
              <a:rPr lang="sl-SI" altLang="sl-SI" sz="2600">
                <a:latin typeface="Footlight MT Light" panose="0204060206030A020304" pitchFamily="18" charset="0"/>
                <a:sym typeface="Wingdings" panose="05000000000000000000" pitchFamily="2" charset="2"/>
              </a:rPr>
              <a:t> (kraj, kjer mu je umrl najboljši prijatelj Hefajstion)</a:t>
            </a:r>
          </a:p>
          <a:p>
            <a:r>
              <a:rPr lang="sl-SI" altLang="sl-SI" sz="2600">
                <a:latin typeface="Footlight MT Light" panose="0204060206030A020304" pitchFamily="18" charset="0"/>
                <a:sym typeface="Wingdings" panose="05000000000000000000" pitchFamily="2" charset="2"/>
              </a:rPr>
              <a:t>v znak žalovanja je dal vsem konjem postriči grive, zdravnika je dal križati</a:t>
            </a:r>
          </a:p>
          <a:p>
            <a:r>
              <a:rPr lang="sl-SI" altLang="sl-SI" sz="2600">
                <a:latin typeface="Footlight MT Light" panose="0204060206030A020304" pitchFamily="18" charset="0"/>
              </a:rPr>
              <a:t> Hefajstionu je postavil nagrobnik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600">
              <a:latin typeface="Footlight MT Light" panose="0204060206030A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sl-SI" altLang="sl-SI">
              <a:latin typeface="Footlight MT Light" panose="0204060206030A020304" pitchFamily="18" charset="0"/>
            </a:endParaRPr>
          </a:p>
        </p:txBody>
      </p:sp>
      <p:sp>
        <p:nvSpPr>
          <p:cNvPr id="256006" name="Text Box 6">
            <a:extLst>
              <a:ext uri="{FF2B5EF4-FFF2-40B4-BE49-F238E27FC236}">
                <a16:creationId xmlns:a16="http://schemas.microsoft.com/office/drawing/2014/main" id="{97B2F2F0-2D48-4F34-B8C0-D0E4FA9ED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092825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 i="1">
                <a:latin typeface="Footlight MT Light" panose="0204060206030A020304" pitchFamily="18" charset="0"/>
              </a:rPr>
              <a:t>» Svet mu nikoli ni zadoščal, sedaj mu zadošča le grob. «</a:t>
            </a:r>
            <a:r>
              <a:rPr lang="sl-SI" altLang="sl-SI" sz="2400" i="1"/>
              <a:t> </a:t>
            </a:r>
          </a:p>
        </p:txBody>
      </p:sp>
      <p:sp>
        <p:nvSpPr>
          <p:cNvPr id="256007" name="AutoShape 7">
            <a:extLst>
              <a:ext uri="{FF2B5EF4-FFF2-40B4-BE49-F238E27FC236}">
                <a16:creationId xmlns:a16="http://schemas.microsoft.com/office/drawing/2014/main" id="{3100272B-52B6-499B-861A-52DF44996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5516563"/>
            <a:ext cx="287338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altLang="sl-SI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6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6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6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/>
      <p:bldP spid="256003" grpId="0" uiExpand="1" build="p"/>
      <p:bldP spid="2560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D0A8EE1F-43D5-43A4-AC1F-35895A019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solidFill>
                  <a:schemeClr val="tx1"/>
                </a:solidFill>
                <a:latin typeface="Footlight MT Light" panose="0204060206030A020304" pitchFamily="18" charset="0"/>
              </a:rPr>
              <a:t>ALEKSANDROVA SMRT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F3D54E94-77A0-46F2-BB3E-8F72EBCDA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latin typeface="Footlight MT Light" panose="0204060206030A020304" pitchFamily="18" charset="0"/>
              </a:rPr>
              <a:t> zbolel za malarijo</a:t>
            </a:r>
          </a:p>
          <a:p>
            <a:endParaRPr lang="sl-SI" altLang="sl-SI">
              <a:latin typeface="Footlight MT Light" panose="0204060206030A020304" pitchFamily="18" charset="0"/>
            </a:endParaRPr>
          </a:p>
          <a:p>
            <a:r>
              <a:rPr lang="sl-SI" altLang="sl-SI">
                <a:latin typeface="Footlight MT Light" panose="0204060206030A020304" pitchFamily="18" charset="0"/>
              </a:rPr>
              <a:t>še vedno je opravljal daritve, sprejemal poročila svojih poveljnikov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>
              <a:latin typeface="Footlight MT Light" panose="0204060206030A020304" pitchFamily="18" charset="0"/>
            </a:endParaRPr>
          </a:p>
          <a:p>
            <a:r>
              <a:rPr lang="sl-SI" altLang="sl-SI">
                <a:latin typeface="Footlight MT Light" panose="0204060206030A020304" pitchFamily="18" charset="0"/>
              </a:rPr>
              <a:t>umrl je leta 323 pr. Kr., star 33 let</a:t>
            </a:r>
          </a:p>
        </p:txBody>
      </p:sp>
      <p:pic>
        <p:nvPicPr>
          <p:cNvPr id="257028" name="Picture 4" descr="aleksander_14_kovanec">
            <a:extLst>
              <a:ext uri="{FF2B5EF4-FFF2-40B4-BE49-F238E27FC236}">
                <a16:creationId xmlns:a16="http://schemas.microsoft.com/office/drawing/2014/main" id="{3B9A56CD-B615-45D1-AB48-3C264BD40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767513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29" name="Text Box 5">
            <a:extLst>
              <a:ext uri="{FF2B5EF4-FFF2-40B4-BE49-F238E27FC236}">
                <a16:creationId xmlns:a16="http://schemas.microsoft.com/office/drawing/2014/main" id="{7DD155DE-BF3A-4D60-8F54-E3703878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461125"/>
            <a:ext cx="4967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000" b="1">
                <a:solidFill>
                  <a:schemeClr val="tx2"/>
                </a:solidFill>
                <a:latin typeface="Footlight MT Light" panose="0204060206030A020304" pitchFamily="18" charset="0"/>
              </a:rPr>
              <a:t>ALEKSANDER UPODOBLJEN NA KOVANCU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/>
      <p:bldP spid="257027" grpId="0" build="p"/>
      <p:bldP spid="257029" grpId="0"/>
    </p:bldLst>
  </p:timing>
</p:sld>
</file>

<file path=ppt/theme/theme1.xml><?xml version="1.0" encoding="utf-8"?>
<a:theme xmlns:a="http://schemas.openxmlformats.org/drawingml/2006/main" name="Odmev">
  <a:themeElements>
    <a:clrScheme name="Odmev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dme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dmev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mev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mev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mev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mev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mev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mev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mev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mev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mev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0</TotalTime>
  <Words>642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Footlight MT Light</vt:lpstr>
      <vt:lpstr>Impact</vt:lpstr>
      <vt:lpstr>Times New Roman</vt:lpstr>
      <vt:lpstr>Wingdings</vt:lpstr>
      <vt:lpstr>Odmev</vt:lpstr>
      <vt:lpstr>PowerPoint Presentation</vt:lpstr>
      <vt:lpstr>ALEKSANDER VELIKI</vt:lpstr>
      <vt:lpstr>IZVOR</vt:lpstr>
      <vt:lpstr>PRIHOD ALEKSANDRA NA PRESTOL</vt:lpstr>
      <vt:lpstr>ALEKSANDROVE BITKE</vt:lpstr>
      <vt:lpstr>PowerPoint Presentation</vt:lpstr>
      <vt:lpstr>PowerPoint Presentation</vt:lpstr>
      <vt:lpstr>ZADNJA DEJANJA</vt:lpstr>
      <vt:lpstr>ALEKSANDROVA SMRT</vt:lpstr>
      <vt:lpstr>POMEN ALEKSANDROVE DRŽAVE</vt:lpstr>
      <vt:lpstr>ZAKLJUČEK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2019-06-03T09:14:03Z</dcterms:created>
  <dcterms:modified xsi:type="dcterms:W3CDTF">2019-06-03T09:14:03Z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