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80" r:id="rId5"/>
    <p:sldId id="272" r:id="rId6"/>
    <p:sldId id="273" r:id="rId7"/>
    <p:sldId id="281" r:id="rId8"/>
    <p:sldId id="282" r:id="rId9"/>
    <p:sldId id="274" r:id="rId10"/>
    <p:sldId id="275" r:id="rId11"/>
    <p:sldId id="279" r:id="rId12"/>
    <p:sldId id="28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82"/>
    <a:srgbClr val="E5E8E8"/>
    <a:srgbClr val="3AAFB2"/>
    <a:srgbClr val="36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3827" autoAdjust="0"/>
  </p:normalViewPr>
  <p:slideViewPr>
    <p:cSldViewPr snapToGrid="0">
      <p:cViewPr varScale="1">
        <p:scale>
          <a:sx n="128" d="100"/>
          <a:sy n="128" d="100"/>
        </p:scale>
        <p:origin x="132" y="672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1552B74-95E2-4A59-9645-203E22CBD7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E5D8B790-EA78-49DA-B431-F985E8ADA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AC1901-B7BF-40D3-ACEC-F2EF1E87367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1339F460-92AF-4FFE-BE20-49E962A5C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4C520476-56C2-4003-A92A-2D2BDEA77E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59473D-4BC2-4FD3-8ED5-2AD84D464B2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850C562A-A8D8-40B5-AC96-B22DB3993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BF46FE5-0663-494B-8450-755F70A454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556078-6062-475A-8EE9-292145E30D04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96A6A568-FF06-4552-8AE5-DA8118A5E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7CFA25F-6683-4B51-AFED-AF2426719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406B8ED-EB66-47C0-A0B7-7EE9E184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ACFEA10-9783-4BD8-9E6E-186000A21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4CBC32-E7D3-4A7B-A95D-BA186347FC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stranske slike 1">
            <a:extLst>
              <a:ext uri="{FF2B5EF4-FFF2-40B4-BE49-F238E27FC236}">
                <a16:creationId xmlns:a16="http://schemas.microsoft.com/office/drawing/2014/main" id="{4D3990E8-CA2A-499D-BBBF-DA0780A114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značba mesta opomb 2">
            <a:extLst>
              <a:ext uri="{FF2B5EF4-FFF2-40B4-BE49-F238E27FC236}">
                <a16:creationId xmlns:a16="http://schemas.microsoft.com/office/drawing/2014/main" id="{FC7DA1F9-0B12-45F4-B60F-86EC05134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značba mesta številke diapozitiva 3">
            <a:extLst>
              <a:ext uri="{FF2B5EF4-FFF2-40B4-BE49-F238E27FC236}">
                <a16:creationId xmlns:a16="http://schemas.microsoft.com/office/drawing/2014/main" id="{0614FE2C-35E4-4A6D-8895-DCA2F6502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5A60C9-2907-4881-AC68-B896B12643E7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74FC6D62-3704-400B-8AA2-19DD98E17249}"/>
              </a:ext>
            </a:extLst>
          </p:cNvPr>
          <p:cNvSpPr/>
          <p:nvPr/>
        </p:nvSpPr>
        <p:spPr>
          <a:xfrm>
            <a:off x="0" y="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Pravokotnik 8">
            <a:extLst>
              <a:ext uri="{FF2B5EF4-FFF2-40B4-BE49-F238E27FC236}">
                <a16:creationId xmlns:a16="http://schemas.microsoft.com/office/drawing/2014/main" id="{813F2EAB-EB79-4F4E-A22B-76E97B02FDDF}"/>
              </a:ext>
            </a:extLst>
          </p:cNvPr>
          <p:cNvSpPr/>
          <p:nvPr/>
        </p:nvSpPr>
        <p:spPr>
          <a:xfrm>
            <a:off x="0" y="5102225"/>
            <a:ext cx="12188825" cy="175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1562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72C160-2F97-40E5-9EAE-7135B3F4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D943-BD50-442F-AEFF-23059296511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AB7343-DB32-4906-81E5-736CF7EB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918F47-1B78-4ADE-8E70-26A8A145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90041-C2FE-4662-89E8-FFDCFE1603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22253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3D4E206-4663-4526-9970-C741D90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F389-FD7A-4271-A026-810EECA4204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20EC424-9D0F-434A-A30B-1EC1B6B3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BA7DE4A-8753-4D22-9D34-554D368E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83C59-74C1-4CEB-9AF5-9151E9A778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08277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5D4F177-D6F4-4762-B181-C1072932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6E07-2E64-4E99-B110-110E50FE7D7F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F0E55D5-724B-49FF-A998-78457096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F2980A3-279D-48E5-9AF1-B79F8992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FCF4-6E5D-497E-9C28-023086887F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20908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9AB0E3D6-E56A-4738-AA33-70BB623ACBC6}"/>
              </a:ext>
            </a:extLst>
          </p:cNvPr>
          <p:cNvSpPr/>
          <p:nvPr/>
        </p:nvSpPr>
        <p:spPr>
          <a:xfrm>
            <a:off x="0" y="274638"/>
            <a:ext cx="12192000" cy="6308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>
            <a:normAutofit/>
          </a:bodyPr>
          <a:lstStyle>
            <a:lvl1pPr algn="ctr">
              <a:defRPr sz="54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0A95705-E4A7-40F9-8786-658078A1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A3A2-03E2-45CA-8EDA-D8E860B9D5E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1A52F80-2763-4FF0-AD27-1610332A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62CB3C-329D-4BC8-85B6-771AA694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76BB2-56D8-4A8F-A78F-EFEEAA01BE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7906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7CE2143-016E-4BD7-8D92-23FC6779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AD00-514C-4287-ACE0-77526958244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CEBCE49-BC39-42E3-BB25-7F963F83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EEAB236-EB72-4B3E-80B7-1E0993F0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AD79-E1CA-47F0-AF89-9ADA3B89EE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00813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F4794F3-D920-4A46-86ED-AE200CE4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8585-B0D7-49CD-AF76-2AEEFD23C24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6236FE97-877B-4B26-99C4-B905E7E7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ED3F83D-CDD0-402B-A721-85ABF702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0212-AD37-4506-9A82-EBCEDFAC84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99128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B35E899-F443-43A5-A0F7-5A42C59F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2FCF-0F2E-49F7-8958-1E8C52C51F6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0224ACE4-AB77-4AF2-81A0-D8E64428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9ECB880-F8D4-4835-BB41-1C395FBA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E6E5-541C-414A-B20A-6397EDE233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76678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4">
            <a:extLst>
              <a:ext uri="{FF2B5EF4-FFF2-40B4-BE49-F238E27FC236}">
                <a16:creationId xmlns:a16="http://schemas.microsoft.com/office/drawing/2014/main" id="{5FA317BE-362C-4039-9921-F11F4D0DCD73}"/>
              </a:ext>
            </a:extLst>
          </p:cNvPr>
          <p:cNvSpPr/>
          <p:nvPr/>
        </p:nvSpPr>
        <p:spPr>
          <a:xfrm>
            <a:off x="0" y="0"/>
            <a:ext cx="12188825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datuma 1">
            <a:extLst>
              <a:ext uri="{FF2B5EF4-FFF2-40B4-BE49-F238E27FC236}">
                <a16:creationId xmlns:a16="http://schemas.microsoft.com/office/drawing/2014/main" id="{A409540B-BFCF-4C33-8EE3-E4495101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2C05-C753-4CDB-A8D8-71470E2BF585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79D53BC3-D047-448E-80B1-21171320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3">
            <a:extLst>
              <a:ext uri="{FF2B5EF4-FFF2-40B4-BE49-F238E27FC236}">
                <a16:creationId xmlns:a16="http://schemas.microsoft.com/office/drawing/2014/main" id="{1DB2A5AD-0587-44BF-83C7-A0505676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17D59-4028-4CFE-AF94-AEE95DDE35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421224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C86A72A-EA82-4B90-BE2D-ED855DD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4B74-7E5C-4D25-A899-EA13999A2F3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F38984E-4D3C-41B7-B786-17BD32CA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1234074-6EF5-42FA-90FB-1D3A805E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8712-3E1C-4748-BFC0-2740FCDEB4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91378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0444C6B-637A-48D0-A7D8-91B0C046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CFC1-01F2-42ED-B8CA-991FA1E85AC7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1F5F254-D03B-4098-969E-D17A9AD5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03F5769-600B-46EC-8EF9-17765E7D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C4BEC-0487-45CA-96B1-F1F6274F30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EA0543FB-4781-468D-9267-2EAB38E39E35}"/>
              </a:ext>
            </a:extLst>
          </p:cNvPr>
          <p:cNvSpPr/>
          <p:nvPr/>
        </p:nvSpPr>
        <p:spPr>
          <a:xfrm>
            <a:off x="0" y="6583363"/>
            <a:ext cx="12188825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27" name="Ograda naslova 1">
            <a:extLst>
              <a:ext uri="{FF2B5EF4-FFF2-40B4-BE49-F238E27FC236}">
                <a16:creationId xmlns:a16="http://schemas.microsoft.com/office/drawing/2014/main" id="{D7B3B8EC-496B-48D3-8476-DA6DE1ABBD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8" name="Ograda besedila 2">
            <a:extLst>
              <a:ext uri="{FF2B5EF4-FFF2-40B4-BE49-F238E27FC236}">
                <a16:creationId xmlns:a16="http://schemas.microsoft.com/office/drawing/2014/main" id="{C1BC640E-9455-45A0-A0D9-E11C57C6E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FB0701C-4387-4919-B6ED-CCC4D81ED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7684B-E727-41B1-8440-96FDB5A9CE8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B8CAB46-5063-4970-BF42-0E8EE35AC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1E3495-02DB-4BF0-8771-58A25984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A835EF8-6BF1-48C4-A05D-3B2AA146C64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74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8D17A-1A07-496C-90E2-C30C855D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65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Century Gothic" panose="020B0502020202020204" pitchFamily="34" charset="0"/>
              </a:rPr>
              <a:t>ATENTAT NA FRANCA FERDINANDA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D56552-1F4F-41AB-B4B1-A36318DB2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959225"/>
            <a:ext cx="9601200" cy="914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>
                <a:latin typeface="Century Gothic" panose="020B0502020202020204" pitchFamily="34" charset="0"/>
              </a:rPr>
              <a:t> </a:t>
            </a:r>
            <a:endParaRPr lang="sl-SI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2">
            <a:extLst>
              <a:ext uri="{FF2B5EF4-FFF2-40B4-BE49-F238E27FC236}">
                <a16:creationId xmlns:a16="http://schemas.microsoft.com/office/drawing/2014/main" id="{03407883-B2E9-4432-87BF-63D65137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Century Gothic" panose="020B0502020202020204" pitchFamily="34" charset="0"/>
              </a:rPr>
              <a:t>Aretacija in zapor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1CCCED97-BD87-49BA-B6CD-E3ECD300FEB6}"/>
              </a:ext>
            </a:extLst>
          </p:cNvPr>
          <p:cNvSpPr/>
          <p:nvPr/>
        </p:nvSpPr>
        <p:spPr>
          <a:xfrm rot="16745173">
            <a:off x="6038850" y="590550"/>
            <a:ext cx="9315451" cy="62261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40" name="Slika 2">
            <a:extLst>
              <a:ext uri="{FF2B5EF4-FFF2-40B4-BE49-F238E27FC236}">
                <a16:creationId xmlns:a16="http://schemas.microsoft.com/office/drawing/2014/main" id="{50A93F65-C62E-4880-8EE4-E38400454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1931988"/>
            <a:ext cx="51657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8484B9F4-F030-4B71-90EC-CB482882D13F}"/>
              </a:ext>
            </a:extLst>
          </p:cNvPr>
          <p:cNvSpPr/>
          <p:nvPr/>
        </p:nvSpPr>
        <p:spPr>
          <a:xfrm rot="16808676">
            <a:off x="2250282" y="2097881"/>
            <a:ext cx="9799638" cy="1666875"/>
          </a:xfrm>
          <a:prstGeom prst="rect">
            <a:avLst/>
          </a:prstGeom>
          <a:solidFill>
            <a:srgbClr val="363D3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FC90A2-7C02-40CD-A34C-CC92E30F7235}"/>
              </a:ext>
            </a:extLst>
          </p:cNvPr>
          <p:cNvSpPr/>
          <p:nvPr/>
        </p:nvSpPr>
        <p:spPr>
          <a:xfrm>
            <a:off x="5070475" y="6580188"/>
            <a:ext cx="2270125" cy="317500"/>
          </a:xfrm>
          <a:custGeom>
            <a:avLst/>
            <a:gdLst>
              <a:gd name="connsiteX0" fmla="*/ 0 w 1580093"/>
              <a:gd name="connsiteY0" fmla="*/ 0 h 287383"/>
              <a:gd name="connsiteX1" fmla="*/ 1580093 w 1580093"/>
              <a:gd name="connsiteY1" fmla="*/ 0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580093"/>
              <a:gd name="connsiteY0" fmla="*/ 0 h 287383"/>
              <a:gd name="connsiteX1" fmla="*/ 1331899 w 1580093"/>
              <a:gd name="connsiteY1" fmla="*/ 13062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331899"/>
              <a:gd name="connsiteY0" fmla="*/ 0 h 313509"/>
              <a:gd name="connsiteX1" fmla="*/ 1331899 w 1331899"/>
              <a:gd name="connsiteY1" fmla="*/ 13062 h 313509"/>
              <a:gd name="connsiteX2" fmla="*/ 1162081 w 1331899"/>
              <a:gd name="connsiteY2" fmla="*/ 313509 h 313509"/>
              <a:gd name="connsiteX3" fmla="*/ 0 w 1331899"/>
              <a:gd name="connsiteY3" fmla="*/ 287383 h 313509"/>
              <a:gd name="connsiteX4" fmla="*/ 0 w 1331899"/>
              <a:gd name="connsiteY4" fmla="*/ 0 h 313509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162081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096767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82097"/>
              <a:gd name="connsiteY0" fmla="*/ 8302 h 321811"/>
              <a:gd name="connsiteX1" fmla="*/ 1282097 w 1282097"/>
              <a:gd name="connsiteY1" fmla="*/ 0 h 321811"/>
              <a:gd name="connsiteX2" fmla="*/ 1096767 w 1282097"/>
              <a:gd name="connsiteY2" fmla="*/ 321811 h 321811"/>
              <a:gd name="connsiteX3" fmla="*/ 0 w 1282097"/>
              <a:gd name="connsiteY3" fmla="*/ 295685 h 321811"/>
              <a:gd name="connsiteX4" fmla="*/ 0 w 1282097"/>
              <a:gd name="connsiteY4" fmla="*/ 8302 h 321811"/>
              <a:gd name="connsiteX0" fmla="*/ 0 w 1282097"/>
              <a:gd name="connsiteY0" fmla="*/ 8302 h 319430"/>
              <a:gd name="connsiteX1" fmla="*/ 1282097 w 1282097"/>
              <a:gd name="connsiteY1" fmla="*/ 0 h 319430"/>
              <a:gd name="connsiteX2" fmla="*/ 1101530 w 1282097"/>
              <a:gd name="connsiteY2" fmla="*/ 319430 h 319430"/>
              <a:gd name="connsiteX3" fmla="*/ 0 w 1282097"/>
              <a:gd name="connsiteY3" fmla="*/ 295685 h 319430"/>
              <a:gd name="connsiteX4" fmla="*/ 0 w 1282097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1078374 w 2360471"/>
              <a:gd name="connsiteY3" fmla="*/ 295685 h 319430"/>
              <a:gd name="connsiteX4" fmla="*/ 0 w 2360471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278890 w 2360471"/>
              <a:gd name="connsiteY3" fmla="*/ 276635 h 319430"/>
              <a:gd name="connsiteX4" fmla="*/ 0 w 2360471"/>
              <a:gd name="connsiteY4" fmla="*/ 8302 h 319430"/>
              <a:gd name="connsiteX0" fmla="*/ 0 w 2360471"/>
              <a:gd name="connsiteY0" fmla="*/ 8302 h 321811"/>
              <a:gd name="connsiteX1" fmla="*/ 2360471 w 2360471"/>
              <a:gd name="connsiteY1" fmla="*/ 0 h 321811"/>
              <a:gd name="connsiteX2" fmla="*/ 2161312 w 2360471"/>
              <a:gd name="connsiteY2" fmla="*/ 321811 h 321811"/>
              <a:gd name="connsiteX3" fmla="*/ 278890 w 2360471"/>
              <a:gd name="connsiteY3" fmla="*/ 276635 h 321811"/>
              <a:gd name="connsiteX4" fmla="*/ 0 w 2360471"/>
              <a:gd name="connsiteY4" fmla="*/ 8302 h 321811"/>
              <a:gd name="connsiteX0" fmla="*/ 0 w 2216377"/>
              <a:gd name="connsiteY0" fmla="*/ 3540 h 317049"/>
              <a:gd name="connsiteX1" fmla="*/ 2216377 w 2216377"/>
              <a:gd name="connsiteY1" fmla="*/ 0 h 317049"/>
              <a:gd name="connsiteX2" fmla="*/ 2161312 w 2216377"/>
              <a:gd name="connsiteY2" fmla="*/ 317049 h 317049"/>
              <a:gd name="connsiteX3" fmla="*/ 278890 w 2216377"/>
              <a:gd name="connsiteY3" fmla="*/ 271873 h 317049"/>
              <a:gd name="connsiteX4" fmla="*/ 0 w 2216377"/>
              <a:gd name="connsiteY4" fmla="*/ 3540 h 3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377" h="317049">
                <a:moveTo>
                  <a:pt x="0" y="3540"/>
                </a:moveTo>
                <a:lnTo>
                  <a:pt x="2216377" y="0"/>
                </a:lnTo>
                <a:lnTo>
                  <a:pt x="2161312" y="317049"/>
                </a:lnTo>
                <a:lnTo>
                  <a:pt x="278890" y="271873"/>
                </a:lnTo>
                <a:lnTo>
                  <a:pt x="0" y="35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343" name="Ograda vsebine 13">
            <a:extLst>
              <a:ext uri="{FF2B5EF4-FFF2-40B4-BE49-F238E27FC236}">
                <a16:creationId xmlns:a16="http://schemas.microsoft.com/office/drawing/2014/main" id="{F0473B9C-5E8C-4726-9B48-967035A9C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Princip se poskuša ubiti z cianidom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Obsojen na 20 let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Umre 28. aprila 1918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16C5E3CC-2B3F-4F38-B701-5F9B5AF2D2F9}"/>
              </a:ext>
            </a:extLst>
          </p:cNvPr>
          <p:cNvSpPr/>
          <p:nvPr/>
        </p:nvSpPr>
        <p:spPr>
          <a:xfrm rot="20859479">
            <a:off x="-1266825" y="-1971675"/>
            <a:ext cx="13557250" cy="339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363" name="PoljeZBesedilom 4">
            <a:extLst>
              <a:ext uri="{FF2B5EF4-FFF2-40B4-BE49-F238E27FC236}">
                <a16:creationId xmlns:a16="http://schemas.microsoft.com/office/drawing/2014/main" id="{E6EE72BF-F04B-48F9-8A67-D32A37AD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5625"/>
            <a:ext cx="1220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Century Gothic" panose="020B0502020202020204" pitchFamily="34" charset="0"/>
              </a:rPr>
              <a:t>Viri: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1733CDB-85E6-4C74-B268-C569FFFF68F0}"/>
              </a:ext>
            </a:extLst>
          </p:cNvPr>
          <p:cNvSpPr txBox="1"/>
          <p:nvPr/>
        </p:nvSpPr>
        <p:spPr>
          <a:xfrm>
            <a:off x="1143000" y="2446338"/>
            <a:ext cx="107442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000" dirty="0">
                <a:latin typeface="Century Gothic" panose="020B0502020202020204" pitchFamily="34" charset="0"/>
                <a:cs typeface="+mn-cs"/>
              </a:rPr>
              <a:t>http://www.24ur.com/novice/svet/streli-ki-so-na-noge-spravili-ves-svet-in-zanetili-svetovno-vojno.html, 22.3.2015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000" dirty="0">
                <a:latin typeface="Century Gothic" panose="020B0502020202020204" pitchFamily="34" charset="0"/>
                <a:cs typeface="+mn-cs"/>
              </a:rPr>
              <a:t>http://sl.wikipedia.org/wiki/Gavrilo_Princip, 3.4.2015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000" dirty="0">
                <a:latin typeface="Century Gothic" panose="020B0502020202020204" pitchFamily="34" charset="0"/>
                <a:cs typeface="+mn-cs"/>
              </a:rPr>
              <a:t>http://sl.wikipedia.org/wiki/Franc_Ferdinand, 3.4.2015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000" dirty="0">
                <a:latin typeface="Century Gothic" panose="020B0502020202020204" pitchFamily="34" charset="0"/>
                <a:cs typeface="+mn-cs"/>
              </a:rPr>
              <a:t>http://www.rtvslo.si/kultura/razglednice-preteklosti/ob-obletnici-sarajevskega-atentata-dogodek-ki-je-zasukal-zgodovino/311962, 1.4.2015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Century Gothic" panose="020B0502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l-SI" sz="2000" dirty="0">
              <a:latin typeface="Century Gothic" panose="020B0502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l-SI" sz="2000" dirty="0">
              <a:latin typeface="Century Gothic" panose="020B0502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sl-SI" sz="2000" dirty="0">
              <a:latin typeface="Century Gothic" panose="020B0502020202020204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000" dirty="0">
                <a:latin typeface="Century Gothic" panose="020B0502020202020204" pitchFamily="34" charset="0"/>
                <a:cs typeface="+mn-cs"/>
              </a:rPr>
              <a:t>Tasič, David: Zločin v Sarajevu, Habsburžani, Založba Karantanija (2004) str. 7-30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2">
            <a:extLst>
              <a:ext uri="{FF2B5EF4-FFF2-40B4-BE49-F238E27FC236}">
                <a16:creationId xmlns:a16="http://schemas.microsoft.com/office/drawing/2014/main" id="{04CD61D7-7631-4503-BA27-32461E0D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Century Gothic" panose="020B0502020202020204" pitchFamily="34" charset="0"/>
              </a:rPr>
              <a:t>Franc Ferdinand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CB20CF5-5A1A-497A-91D3-B6ADB5A78D5F}"/>
              </a:ext>
            </a:extLst>
          </p:cNvPr>
          <p:cNvSpPr/>
          <p:nvPr/>
        </p:nvSpPr>
        <p:spPr>
          <a:xfrm rot="17977497">
            <a:off x="6764338" y="1433512"/>
            <a:ext cx="9317038" cy="622458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148" name="Picture 2" descr="Franzferdinand.jpg">
            <a:extLst>
              <a:ext uri="{FF2B5EF4-FFF2-40B4-BE49-F238E27FC236}">
                <a16:creationId xmlns:a16="http://schemas.microsoft.com/office/drawing/2014/main" id="{0A79689B-2E54-4684-B3F8-B8D42C9F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757488"/>
            <a:ext cx="30956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ABE79258-70AA-4DBB-B7D3-C86863B51D7C}"/>
              </a:ext>
            </a:extLst>
          </p:cNvPr>
          <p:cNvSpPr/>
          <p:nvPr/>
        </p:nvSpPr>
        <p:spPr>
          <a:xfrm rot="17977497">
            <a:off x="3056732" y="1923256"/>
            <a:ext cx="9799638" cy="1666875"/>
          </a:xfrm>
          <a:prstGeom prst="rect">
            <a:avLst/>
          </a:prstGeom>
          <a:solidFill>
            <a:srgbClr val="363D3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017D9C3-B137-4A89-840A-FCC42C284358}"/>
              </a:ext>
            </a:extLst>
          </p:cNvPr>
          <p:cNvSpPr/>
          <p:nvPr/>
        </p:nvSpPr>
        <p:spPr>
          <a:xfrm>
            <a:off x="4324350" y="6575425"/>
            <a:ext cx="2417763" cy="319088"/>
          </a:xfrm>
          <a:custGeom>
            <a:avLst/>
            <a:gdLst>
              <a:gd name="connsiteX0" fmla="*/ 0 w 1580093"/>
              <a:gd name="connsiteY0" fmla="*/ 0 h 287383"/>
              <a:gd name="connsiteX1" fmla="*/ 1580093 w 1580093"/>
              <a:gd name="connsiteY1" fmla="*/ 0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580093"/>
              <a:gd name="connsiteY0" fmla="*/ 0 h 287383"/>
              <a:gd name="connsiteX1" fmla="*/ 1331899 w 1580093"/>
              <a:gd name="connsiteY1" fmla="*/ 13062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331899"/>
              <a:gd name="connsiteY0" fmla="*/ 0 h 313509"/>
              <a:gd name="connsiteX1" fmla="*/ 1331899 w 1331899"/>
              <a:gd name="connsiteY1" fmla="*/ 13062 h 313509"/>
              <a:gd name="connsiteX2" fmla="*/ 1162081 w 1331899"/>
              <a:gd name="connsiteY2" fmla="*/ 313509 h 313509"/>
              <a:gd name="connsiteX3" fmla="*/ 0 w 1331899"/>
              <a:gd name="connsiteY3" fmla="*/ 287383 h 313509"/>
              <a:gd name="connsiteX4" fmla="*/ 0 w 1331899"/>
              <a:gd name="connsiteY4" fmla="*/ 0 h 313509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162081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096767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82097"/>
              <a:gd name="connsiteY0" fmla="*/ 8302 h 321811"/>
              <a:gd name="connsiteX1" fmla="*/ 1282097 w 1282097"/>
              <a:gd name="connsiteY1" fmla="*/ 0 h 321811"/>
              <a:gd name="connsiteX2" fmla="*/ 1096767 w 1282097"/>
              <a:gd name="connsiteY2" fmla="*/ 321811 h 321811"/>
              <a:gd name="connsiteX3" fmla="*/ 0 w 1282097"/>
              <a:gd name="connsiteY3" fmla="*/ 295685 h 321811"/>
              <a:gd name="connsiteX4" fmla="*/ 0 w 1282097"/>
              <a:gd name="connsiteY4" fmla="*/ 8302 h 321811"/>
              <a:gd name="connsiteX0" fmla="*/ 0 w 1282097"/>
              <a:gd name="connsiteY0" fmla="*/ 8302 h 319430"/>
              <a:gd name="connsiteX1" fmla="*/ 1282097 w 1282097"/>
              <a:gd name="connsiteY1" fmla="*/ 0 h 319430"/>
              <a:gd name="connsiteX2" fmla="*/ 1101530 w 1282097"/>
              <a:gd name="connsiteY2" fmla="*/ 319430 h 319430"/>
              <a:gd name="connsiteX3" fmla="*/ 0 w 1282097"/>
              <a:gd name="connsiteY3" fmla="*/ 295685 h 319430"/>
              <a:gd name="connsiteX4" fmla="*/ 0 w 1282097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1078374 w 2360471"/>
              <a:gd name="connsiteY3" fmla="*/ 295685 h 319430"/>
              <a:gd name="connsiteX4" fmla="*/ 0 w 2360471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278890 w 2360471"/>
              <a:gd name="connsiteY3" fmla="*/ 276635 h 319430"/>
              <a:gd name="connsiteX4" fmla="*/ 0 w 2360471"/>
              <a:gd name="connsiteY4" fmla="*/ 8302 h 3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71" h="319430">
                <a:moveTo>
                  <a:pt x="0" y="8302"/>
                </a:moveTo>
                <a:lnTo>
                  <a:pt x="2360471" y="0"/>
                </a:lnTo>
                <a:lnTo>
                  <a:pt x="2179904" y="319430"/>
                </a:lnTo>
                <a:lnTo>
                  <a:pt x="278890" y="276635"/>
                </a:lnTo>
                <a:lnTo>
                  <a:pt x="0" y="8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151" name="Picture 4" descr="http://upload.wikimedia.org/wikipedia/commons/thumb/6/6c/Archduke_Franz_Ferdinand_of_Austria_Signature.svg/196px-Archduke_Franz_Ferdinand_of_Austria_Signature.svg.png">
            <a:extLst>
              <a:ext uri="{FF2B5EF4-FFF2-40B4-BE49-F238E27FC236}">
                <a16:creationId xmlns:a16="http://schemas.microsoft.com/office/drawing/2014/main" id="{53FD9761-F1FC-4BA7-ADCF-B5757EF1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692150"/>
            <a:ext cx="1866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grada vsebine 13">
            <a:extLst>
              <a:ext uri="{FF2B5EF4-FFF2-40B4-BE49-F238E27FC236}">
                <a16:creationId xmlns:a16="http://schemas.microsoft.com/office/drawing/2014/main" id="{0DDD01BF-7C61-4F96-802F-DB8CC000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sv-SE" sz="2400" dirty="0">
                <a:latin typeface="Century Gothic" panose="020B0502020202020204" pitchFamily="34" charset="0"/>
              </a:rPr>
              <a:t>* 18. december 1863, Gradec, Avstrija</a:t>
            </a:r>
            <a:endParaRPr lang="sl-SI" sz="2400" dirty="0">
              <a:latin typeface="Century Gothic" panose="020B0502020202020204" pitchFamily="34" charset="0"/>
            </a:endParaRPr>
          </a:p>
          <a:p>
            <a:pPr marL="45720" indent="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sv-SE" sz="2400" dirty="0">
                <a:latin typeface="Century Gothic" panose="020B0502020202020204" pitchFamily="34" charset="0"/>
              </a:rPr>
              <a:t>†</a:t>
            </a:r>
            <a:r>
              <a:rPr lang="sl-SI" sz="2400" dirty="0">
                <a:latin typeface="Century Gothic" panose="020B0502020202020204" pitchFamily="34" charset="0"/>
              </a:rPr>
              <a:t> </a:t>
            </a:r>
            <a:r>
              <a:rPr lang="sv-SE" sz="2400" dirty="0">
                <a:latin typeface="Century Gothic" panose="020B0502020202020204" pitchFamily="34" charset="0"/>
              </a:rPr>
              <a:t>28. junij 1914</a:t>
            </a:r>
            <a:r>
              <a:rPr lang="sl-SI" sz="2400" dirty="0">
                <a:latin typeface="Century Gothic" panose="020B0502020202020204" pitchFamily="34" charset="0"/>
              </a:rPr>
              <a:t>, Sarajevo, Bosna in Hercegovina</a:t>
            </a:r>
          </a:p>
          <a:p>
            <a:pPr marL="274320" fontAlgn="auto"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sl-SI" sz="2400" dirty="0">
                <a:latin typeface="Century Gothic" panose="020B0502020202020204" pitchFamily="34" charset="0"/>
              </a:rPr>
              <a:t>Pripadnik habsburške dinastije</a:t>
            </a:r>
          </a:p>
          <a:p>
            <a:pPr marL="274320" fontAlgn="auto"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sl-SI" sz="2400" dirty="0">
                <a:latin typeface="Century Gothic" panose="020B0502020202020204" pitchFamily="34" charset="0"/>
              </a:rPr>
              <a:t>Prestolonaslednik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2">
            <a:extLst>
              <a:ext uri="{FF2B5EF4-FFF2-40B4-BE49-F238E27FC236}">
                <a16:creationId xmlns:a16="http://schemas.microsoft.com/office/drawing/2014/main" id="{0B4540A7-FCE3-44B3-98D9-3F51D6A6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Century Gothic" panose="020B0502020202020204" pitchFamily="34" charset="0"/>
              </a:rPr>
              <a:t>Gavrilo Princip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6310312-43A1-422A-B209-97A56558753C}"/>
              </a:ext>
            </a:extLst>
          </p:cNvPr>
          <p:cNvSpPr/>
          <p:nvPr/>
        </p:nvSpPr>
        <p:spPr>
          <a:xfrm rot="17977497">
            <a:off x="6764338" y="1433512"/>
            <a:ext cx="9317038" cy="622458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7172" name="Picture 2" descr="http://upload.wikimedia.org/wikipedia/commons/f/f6/Gavrilo_princip.jpg">
            <a:extLst>
              <a:ext uri="{FF2B5EF4-FFF2-40B4-BE49-F238E27FC236}">
                <a16:creationId xmlns:a16="http://schemas.microsoft.com/office/drawing/2014/main" id="{277B7CDA-D13D-4A81-8FB4-DFD6B35B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860800"/>
            <a:ext cx="15335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1">
            <a:extLst>
              <a:ext uri="{FF2B5EF4-FFF2-40B4-BE49-F238E27FC236}">
                <a16:creationId xmlns:a16="http://schemas.microsoft.com/office/drawing/2014/main" id="{65881590-6155-490F-B3B9-DCC6DA8A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1195388"/>
            <a:ext cx="2505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612F8971-F4D6-4835-A776-FC52EEDC0F51}"/>
              </a:ext>
            </a:extLst>
          </p:cNvPr>
          <p:cNvSpPr/>
          <p:nvPr/>
        </p:nvSpPr>
        <p:spPr>
          <a:xfrm rot="17977497">
            <a:off x="3056732" y="1923256"/>
            <a:ext cx="9799638" cy="1666875"/>
          </a:xfrm>
          <a:prstGeom prst="rect">
            <a:avLst/>
          </a:prstGeom>
          <a:solidFill>
            <a:srgbClr val="363D3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8015B446-83AD-4C3B-AD18-64442C97EF63}"/>
              </a:ext>
            </a:extLst>
          </p:cNvPr>
          <p:cNvSpPr/>
          <p:nvPr/>
        </p:nvSpPr>
        <p:spPr>
          <a:xfrm>
            <a:off x="4324350" y="6575425"/>
            <a:ext cx="2417763" cy="319088"/>
          </a:xfrm>
          <a:custGeom>
            <a:avLst/>
            <a:gdLst>
              <a:gd name="connsiteX0" fmla="*/ 0 w 1580093"/>
              <a:gd name="connsiteY0" fmla="*/ 0 h 287383"/>
              <a:gd name="connsiteX1" fmla="*/ 1580093 w 1580093"/>
              <a:gd name="connsiteY1" fmla="*/ 0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580093"/>
              <a:gd name="connsiteY0" fmla="*/ 0 h 287383"/>
              <a:gd name="connsiteX1" fmla="*/ 1331899 w 1580093"/>
              <a:gd name="connsiteY1" fmla="*/ 13062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331899"/>
              <a:gd name="connsiteY0" fmla="*/ 0 h 313509"/>
              <a:gd name="connsiteX1" fmla="*/ 1331899 w 1331899"/>
              <a:gd name="connsiteY1" fmla="*/ 13062 h 313509"/>
              <a:gd name="connsiteX2" fmla="*/ 1162081 w 1331899"/>
              <a:gd name="connsiteY2" fmla="*/ 313509 h 313509"/>
              <a:gd name="connsiteX3" fmla="*/ 0 w 1331899"/>
              <a:gd name="connsiteY3" fmla="*/ 287383 h 313509"/>
              <a:gd name="connsiteX4" fmla="*/ 0 w 1331899"/>
              <a:gd name="connsiteY4" fmla="*/ 0 h 313509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162081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096767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82097"/>
              <a:gd name="connsiteY0" fmla="*/ 8302 h 321811"/>
              <a:gd name="connsiteX1" fmla="*/ 1282097 w 1282097"/>
              <a:gd name="connsiteY1" fmla="*/ 0 h 321811"/>
              <a:gd name="connsiteX2" fmla="*/ 1096767 w 1282097"/>
              <a:gd name="connsiteY2" fmla="*/ 321811 h 321811"/>
              <a:gd name="connsiteX3" fmla="*/ 0 w 1282097"/>
              <a:gd name="connsiteY3" fmla="*/ 295685 h 321811"/>
              <a:gd name="connsiteX4" fmla="*/ 0 w 1282097"/>
              <a:gd name="connsiteY4" fmla="*/ 8302 h 321811"/>
              <a:gd name="connsiteX0" fmla="*/ 0 w 1282097"/>
              <a:gd name="connsiteY0" fmla="*/ 8302 h 319430"/>
              <a:gd name="connsiteX1" fmla="*/ 1282097 w 1282097"/>
              <a:gd name="connsiteY1" fmla="*/ 0 h 319430"/>
              <a:gd name="connsiteX2" fmla="*/ 1101530 w 1282097"/>
              <a:gd name="connsiteY2" fmla="*/ 319430 h 319430"/>
              <a:gd name="connsiteX3" fmla="*/ 0 w 1282097"/>
              <a:gd name="connsiteY3" fmla="*/ 295685 h 319430"/>
              <a:gd name="connsiteX4" fmla="*/ 0 w 1282097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1078374 w 2360471"/>
              <a:gd name="connsiteY3" fmla="*/ 295685 h 319430"/>
              <a:gd name="connsiteX4" fmla="*/ 0 w 2360471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278890 w 2360471"/>
              <a:gd name="connsiteY3" fmla="*/ 276635 h 319430"/>
              <a:gd name="connsiteX4" fmla="*/ 0 w 2360471"/>
              <a:gd name="connsiteY4" fmla="*/ 8302 h 3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71" h="319430">
                <a:moveTo>
                  <a:pt x="0" y="8302"/>
                </a:moveTo>
                <a:lnTo>
                  <a:pt x="2360471" y="0"/>
                </a:lnTo>
                <a:lnTo>
                  <a:pt x="2179904" y="319430"/>
                </a:lnTo>
                <a:lnTo>
                  <a:pt x="278890" y="276635"/>
                </a:lnTo>
                <a:lnTo>
                  <a:pt x="0" y="8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Ograda vsebine 13">
            <a:extLst>
              <a:ext uri="{FF2B5EF4-FFF2-40B4-BE49-F238E27FC236}">
                <a16:creationId xmlns:a16="http://schemas.microsoft.com/office/drawing/2014/main" id="{D4689CA9-507D-4FD0-B2DB-C5E8D54B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sv-SE" sz="2400" dirty="0">
                <a:latin typeface="Century Gothic" panose="020B0502020202020204" pitchFamily="34" charset="0"/>
              </a:rPr>
              <a:t>* </a:t>
            </a:r>
            <a:r>
              <a:rPr lang="sl-SI" sz="2400" dirty="0">
                <a:latin typeface="Century Gothic" panose="020B0502020202020204" pitchFamily="34" charset="0"/>
              </a:rPr>
              <a:t>25</a:t>
            </a:r>
            <a:r>
              <a:rPr lang="sv-SE" sz="2400" dirty="0">
                <a:latin typeface="Century Gothic" panose="020B0502020202020204" pitchFamily="34" charset="0"/>
              </a:rPr>
              <a:t>. </a:t>
            </a:r>
            <a:r>
              <a:rPr lang="sl-SI" sz="2400" dirty="0">
                <a:latin typeface="Century Gothic" panose="020B0502020202020204" pitchFamily="34" charset="0"/>
              </a:rPr>
              <a:t>julij</a:t>
            </a:r>
            <a:r>
              <a:rPr lang="sv-SE" sz="2400" dirty="0">
                <a:latin typeface="Century Gothic" panose="020B0502020202020204" pitchFamily="34" charset="0"/>
              </a:rPr>
              <a:t> </a:t>
            </a:r>
            <a:r>
              <a:rPr lang="sl-SI" sz="2400" dirty="0">
                <a:latin typeface="Century Gothic" panose="020B0502020202020204" pitchFamily="34" charset="0"/>
              </a:rPr>
              <a:t>1894</a:t>
            </a:r>
            <a:r>
              <a:rPr lang="sv-SE" sz="2400" dirty="0">
                <a:latin typeface="Century Gothic" panose="020B0502020202020204" pitchFamily="34" charset="0"/>
              </a:rPr>
              <a:t>, </a:t>
            </a:r>
            <a:r>
              <a:rPr lang="sl-SI" sz="2400" dirty="0" err="1">
                <a:latin typeface="Century Gothic" panose="020B0502020202020204" pitchFamily="34" charset="0"/>
              </a:rPr>
              <a:t>Obljaj</a:t>
            </a:r>
            <a:r>
              <a:rPr lang="sl-SI" sz="2400" dirty="0">
                <a:latin typeface="Century Gothic" panose="020B0502020202020204" pitchFamily="34" charset="0"/>
              </a:rPr>
              <a:t> pri Grahovem</a:t>
            </a:r>
          </a:p>
          <a:p>
            <a:pPr marL="45720" indent="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sv-SE" sz="2400" dirty="0">
                <a:latin typeface="Century Gothic" panose="020B0502020202020204" pitchFamily="34" charset="0"/>
              </a:rPr>
              <a:t>†</a:t>
            </a:r>
            <a:r>
              <a:rPr lang="sl-SI" sz="2400" dirty="0">
                <a:latin typeface="Century Gothic" panose="020B0502020202020204" pitchFamily="34" charset="0"/>
              </a:rPr>
              <a:t> </a:t>
            </a:r>
            <a:r>
              <a:rPr lang="sv-SE" sz="2400" dirty="0">
                <a:latin typeface="Century Gothic" panose="020B0502020202020204" pitchFamily="34" charset="0"/>
              </a:rPr>
              <a:t>28. </a:t>
            </a:r>
            <a:r>
              <a:rPr lang="sl-SI" sz="2400" dirty="0">
                <a:latin typeface="Century Gothic" panose="020B0502020202020204" pitchFamily="34" charset="0"/>
              </a:rPr>
              <a:t>april</a:t>
            </a:r>
            <a:r>
              <a:rPr lang="sv-SE" sz="2400" dirty="0">
                <a:latin typeface="Century Gothic" panose="020B0502020202020204" pitchFamily="34" charset="0"/>
              </a:rPr>
              <a:t> 19</a:t>
            </a:r>
            <a:r>
              <a:rPr lang="sl-SI" sz="2400" dirty="0">
                <a:latin typeface="Century Gothic" panose="020B0502020202020204" pitchFamily="34" charset="0"/>
              </a:rPr>
              <a:t>18, Terezin, Češka</a:t>
            </a:r>
          </a:p>
          <a:p>
            <a:pPr marL="274320" fontAlgn="auto"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sl-SI" sz="2400" dirty="0">
                <a:latin typeface="Century Gothic" panose="020B0502020202020204" pitchFamily="34" charset="0"/>
              </a:rPr>
              <a:t>Srbski atentator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2">
            <a:extLst>
              <a:ext uri="{FF2B5EF4-FFF2-40B4-BE49-F238E27FC236}">
                <a16:creationId xmlns:a16="http://schemas.microsoft.com/office/drawing/2014/main" id="{F005DE32-4000-4A8E-9B88-A29B84CB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Century Gothic" panose="020B0502020202020204" pitchFamily="34" charset="0"/>
              </a:rPr>
              <a:t>Priprave na atentat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147F59B-FC64-413C-9661-5BE872DFEEC1}"/>
              </a:ext>
            </a:extLst>
          </p:cNvPr>
          <p:cNvSpPr/>
          <p:nvPr/>
        </p:nvSpPr>
        <p:spPr>
          <a:xfrm rot="17977497">
            <a:off x="6764338" y="1433512"/>
            <a:ext cx="9317038" cy="622458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8196" name="Picture 2" descr="http://images.kurir-info.rs/slika-900x608/pripadnici-mlade-bosne-na-sudenju-za-atentat-1398197279-484461.jpg">
            <a:extLst>
              <a:ext uri="{FF2B5EF4-FFF2-40B4-BE49-F238E27FC236}">
                <a16:creationId xmlns:a16="http://schemas.microsoft.com/office/drawing/2014/main" id="{A23BBF6C-6B99-4580-A384-17D91D7F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21000"/>
            <a:ext cx="41370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694EEF3A-E253-4706-941B-7E41AB73894F}"/>
              </a:ext>
            </a:extLst>
          </p:cNvPr>
          <p:cNvSpPr/>
          <p:nvPr/>
        </p:nvSpPr>
        <p:spPr>
          <a:xfrm rot="17977497">
            <a:off x="3056732" y="1923256"/>
            <a:ext cx="9799638" cy="1666875"/>
          </a:xfrm>
          <a:prstGeom prst="rect">
            <a:avLst/>
          </a:prstGeom>
          <a:solidFill>
            <a:srgbClr val="363D3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FE4318F-68ED-4DA1-BB49-D3923E7E410C}"/>
              </a:ext>
            </a:extLst>
          </p:cNvPr>
          <p:cNvSpPr/>
          <p:nvPr/>
        </p:nvSpPr>
        <p:spPr>
          <a:xfrm>
            <a:off x="4324350" y="6575425"/>
            <a:ext cx="2417763" cy="319088"/>
          </a:xfrm>
          <a:custGeom>
            <a:avLst/>
            <a:gdLst>
              <a:gd name="connsiteX0" fmla="*/ 0 w 1580093"/>
              <a:gd name="connsiteY0" fmla="*/ 0 h 287383"/>
              <a:gd name="connsiteX1" fmla="*/ 1580093 w 1580093"/>
              <a:gd name="connsiteY1" fmla="*/ 0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580093"/>
              <a:gd name="connsiteY0" fmla="*/ 0 h 287383"/>
              <a:gd name="connsiteX1" fmla="*/ 1331899 w 1580093"/>
              <a:gd name="connsiteY1" fmla="*/ 13062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331899"/>
              <a:gd name="connsiteY0" fmla="*/ 0 h 313509"/>
              <a:gd name="connsiteX1" fmla="*/ 1331899 w 1331899"/>
              <a:gd name="connsiteY1" fmla="*/ 13062 h 313509"/>
              <a:gd name="connsiteX2" fmla="*/ 1162081 w 1331899"/>
              <a:gd name="connsiteY2" fmla="*/ 313509 h 313509"/>
              <a:gd name="connsiteX3" fmla="*/ 0 w 1331899"/>
              <a:gd name="connsiteY3" fmla="*/ 287383 h 313509"/>
              <a:gd name="connsiteX4" fmla="*/ 0 w 1331899"/>
              <a:gd name="connsiteY4" fmla="*/ 0 h 313509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162081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096767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82097"/>
              <a:gd name="connsiteY0" fmla="*/ 8302 h 321811"/>
              <a:gd name="connsiteX1" fmla="*/ 1282097 w 1282097"/>
              <a:gd name="connsiteY1" fmla="*/ 0 h 321811"/>
              <a:gd name="connsiteX2" fmla="*/ 1096767 w 1282097"/>
              <a:gd name="connsiteY2" fmla="*/ 321811 h 321811"/>
              <a:gd name="connsiteX3" fmla="*/ 0 w 1282097"/>
              <a:gd name="connsiteY3" fmla="*/ 295685 h 321811"/>
              <a:gd name="connsiteX4" fmla="*/ 0 w 1282097"/>
              <a:gd name="connsiteY4" fmla="*/ 8302 h 321811"/>
              <a:gd name="connsiteX0" fmla="*/ 0 w 1282097"/>
              <a:gd name="connsiteY0" fmla="*/ 8302 h 319430"/>
              <a:gd name="connsiteX1" fmla="*/ 1282097 w 1282097"/>
              <a:gd name="connsiteY1" fmla="*/ 0 h 319430"/>
              <a:gd name="connsiteX2" fmla="*/ 1101530 w 1282097"/>
              <a:gd name="connsiteY2" fmla="*/ 319430 h 319430"/>
              <a:gd name="connsiteX3" fmla="*/ 0 w 1282097"/>
              <a:gd name="connsiteY3" fmla="*/ 295685 h 319430"/>
              <a:gd name="connsiteX4" fmla="*/ 0 w 1282097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1078374 w 2360471"/>
              <a:gd name="connsiteY3" fmla="*/ 295685 h 319430"/>
              <a:gd name="connsiteX4" fmla="*/ 0 w 2360471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278890 w 2360471"/>
              <a:gd name="connsiteY3" fmla="*/ 276635 h 319430"/>
              <a:gd name="connsiteX4" fmla="*/ 0 w 2360471"/>
              <a:gd name="connsiteY4" fmla="*/ 8302 h 3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471" h="319430">
                <a:moveTo>
                  <a:pt x="0" y="8302"/>
                </a:moveTo>
                <a:lnTo>
                  <a:pt x="2360471" y="0"/>
                </a:lnTo>
                <a:lnTo>
                  <a:pt x="2179904" y="319430"/>
                </a:lnTo>
                <a:lnTo>
                  <a:pt x="278890" y="276635"/>
                </a:lnTo>
                <a:lnTo>
                  <a:pt x="0" y="8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199" name="Ograda vsebine 13">
            <a:extLst>
              <a:ext uri="{FF2B5EF4-FFF2-40B4-BE49-F238E27FC236}">
                <a16:creationId xmlns:a16="http://schemas.microsoft.com/office/drawing/2014/main" id="{4D00C225-B90F-475C-A91D-957E8726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Mlada Bosna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Dragotin Dimitrijević – Apis (Črna roka)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Dimitrijević obsojen na smrt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2">
            <a:extLst>
              <a:ext uri="{FF2B5EF4-FFF2-40B4-BE49-F238E27FC236}">
                <a16:creationId xmlns:a16="http://schemas.microsoft.com/office/drawing/2014/main" id="{A1EF6E83-7B85-4530-AC9A-FDA7A3B2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Century Gothic" panose="020B0502020202020204" pitchFamily="34" charset="0"/>
              </a:rPr>
              <a:t>Potek atentata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78FA5AD-B898-4332-928D-692D139E963F}"/>
              </a:ext>
            </a:extLst>
          </p:cNvPr>
          <p:cNvSpPr/>
          <p:nvPr/>
        </p:nvSpPr>
        <p:spPr>
          <a:xfrm rot="16745173">
            <a:off x="6038850" y="590550"/>
            <a:ext cx="9315451" cy="62261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20" name="Slika 1">
            <a:extLst>
              <a:ext uri="{FF2B5EF4-FFF2-40B4-BE49-F238E27FC236}">
                <a16:creationId xmlns:a16="http://schemas.microsoft.com/office/drawing/2014/main" id="{8E9C95E6-611C-442A-9927-8CDB4AFB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342900"/>
            <a:ext cx="3760788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Aretacija Gavrila Principa">
            <a:extLst>
              <a:ext uri="{FF2B5EF4-FFF2-40B4-BE49-F238E27FC236}">
                <a16:creationId xmlns:a16="http://schemas.microsoft.com/office/drawing/2014/main" id="{D84593E5-B3C6-4AD4-8765-5006603A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38525"/>
            <a:ext cx="4527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8B66415-15C1-4A8B-AB0A-AC7DEC087464}"/>
              </a:ext>
            </a:extLst>
          </p:cNvPr>
          <p:cNvSpPr/>
          <p:nvPr/>
        </p:nvSpPr>
        <p:spPr>
          <a:xfrm rot="16808676">
            <a:off x="2250282" y="2097881"/>
            <a:ext cx="9799638" cy="1666875"/>
          </a:xfrm>
          <a:prstGeom prst="rect">
            <a:avLst/>
          </a:prstGeom>
          <a:solidFill>
            <a:srgbClr val="363D3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E119895-31C7-4D69-B800-F235EB4F0039}"/>
              </a:ext>
            </a:extLst>
          </p:cNvPr>
          <p:cNvSpPr/>
          <p:nvPr/>
        </p:nvSpPr>
        <p:spPr>
          <a:xfrm>
            <a:off x="5070475" y="6580188"/>
            <a:ext cx="2270125" cy="317500"/>
          </a:xfrm>
          <a:custGeom>
            <a:avLst/>
            <a:gdLst>
              <a:gd name="connsiteX0" fmla="*/ 0 w 1580093"/>
              <a:gd name="connsiteY0" fmla="*/ 0 h 287383"/>
              <a:gd name="connsiteX1" fmla="*/ 1580093 w 1580093"/>
              <a:gd name="connsiteY1" fmla="*/ 0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580093"/>
              <a:gd name="connsiteY0" fmla="*/ 0 h 287383"/>
              <a:gd name="connsiteX1" fmla="*/ 1331899 w 1580093"/>
              <a:gd name="connsiteY1" fmla="*/ 13062 h 287383"/>
              <a:gd name="connsiteX2" fmla="*/ 1580093 w 1580093"/>
              <a:gd name="connsiteY2" fmla="*/ 287383 h 287383"/>
              <a:gd name="connsiteX3" fmla="*/ 0 w 1580093"/>
              <a:gd name="connsiteY3" fmla="*/ 287383 h 287383"/>
              <a:gd name="connsiteX4" fmla="*/ 0 w 1580093"/>
              <a:gd name="connsiteY4" fmla="*/ 0 h 287383"/>
              <a:gd name="connsiteX0" fmla="*/ 0 w 1331899"/>
              <a:gd name="connsiteY0" fmla="*/ 0 h 313509"/>
              <a:gd name="connsiteX1" fmla="*/ 1331899 w 1331899"/>
              <a:gd name="connsiteY1" fmla="*/ 13062 h 313509"/>
              <a:gd name="connsiteX2" fmla="*/ 1162081 w 1331899"/>
              <a:gd name="connsiteY2" fmla="*/ 313509 h 313509"/>
              <a:gd name="connsiteX3" fmla="*/ 0 w 1331899"/>
              <a:gd name="connsiteY3" fmla="*/ 287383 h 313509"/>
              <a:gd name="connsiteX4" fmla="*/ 0 w 1331899"/>
              <a:gd name="connsiteY4" fmla="*/ 0 h 313509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162081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53522"/>
              <a:gd name="connsiteY0" fmla="*/ 13064 h 326573"/>
              <a:gd name="connsiteX1" fmla="*/ 1253522 w 1253522"/>
              <a:gd name="connsiteY1" fmla="*/ 0 h 326573"/>
              <a:gd name="connsiteX2" fmla="*/ 1096767 w 1253522"/>
              <a:gd name="connsiteY2" fmla="*/ 326573 h 326573"/>
              <a:gd name="connsiteX3" fmla="*/ 0 w 1253522"/>
              <a:gd name="connsiteY3" fmla="*/ 300447 h 326573"/>
              <a:gd name="connsiteX4" fmla="*/ 0 w 1253522"/>
              <a:gd name="connsiteY4" fmla="*/ 13064 h 326573"/>
              <a:gd name="connsiteX0" fmla="*/ 0 w 1282097"/>
              <a:gd name="connsiteY0" fmla="*/ 8302 h 321811"/>
              <a:gd name="connsiteX1" fmla="*/ 1282097 w 1282097"/>
              <a:gd name="connsiteY1" fmla="*/ 0 h 321811"/>
              <a:gd name="connsiteX2" fmla="*/ 1096767 w 1282097"/>
              <a:gd name="connsiteY2" fmla="*/ 321811 h 321811"/>
              <a:gd name="connsiteX3" fmla="*/ 0 w 1282097"/>
              <a:gd name="connsiteY3" fmla="*/ 295685 h 321811"/>
              <a:gd name="connsiteX4" fmla="*/ 0 w 1282097"/>
              <a:gd name="connsiteY4" fmla="*/ 8302 h 321811"/>
              <a:gd name="connsiteX0" fmla="*/ 0 w 1282097"/>
              <a:gd name="connsiteY0" fmla="*/ 8302 h 319430"/>
              <a:gd name="connsiteX1" fmla="*/ 1282097 w 1282097"/>
              <a:gd name="connsiteY1" fmla="*/ 0 h 319430"/>
              <a:gd name="connsiteX2" fmla="*/ 1101530 w 1282097"/>
              <a:gd name="connsiteY2" fmla="*/ 319430 h 319430"/>
              <a:gd name="connsiteX3" fmla="*/ 0 w 1282097"/>
              <a:gd name="connsiteY3" fmla="*/ 295685 h 319430"/>
              <a:gd name="connsiteX4" fmla="*/ 0 w 1282097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1078374 w 2360471"/>
              <a:gd name="connsiteY3" fmla="*/ 295685 h 319430"/>
              <a:gd name="connsiteX4" fmla="*/ 0 w 2360471"/>
              <a:gd name="connsiteY4" fmla="*/ 8302 h 319430"/>
              <a:gd name="connsiteX0" fmla="*/ 0 w 2360471"/>
              <a:gd name="connsiteY0" fmla="*/ 8302 h 319430"/>
              <a:gd name="connsiteX1" fmla="*/ 2360471 w 2360471"/>
              <a:gd name="connsiteY1" fmla="*/ 0 h 319430"/>
              <a:gd name="connsiteX2" fmla="*/ 2179904 w 2360471"/>
              <a:gd name="connsiteY2" fmla="*/ 319430 h 319430"/>
              <a:gd name="connsiteX3" fmla="*/ 278890 w 2360471"/>
              <a:gd name="connsiteY3" fmla="*/ 276635 h 319430"/>
              <a:gd name="connsiteX4" fmla="*/ 0 w 2360471"/>
              <a:gd name="connsiteY4" fmla="*/ 8302 h 319430"/>
              <a:gd name="connsiteX0" fmla="*/ 0 w 2360471"/>
              <a:gd name="connsiteY0" fmla="*/ 8302 h 321811"/>
              <a:gd name="connsiteX1" fmla="*/ 2360471 w 2360471"/>
              <a:gd name="connsiteY1" fmla="*/ 0 h 321811"/>
              <a:gd name="connsiteX2" fmla="*/ 2161312 w 2360471"/>
              <a:gd name="connsiteY2" fmla="*/ 321811 h 321811"/>
              <a:gd name="connsiteX3" fmla="*/ 278890 w 2360471"/>
              <a:gd name="connsiteY3" fmla="*/ 276635 h 321811"/>
              <a:gd name="connsiteX4" fmla="*/ 0 w 2360471"/>
              <a:gd name="connsiteY4" fmla="*/ 8302 h 321811"/>
              <a:gd name="connsiteX0" fmla="*/ 0 w 2216377"/>
              <a:gd name="connsiteY0" fmla="*/ 3540 h 317049"/>
              <a:gd name="connsiteX1" fmla="*/ 2216377 w 2216377"/>
              <a:gd name="connsiteY1" fmla="*/ 0 h 317049"/>
              <a:gd name="connsiteX2" fmla="*/ 2161312 w 2216377"/>
              <a:gd name="connsiteY2" fmla="*/ 317049 h 317049"/>
              <a:gd name="connsiteX3" fmla="*/ 278890 w 2216377"/>
              <a:gd name="connsiteY3" fmla="*/ 271873 h 317049"/>
              <a:gd name="connsiteX4" fmla="*/ 0 w 2216377"/>
              <a:gd name="connsiteY4" fmla="*/ 3540 h 3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377" h="317049">
                <a:moveTo>
                  <a:pt x="0" y="3540"/>
                </a:moveTo>
                <a:lnTo>
                  <a:pt x="2216377" y="0"/>
                </a:lnTo>
                <a:lnTo>
                  <a:pt x="2161312" y="317049"/>
                </a:lnTo>
                <a:lnTo>
                  <a:pt x="278890" y="271873"/>
                </a:lnTo>
                <a:lnTo>
                  <a:pt x="0" y="35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224" name="Ograda vsebine 13">
            <a:extLst>
              <a:ext uri="{FF2B5EF4-FFF2-40B4-BE49-F238E27FC236}">
                <a16:creationId xmlns:a16="http://schemas.microsoft.com/office/drawing/2014/main" id="{82F3924C-68D4-4484-8F7E-E5F6DC4D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Sedem napadlcev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Granata zgreši vozilo z Ferdinandom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Gavrilovič po naključju zagledal F.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Sofia zadeta v trebuh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sl-SI" altLang="sl-SI" sz="2400">
                <a:latin typeface="Century Gothic" panose="020B0502020202020204" pitchFamily="34" charset="0"/>
              </a:rPr>
              <a:t>Franc zadet v vrat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B5B5BB47-6408-4F30-B3C6-0DF9CC981514}"/>
              </a:ext>
            </a:extLst>
          </p:cNvPr>
          <p:cNvGrpSpPr>
            <a:grpSpLocks/>
          </p:cNvGrpSpPr>
          <p:nvPr/>
        </p:nvGrpSpPr>
        <p:grpSpPr bwMode="auto">
          <a:xfrm>
            <a:off x="-114300" y="-4533900"/>
            <a:ext cx="56218138" cy="11645900"/>
            <a:chOff x="-18843910" y="-1696025"/>
            <a:chExt cx="37667617" cy="7803440"/>
          </a:xfrm>
        </p:grpSpPr>
        <p:pic>
          <p:nvPicPr>
            <p:cNvPr id="10254" name="Slika 4">
              <a:extLst>
                <a:ext uri="{FF2B5EF4-FFF2-40B4-BE49-F238E27FC236}">
                  <a16:creationId xmlns:a16="http://schemas.microsoft.com/office/drawing/2014/main" id="{2C22F513-646D-4743-99E4-B3688EC8B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43910" y="1001070"/>
              <a:ext cx="12192000" cy="505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Slika 5">
              <a:extLst>
                <a:ext uri="{FF2B5EF4-FFF2-40B4-BE49-F238E27FC236}">
                  <a16:creationId xmlns:a16="http://schemas.microsoft.com/office/drawing/2014/main" id="{CC06A4E2-DC76-45ED-B95F-510E60BA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49671" y="974433"/>
              <a:ext cx="12192000" cy="513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Slika 6">
              <a:extLst>
                <a:ext uri="{FF2B5EF4-FFF2-40B4-BE49-F238E27FC236}">
                  <a16:creationId xmlns:a16="http://schemas.microsoft.com/office/drawing/2014/main" id="{A5DD4AB5-0B54-447F-930F-617657DA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943" y="757453"/>
              <a:ext cx="12192000" cy="531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Slika 7">
              <a:extLst>
                <a:ext uri="{FF2B5EF4-FFF2-40B4-BE49-F238E27FC236}">
                  <a16:creationId xmlns:a16="http://schemas.microsoft.com/office/drawing/2014/main" id="{2F815C46-F0FD-4DDA-9F1E-BFA9BB0E5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707" y="-1696025"/>
              <a:ext cx="12192000" cy="529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F9FEE40E-779D-4BB4-AE21-7B2159AAF505}"/>
              </a:ext>
            </a:extLst>
          </p:cNvPr>
          <p:cNvCxnSpPr/>
          <p:nvPr/>
        </p:nvCxnSpPr>
        <p:spPr>
          <a:xfrm flipH="1" flipV="1">
            <a:off x="4238625" y="2176463"/>
            <a:ext cx="2676525" cy="1614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dreži en kot pravokotnika 16">
            <a:extLst>
              <a:ext uri="{FF2B5EF4-FFF2-40B4-BE49-F238E27FC236}">
                <a16:creationId xmlns:a16="http://schemas.microsoft.com/office/drawing/2014/main" id="{54EDE0B3-4338-4D17-9280-016A0CA412D9}"/>
              </a:ext>
            </a:extLst>
          </p:cNvPr>
          <p:cNvSpPr/>
          <p:nvPr/>
        </p:nvSpPr>
        <p:spPr>
          <a:xfrm>
            <a:off x="1162050" y="1849438"/>
            <a:ext cx="3076575" cy="336550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3AAFB2"/>
                </a:solidFill>
                <a:latin typeface="Century Gothic" panose="020B0502020202020204" pitchFamily="34" charset="0"/>
              </a:rPr>
              <a:t> Granata poleti proti avtu</a:t>
            </a:r>
          </a:p>
        </p:txBody>
      </p:sp>
      <p:sp>
        <p:nvSpPr>
          <p:cNvPr id="20" name="Prostoročno 19">
            <a:extLst>
              <a:ext uri="{FF2B5EF4-FFF2-40B4-BE49-F238E27FC236}">
                <a16:creationId xmlns:a16="http://schemas.microsoft.com/office/drawing/2014/main" id="{33EA8574-7E5B-4647-BCBC-D1F418061D02}"/>
              </a:ext>
            </a:extLst>
          </p:cNvPr>
          <p:cNvSpPr/>
          <p:nvPr/>
        </p:nvSpPr>
        <p:spPr>
          <a:xfrm>
            <a:off x="-101600" y="3832225"/>
            <a:ext cx="7024688" cy="2641600"/>
          </a:xfrm>
          <a:custGeom>
            <a:avLst/>
            <a:gdLst>
              <a:gd name="connsiteX0" fmla="*/ 0 w 7024914"/>
              <a:gd name="connsiteY0" fmla="*/ 2641600 h 2641600"/>
              <a:gd name="connsiteX1" fmla="*/ 3323771 w 7024914"/>
              <a:gd name="connsiteY1" fmla="*/ 986972 h 2641600"/>
              <a:gd name="connsiteX2" fmla="*/ 5080000 w 7024914"/>
              <a:gd name="connsiteY2" fmla="*/ 275772 h 2641600"/>
              <a:gd name="connsiteX3" fmla="*/ 7024914 w 7024914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4914" h="2641600">
                <a:moveTo>
                  <a:pt x="0" y="2641600"/>
                </a:moveTo>
                <a:cubicBezTo>
                  <a:pt x="1238552" y="2011438"/>
                  <a:pt x="2477104" y="1381277"/>
                  <a:pt x="3323771" y="986972"/>
                </a:cubicBezTo>
                <a:cubicBezTo>
                  <a:pt x="4170438" y="592667"/>
                  <a:pt x="4463143" y="440267"/>
                  <a:pt x="5080000" y="275772"/>
                </a:cubicBezTo>
                <a:cubicBezTo>
                  <a:pt x="5696857" y="111277"/>
                  <a:pt x="6360885" y="55638"/>
                  <a:pt x="702491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Prostoročno 21">
            <a:extLst>
              <a:ext uri="{FF2B5EF4-FFF2-40B4-BE49-F238E27FC236}">
                <a16:creationId xmlns:a16="http://schemas.microsoft.com/office/drawing/2014/main" id="{A742AD5E-A909-48E9-AA33-2B682E167786}"/>
              </a:ext>
            </a:extLst>
          </p:cNvPr>
          <p:cNvSpPr/>
          <p:nvPr/>
        </p:nvSpPr>
        <p:spPr>
          <a:xfrm>
            <a:off x="6923088" y="3381375"/>
            <a:ext cx="9739312" cy="450850"/>
          </a:xfrm>
          <a:custGeom>
            <a:avLst/>
            <a:gdLst>
              <a:gd name="connsiteX0" fmla="*/ 0 w 9739086"/>
              <a:gd name="connsiteY0" fmla="*/ 449942 h 449942"/>
              <a:gd name="connsiteX1" fmla="*/ 1770743 w 9739086"/>
              <a:gd name="connsiteY1" fmla="*/ 290285 h 449942"/>
              <a:gd name="connsiteX2" fmla="*/ 5428343 w 9739086"/>
              <a:gd name="connsiteY2" fmla="*/ 261257 h 449942"/>
              <a:gd name="connsiteX3" fmla="*/ 6052457 w 9739086"/>
              <a:gd name="connsiteY3" fmla="*/ 261257 h 449942"/>
              <a:gd name="connsiteX4" fmla="*/ 9739086 w 9739086"/>
              <a:gd name="connsiteY4" fmla="*/ 0 h 44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086" h="449942">
                <a:moveTo>
                  <a:pt x="0" y="449942"/>
                </a:moveTo>
                <a:cubicBezTo>
                  <a:pt x="433009" y="385837"/>
                  <a:pt x="866019" y="321732"/>
                  <a:pt x="1770743" y="290285"/>
                </a:cubicBezTo>
                <a:cubicBezTo>
                  <a:pt x="2675467" y="258838"/>
                  <a:pt x="5428343" y="261257"/>
                  <a:pt x="5428343" y="261257"/>
                </a:cubicBezTo>
                <a:cubicBezTo>
                  <a:pt x="6141962" y="256419"/>
                  <a:pt x="5334000" y="304800"/>
                  <a:pt x="6052457" y="261257"/>
                </a:cubicBezTo>
                <a:cubicBezTo>
                  <a:pt x="6770914" y="217714"/>
                  <a:pt x="9098038" y="53219"/>
                  <a:pt x="9739086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55877A6E-4DB4-4894-8FB2-4233AA4CED20}"/>
              </a:ext>
            </a:extLst>
          </p:cNvPr>
          <p:cNvCxnSpPr/>
          <p:nvPr/>
        </p:nvCxnSpPr>
        <p:spPr>
          <a:xfrm flipH="1" flipV="1">
            <a:off x="7677150" y="1616075"/>
            <a:ext cx="708025" cy="1525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dreži en kot pravokotnika 23">
            <a:extLst>
              <a:ext uri="{FF2B5EF4-FFF2-40B4-BE49-F238E27FC236}">
                <a16:creationId xmlns:a16="http://schemas.microsoft.com/office/drawing/2014/main" id="{8AE96AD9-B27B-4DB3-921F-75CA6AC0424B}"/>
              </a:ext>
            </a:extLst>
          </p:cNvPr>
          <p:cNvSpPr/>
          <p:nvPr/>
        </p:nvSpPr>
        <p:spPr>
          <a:xfrm>
            <a:off x="3587750" y="1238250"/>
            <a:ext cx="4089400" cy="336550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3AAFB2"/>
                </a:solidFill>
                <a:latin typeface="Century Gothic" panose="020B0502020202020204" pitchFamily="34" charset="0"/>
              </a:rPr>
              <a:t>Gavrilo</a:t>
            </a:r>
            <a:r>
              <a:rPr lang="sl-SI" dirty="0">
                <a:solidFill>
                  <a:srgbClr val="3AAFB2"/>
                </a:solidFill>
                <a:latin typeface="Century Gothic" panose="020B0502020202020204" pitchFamily="34" charset="0"/>
              </a:rPr>
              <a:t> ustreli Ferdinanda in Sofijo</a:t>
            </a:r>
          </a:p>
        </p:txBody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3A72A972-8F90-4563-8F04-78DC4D8FCCF2}"/>
              </a:ext>
            </a:extLst>
          </p:cNvPr>
          <p:cNvSpPr/>
          <p:nvPr/>
        </p:nvSpPr>
        <p:spPr>
          <a:xfrm>
            <a:off x="461963" y="577850"/>
            <a:ext cx="4535487" cy="4533900"/>
          </a:xfrm>
          <a:prstGeom prst="roundRect">
            <a:avLst>
              <a:gd name="adj" fmla="val 7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6" name="Picture 2" descr="http://www.authentichistory.com/1914-1920/1-overview/1-origins/Mujez_Museum_Sarajevo_view1.jpg">
            <a:extLst>
              <a:ext uri="{FF2B5EF4-FFF2-40B4-BE49-F238E27FC236}">
                <a16:creationId xmlns:a16="http://schemas.microsoft.com/office/drawing/2014/main" id="{8AC6BAE4-B465-4791-A182-04387AB0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77850"/>
            <a:ext cx="453548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1E2D834-2021-4A81-AB7C-0F2428C7E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556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  <a:latin typeface="Century Gothic" panose="020B0502020202020204" pitchFamily="34" charset="0"/>
              </a:rPr>
              <a:t>Sarajevski muzej</a:t>
            </a:r>
          </a:p>
        </p:txBody>
      </p:sp>
      <p:pic>
        <p:nvPicPr>
          <p:cNvPr id="1028" name="Picture 4" descr="http://www.kul.ba/wp-content/uploads/2013/01/muzejs.jpg">
            <a:extLst>
              <a:ext uri="{FF2B5EF4-FFF2-40B4-BE49-F238E27FC236}">
                <a16:creationId xmlns:a16="http://schemas.microsoft.com/office/drawing/2014/main" id="{A57806EC-31B2-4D30-835B-A951F887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998913"/>
            <a:ext cx="1360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sarajevocard.ba/portal/pix/discounts/muzej_1878_1918.jpg">
            <a:extLst>
              <a:ext uri="{FF2B5EF4-FFF2-40B4-BE49-F238E27FC236}">
                <a16:creationId xmlns:a16="http://schemas.microsoft.com/office/drawing/2014/main" id="{75183307-94F4-4235-93D8-F13ECD29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998913"/>
            <a:ext cx="17510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1.60234 -2.96296E-6 C -2.31927 -2.96296E-6 -3.20442 0.15602 -3.20442 0.28334 L -3.20442 0.5676 " pathEditMode="relative" rAng="0" ptsTypes="AAAA">
                                      <p:cBhvr>
                                        <p:cTn id="3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21" y="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10" grpId="0" animBg="1"/>
      <p:bldP spid="10" grpId="1" animBg="1"/>
      <p:bldP spid="10" grpId="2" animBg="1"/>
      <p:bldP spid="12" grpId="0"/>
      <p:bldP spid="12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incip_schillers.jpg">
            <a:extLst>
              <a:ext uri="{FF2B5EF4-FFF2-40B4-BE49-F238E27FC236}">
                <a16:creationId xmlns:a16="http://schemas.microsoft.com/office/drawing/2014/main" id="{32DA7536-FD38-4FB2-A5DB-DB2B7711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238" y="277813"/>
            <a:ext cx="10617201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EED7A68E-C47C-46F2-B0F9-FB316464235E}"/>
              </a:ext>
            </a:extLst>
          </p:cNvPr>
          <p:cNvSpPr/>
          <p:nvPr/>
        </p:nvSpPr>
        <p:spPr>
          <a:xfrm>
            <a:off x="7031038" y="-282575"/>
            <a:ext cx="7893050" cy="7418388"/>
          </a:xfrm>
          <a:custGeom>
            <a:avLst/>
            <a:gdLst>
              <a:gd name="connsiteX0" fmla="*/ 0 w 6149009"/>
              <a:gd name="connsiteY0" fmla="*/ 0 h 6725478"/>
              <a:gd name="connsiteX1" fmla="*/ 6149009 w 6149009"/>
              <a:gd name="connsiteY1" fmla="*/ 0 h 6725478"/>
              <a:gd name="connsiteX2" fmla="*/ 6149009 w 6149009"/>
              <a:gd name="connsiteY2" fmla="*/ 6725478 h 6725478"/>
              <a:gd name="connsiteX3" fmla="*/ 0 w 6149009"/>
              <a:gd name="connsiteY3" fmla="*/ 6725478 h 6725478"/>
              <a:gd name="connsiteX4" fmla="*/ 0 w 6149009"/>
              <a:gd name="connsiteY4" fmla="*/ 0 h 6725478"/>
              <a:gd name="connsiteX0" fmla="*/ 954157 w 6149009"/>
              <a:gd name="connsiteY0" fmla="*/ 0 h 6725478"/>
              <a:gd name="connsiteX1" fmla="*/ 6149009 w 6149009"/>
              <a:gd name="connsiteY1" fmla="*/ 0 h 6725478"/>
              <a:gd name="connsiteX2" fmla="*/ 6149009 w 6149009"/>
              <a:gd name="connsiteY2" fmla="*/ 6725478 h 6725478"/>
              <a:gd name="connsiteX3" fmla="*/ 0 w 6149009"/>
              <a:gd name="connsiteY3" fmla="*/ 6725478 h 6725478"/>
              <a:gd name="connsiteX4" fmla="*/ 954157 w 6149009"/>
              <a:gd name="connsiteY4" fmla="*/ 0 h 6725478"/>
              <a:gd name="connsiteX0" fmla="*/ 1974574 w 7169426"/>
              <a:gd name="connsiteY0" fmla="*/ 0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74574 w 7169426"/>
              <a:gd name="connsiteY4" fmla="*/ 0 h 6725478"/>
              <a:gd name="connsiteX0" fmla="*/ 1934818 w 7169426"/>
              <a:gd name="connsiteY0" fmla="*/ 92766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34818 w 7169426"/>
              <a:gd name="connsiteY4" fmla="*/ 92766 h 6725478"/>
              <a:gd name="connsiteX0" fmla="*/ 1934818 w 7169426"/>
              <a:gd name="connsiteY0" fmla="*/ 145774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34818 w 7169426"/>
              <a:gd name="connsiteY4" fmla="*/ 145774 h 6725478"/>
              <a:gd name="connsiteX0" fmla="*/ 2040836 w 7169426"/>
              <a:gd name="connsiteY0" fmla="*/ 0 h 6738730"/>
              <a:gd name="connsiteX1" fmla="*/ 7169426 w 7169426"/>
              <a:gd name="connsiteY1" fmla="*/ 13252 h 6738730"/>
              <a:gd name="connsiteX2" fmla="*/ 7169426 w 7169426"/>
              <a:gd name="connsiteY2" fmla="*/ 6738730 h 6738730"/>
              <a:gd name="connsiteX3" fmla="*/ 0 w 7169426"/>
              <a:gd name="connsiteY3" fmla="*/ 6486938 h 6738730"/>
              <a:gd name="connsiteX4" fmla="*/ 2040836 w 7169426"/>
              <a:gd name="connsiteY4" fmla="*/ 0 h 67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9426" h="6738730">
                <a:moveTo>
                  <a:pt x="2040836" y="0"/>
                </a:moveTo>
                <a:lnTo>
                  <a:pt x="7169426" y="13252"/>
                </a:lnTo>
                <a:lnTo>
                  <a:pt x="7169426" y="6738730"/>
                </a:lnTo>
                <a:lnTo>
                  <a:pt x="0" y="6486938"/>
                </a:lnTo>
                <a:lnTo>
                  <a:pt x="20408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1268" name="PoljeZBesedilom 4">
            <a:extLst>
              <a:ext uri="{FF2B5EF4-FFF2-40B4-BE49-F238E27FC236}">
                <a16:creationId xmlns:a16="http://schemas.microsoft.com/office/drawing/2014/main" id="{D02089A7-266A-44C6-8F7F-9B86F8A1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4884738"/>
            <a:ext cx="31527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i="1">
                <a:latin typeface="Century Gothic" panose="020B0502020202020204" pitchFamily="34" charset="0"/>
              </a:rPr>
              <a:t>delikatesa</a:t>
            </a:r>
          </a:p>
          <a:p>
            <a:r>
              <a:rPr lang="sl-SI" altLang="sl-SI" sz="3600" i="1">
                <a:latin typeface="Century Gothic" panose="020B0502020202020204" pitchFamily="34" charset="0"/>
              </a:rPr>
              <a:t>Moritz Schiller </a:t>
            </a:r>
            <a:endParaRPr lang="sl-SI" altLang="sl-SI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3">
            <a:extLst>
              <a:ext uri="{FF2B5EF4-FFF2-40B4-BE49-F238E27FC236}">
                <a16:creationId xmlns:a16="http://schemas.microsoft.com/office/drawing/2014/main" id="{714182B3-B175-4E33-B806-A48A976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30425"/>
            <a:ext cx="9601200" cy="2359025"/>
          </a:xfrm>
        </p:spPr>
        <p:txBody>
          <a:bodyPr/>
          <a:lstStyle/>
          <a:p>
            <a:r>
              <a:rPr lang="de-DE" altLang="sl-SI" i="1">
                <a:latin typeface="Century Gothic" panose="020B0502020202020204" pitchFamily="34" charset="0"/>
              </a:rPr>
              <a:t>Soferi, stirb nicht, du musst für unsere Kinder</a:t>
            </a:r>
            <a:r>
              <a:rPr lang="sl-SI" altLang="sl-SI" i="1">
                <a:latin typeface="Century Gothic" panose="020B0502020202020204" pitchFamily="34" charset="0"/>
              </a:rPr>
              <a:t> </a:t>
            </a:r>
            <a:r>
              <a:rPr lang="de-DE" altLang="sl-SI" i="1">
                <a:latin typeface="Century Gothic" panose="020B0502020202020204" pitchFamily="34" charset="0"/>
              </a:rPr>
              <a:t>leben</a:t>
            </a:r>
            <a:endParaRPr lang="sl-SI" altLang="sl-SI" i="1">
              <a:latin typeface="Century Gothic" panose="020B0502020202020204" pitchFamily="34" charset="0"/>
            </a:endParaRPr>
          </a:p>
        </p:txBody>
      </p:sp>
      <p:sp>
        <p:nvSpPr>
          <p:cNvPr id="12291" name="PoljeZBesedilom 5">
            <a:extLst>
              <a:ext uri="{FF2B5EF4-FFF2-40B4-BE49-F238E27FC236}">
                <a16:creationId xmlns:a16="http://schemas.microsoft.com/office/drawing/2014/main" id="{B7F30BC6-2479-4093-8C16-13139D0F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162050"/>
            <a:ext cx="277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9900">
                <a:sym typeface="Wingdings" panose="05000000000000000000" pitchFamily="2" charset="2"/>
              </a:rPr>
              <a:t></a:t>
            </a:r>
            <a:endParaRPr lang="sl-SI" altLang="sl-SI" sz="19900"/>
          </a:p>
        </p:txBody>
      </p:sp>
      <p:sp>
        <p:nvSpPr>
          <p:cNvPr id="12292" name="PoljeZBesedilom 6">
            <a:extLst>
              <a:ext uri="{FF2B5EF4-FFF2-40B4-BE49-F238E27FC236}">
                <a16:creationId xmlns:a16="http://schemas.microsoft.com/office/drawing/2014/main" id="{9D856168-FC4A-4BA4-81E1-B0554CCA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88" y="3906838"/>
            <a:ext cx="2778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9900">
                <a:sym typeface="Wingdings" panose="05000000000000000000" pitchFamily="2" charset="2"/>
              </a:rPr>
              <a:t></a:t>
            </a:r>
            <a:endParaRPr lang="sl-SI" altLang="sl-SI" sz="19900"/>
          </a:p>
        </p:txBody>
      </p:sp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rsta Franca Ferdinanda">
            <a:extLst>
              <a:ext uri="{FF2B5EF4-FFF2-40B4-BE49-F238E27FC236}">
                <a16:creationId xmlns:a16="http://schemas.microsoft.com/office/drawing/2014/main" id="{D7462E4C-C01B-4F57-8587-48A70ED0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9097963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98572AFA-BDA8-4B4C-8112-8FDE1ED3C914}"/>
              </a:ext>
            </a:extLst>
          </p:cNvPr>
          <p:cNvSpPr/>
          <p:nvPr/>
        </p:nvSpPr>
        <p:spPr>
          <a:xfrm>
            <a:off x="7031038" y="-282575"/>
            <a:ext cx="7893050" cy="7418388"/>
          </a:xfrm>
          <a:custGeom>
            <a:avLst/>
            <a:gdLst>
              <a:gd name="connsiteX0" fmla="*/ 0 w 6149009"/>
              <a:gd name="connsiteY0" fmla="*/ 0 h 6725478"/>
              <a:gd name="connsiteX1" fmla="*/ 6149009 w 6149009"/>
              <a:gd name="connsiteY1" fmla="*/ 0 h 6725478"/>
              <a:gd name="connsiteX2" fmla="*/ 6149009 w 6149009"/>
              <a:gd name="connsiteY2" fmla="*/ 6725478 h 6725478"/>
              <a:gd name="connsiteX3" fmla="*/ 0 w 6149009"/>
              <a:gd name="connsiteY3" fmla="*/ 6725478 h 6725478"/>
              <a:gd name="connsiteX4" fmla="*/ 0 w 6149009"/>
              <a:gd name="connsiteY4" fmla="*/ 0 h 6725478"/>
              <a:gd name="connsiteX0" fmla="*/ 954157 w 6149009"/>
              <a:gd name="connsiteY0" fmla="*/ 0 h 6725478"/>
              <a:gd name="connsiteX1" fmla="*/ 6149009 w 6149009"/>
              <a:gd name="connsiteY1" fmla="*/ 0 h 6725478"/>
              <a:gd name="connsiteX2" fmla="*/ 6149009 w 6149009"/>
              <a:gd name="connsiteY2" fmla="*/ 6725478 h 6725478"/>
              <a:gd name="connsiteX3" fmla="*/ 0 w 6149009"/>
              <a:gd name="connsiteY3" fmla="*/ 6725478 h 6725478"/>
              <a:gd name="connsiteX4" fmla="*/ 954157 w 6149009"/>
              <a:gd name="connsiteY4" fmla="*/ 0 h 6725478"/>
              <a:gd name="connsiteX0" fmla="*/ 1974574 w 7169426"/>
              <a:gd name="connsiteY0" fmla="*/ 0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74574 w 7169426"/>
              <a:gd name="connsiteY4" fmla="*/ 0 h 6725478"/>
              <a:gd name="connsiteX0" fmla="*/ 1934818 w 7169426"/>
              <a:gd name="connsiteY0" fmla="*/ 92766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34818 w 7169426"/>
              <a:gd name="connsiteY4" fmla="*/ 92766 h 6725478"/>
              <a:gd name="connsiteX0" fmla="*/ 1934818 w 7169426"/>
              <a:gd name="connsiteY0" fmla="*/ 145774 h 6725478"/>
              <a:gd name="connsiteX1" fmla="*/ 7169426 w 7169426"/>
              <a:gd name="connsiteY1" fmla="*/ 0 h 6725478"/>
              <a:gd name="connsiteX2" fmla="*/ 7169426 w 7169426"/>
              <a:gd name="connsiteY2" fmla="*/ 6725478 h 6725478"/>
              <a:gd name="connsiteX3" fmla="*/ 0 w 7169426"/>
              <a:gd name="connsiteY3" fmla="*/ 6473686 h 6725478"/>
              <a:gd name="connsiteX4" fmla="*/ 1934818 w 7169426"/>
              <a:gd name="connsiteY4" fmla="*/ 145774 h 6725478"/>
              <a:gd name="connsiteX0" fmla="*/ 2040836 w 7169426"/>
              <a:gd name="connsiteY0" fmla="*/ 0 h 6738730"/>
              <a:gd name="connsiteX1" fmla="*/ 7169426 w 7169426"/>
              <a:gd name="connsiteY1" fmla="*/ 13252 h 6738730"/>
              <a:gd name="connsiteX2" fmla="*/ 7169426 w 7169426"/>
              <a:gd name="connsiteY2" fmla="*/ 6738730 h 6738730"/>
              <a:gd name="connsiteX3" fmla="*/ 0 w 7169426"/>
              <a:gd name="connsiteY3" fmla="*/ 6486938 h 6738730"/>
              <a:gd name="connsiteX4" fmla="*/ 2040836 w 7169426"/>
              <a:gd name="connsiteY4" fmla="*/ 0 h 673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9426" h="6738730">
                <a:moveTo>
                  <a:pt x="2040836" y="0"/>
                </a:moveTo>
                <a:lnTo>
                  <a:pt x="7169426" y="13252"/>
                </a:lnTo>
                <a:lnTo>
                  <a:pt x="7169426" y="6738730"/>
                </a:lnTo>
                <a:lnTo>
                  <a:pt x="0" y="6486938"/>
                </a:lnTo>
                <a:lnTo>
                  <a:pt x="20408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3316" name="PoljeZBesedilom 4">
            <a:extLst>
              <a:ext uri="{FF2B5EF4-FFF2-40B4-BE49-F238E27FC236}">
                <a16:creationId xmlns:a16="http://schemas.microsoft.com/office/drawing/2014/main" id="{BCC2BCCC-6BF4-4857-B772-BF9B4FB6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4884738"/>
            <a:ext cx="31527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 i="1">
                <a:latin typeface="Century Gothic" panose="020B0502020202020204" pitchFamily="34" charset="0"/>
              </a:rPr>
              <a:t>Krsta Franca Ferdinanda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Banded Design Teal 16x9</vt:lpstr>
      <vt:lpstr>ATENTAT NA FRANCA FERDINANDA</vt:lpstr>
      <vt:lpstr>Franc Ferdinand</vt:lpstr>
      <vt:lpstr>Gavrilo Princip</vt:lpstr>
      <vt:lpstr>Priprave na atentat</vt:lpstr>
      <vt:lpstr>Potek atentata</vt:lpstr>
      <vt:lpstr>PowerPoint Presentation</vt:lpstr>
      <vt:lpstr>PowerPoint Presentation</vt:lpstr>
      <vt:lpstr>Soferi, stirb nicht, du musst für unsere Kinder leben</vt:lpstr>
      <vt:lpstr>PowerPoint Presentation</vt:lpstr>
      <vt:lpstr>Aretacija in zapor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2019-06-03T09:14:05Z</dcterms:created>
  <dcterms:modified xsi:type="dcterms:W3CDTF">2019-06-03T09:14:05Z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