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>
            <a:extLst>
              <a:ext uri="{FF2B5EF4-FFF2-40B4-BE49-F238E27FC236}">
                <a16:creationId xmlns:a16="http://schemas.microsoft.com/office/drawing/2014/main" id="{A677E62C-302B-4B9F-BFD6-50A73CB86B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>
            <a:extLst>
              <a:ext uri="{FF2B5EF4-FFF2-40B4-BE49-F238E27FC236}">
                <a16:creationId xmlns:a16="http://schemas.microsoft.com/office/drawing/2014/main" id="{548B3F04-127F-43DA-8BD5-C4ABE8C3CF7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48B3881-418D-486F-A03C-C427345F845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stranske slike 3">
            <a:extLst>
              <a:ext uri="{FF2B5EF4-FFF2-40B4-BE49-F238E27FC236}">
                <a16:creationId xmlns:a16="http://schemas.microsoft.com/office/drawing/2014/main" id="{53F5FFA5-6799-4037-BEF7-06AA7D85C22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>
            <a:extLst>
              <a:ext uri="{FF2B5EF4-FFF2-40B4-BE49-F238E27FC236}">
                <a16:creationId xmlns:a16="http://schemas.microsoft.com/office/drawing/2014/main" id="{C41DFB9F-38C9-4782-9687-260F42FBA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/>
              <a:t>Kliknite, če želite urediti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A7370622-319A-4D68-B662-BFC35E85A0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F2000893-1278-4EE2-A646-A5A9BAE869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0750EB-5387-41BF-976D-71D1155DADD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grada stranske slike 1">
            <a:extLst>
              <a:ext uri="{FF2B5EF4-FFF2-40B4-BE49-F238E27FC236}">
                <a16:creationId xmlns:a16="http://schemas.microsoft.com/office/drawing/2014/main" id="{B25440D9-D428-4549-97EB-D612F46EDC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Ograda opomb 2">
            <a:extLst>
              <a:ext uri="{FF2B5EF4-FFF2-40B4-BE49-F238E27FC236}">
                <a16:creationId xmlns:a16="http://schemas.microsoft.com/office/drawing/2014/main" id="{C8CC3D9A-2265-4FB5-AA31-9E9EE7D011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12292" name="Ograda številke diapozitiva 3">
            <a:extLst>
              <a:ext uri="{FF2B5EF4-FFF2-40B4-BE49-F238E27FC236}">
                <a16:creationId xmlns:a16="http://schemas.microsoft.com/office/drawing/2014/main" id="{2E5A95A4-E36C-4F92-9370-F40A061C7D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306FC1B-AFAC-436A-B90C-BA4E1FB8AF4B}" type="slidenum">
              <a:rPr lang="sl-SI" altLang="sl-SI"/>
              <a:pPr/>
              <a:t>1</a:t>
            </a:fld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8C42997E-B0E5-41F2-BEB8-6AF4D7072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AB33-B17B-4D95-9ECB-15C800326D0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6004549C-2D1B-4238-8B3C-1BDE53B7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44DE2DC-DA1B-49B6-AF13-12A41436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1E482-9743-4BCC-9C17-E13AA45764C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06776168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7DACF40A-2504-4EEA-A57C-A59685D3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7FAE-2BC4-495D-895E-4BE000DC803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DDAE305F-1577-4129-B908-7DF25F7AE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100B4B04-6F4D-403F-B01A-486F16B5C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BE045-34E9-4FF4-A5D3-9B547F674F1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35980135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D0A53010-4326-450F-9FE0-7629A8DA0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3792-22C6-4463-BF81-851A8BD6994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2E480BB8-CB89-4BF2-AE03-9E839764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712E2D36-CAF0-4A6E-9146-941148C0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D8CD2-373A-4E98-B95A-B922304004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55673745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A041D9CA-730C-48D5-8D15-17166269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DEB1F-7936-46EF-93FF-876581A0F12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5B6714F9-F14B-4139-917B-7291DC290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FD66A977-6B56-41F1-956F-E5C1F18B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3F932-8752-4B08-BDA0-7E359F0BD93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2403454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0DE58F7E-856D-4C92-9FB1-72F58257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41DE-7163-4445-A68A-8E013116C8D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21B89043-BC5B-4131-9B92-BC1DC4BA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5924A9F6-FE8D-4E76-8B3D-7C9A0116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AB1D5-042C-4540-9AF9-E4D042704BE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61374940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16EC1C30-BA57-4DBA-9CF5-87A824310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4C90D-0B9D-4EFF-AD16-4DCB83215A2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D905E976-0F90-4B22-B6FA-C583707D2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9C05B85E-BACB-4AB8-80FE-D0478F2EB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704D2-E817-4FA5-88BB-CB35A15A20D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66555771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3">
            <a:extLst>
              <a:ext uri="{FF2B5EF4-FFF2-40B4-BE49-F238E27FC236}">
                <a16:creationId xmlns:a16="http://schemas.microsoft.com/office/drawing/2014/main" id="{90E82EF1-BCDD-4758-976E-C33CE23CA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AC4EF-3C8D-4080-A3D5-2F3195428D98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8" name="Ograda noge 4">
            <a:extLst>
              <a:ext uri="{FF2B5EF4-FFF2-40B4-BE49-F238E27FC236}">
                <a16:creationId xmlns:a16="http://schemas.microsoft.com/office/drawing/2014/main" id="{DA56BB92-6DEB-4BD7-A78D-F09F3D21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>
            <a:extLst>
              <a:ext uri="{FF2B5EF4-FFF2-40B4-BE49-F238E27FC236}">
                <a16:creationId xmlns:a16="http://schemas.microsoft.com/office/drawing/2014/main" id="{CDF07309-EE75-4728-80B2-F3E29BAA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6807EB-E365-4006-AEC7-454592A8FF6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31481511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3">
            <a:extLst>
              <a:ext uri="{FF2B5EF4-FFF2-40B4-BE49-F238E27FC236}">
                <a16:creationId xmlns:a16="http://schemas.microsoft.com/office/drawing/2014/main" id="{F301D78E-37EC-4B9A-9C0A-68DC5F14A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D6C9C-CA2F-4970-9EB0-A2523A6AA53D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Ograda noge 4">
            <a:extLst>
              <a:ext uri="{FF2B5EF4-FFF2-40B4-BE49-F238E27FC236}">
                <a16:creationId xmlns:a16="http://schemas.microsoft.com/office/drawing/2014/main" id="{2BBAB394-3C78-4F88-8415-51972936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>
            <a:extLst>
              <a:ext uri="{FF2B5EF4-FFF2-40B4-BE49-F238E27FC236}">
                <a16:creationId xmlns:a16="http://schemas.microsoft.com/office/drawing/2014/main" id="{D06A2086-D4EB-4D67-A043-FF8CFA55E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15899-048B-4C50-AC11-30CC53D40F7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1212026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>
            <a:extLst>
              <a:ext uri="{FF2B5EF4-FFF2-40B4-BE49-F238E27FC236}">
                <a16:creationId xmlns:a16="http://schemas.microsoft.com/office/drawing/2014/main" id="{9CF072F3-054E-40B6-86CB-BDD48C5F0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3E3E1-7036-4C75-A89F-D60F1B5EE0BB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Ograda noge 4">
            <a:extLst>
              <a:ext uri="{FF2B5EF4-FFF2-40B4-BE49-F238E27FC236}">
                <a16:creationId xmlns:a16="http://schemas.microsoft.com/office/drawing/2014/main" id="{463D34BA-4322-4440-9E7F-DCE1B507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>
            <a:extLst>
              <a:ext uri="{FF2B5EF4-FFF2-40B4-BE49-F238E27FC236}">
                <a16:creationId xmlns:a16="http://schemas.microsoft.com/office/drawing/2014/main" id="{87C4001B-190E-4B2D-A2CE-89DD4A4FF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34CF17-2271-4F31-B32A-C1403A2AB58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7928420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E2AED082-DE76-4168-ACDB-9320125E2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D1F89-3444-4126-A02A-2E65D10F247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4A28E315-B9B6-4756-97AE-F6991D35A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388059D5-39A8-465C-99C0-E96AF6CD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2B94B-E077-4AB4-A8CC-A82687DDB8A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24298573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3">
            <a:extLst>
              <a:ext uri="{FF2B5EF4-FFF2-40B4-BE49-F238E27FC236}">
                <a16:creationId xmlns:a16="http://schemas.microsoft.com/office/drawing/2014/main" id="{EBD75952-ED44-41F5-986F-F7E13A3FF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87935-35B5-4386-A194-A079B839D84E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Ograda noge 4">
            <a:extLst>
              <a:ext uri="{FF2B5EF4-FFF2-40B4-BE49-F238E27FC236}">
                <a16:creationId xmlns:a16="http://schemas.microsoft.com/office/drawing/2014/main" id="{A236C276-56B0-469A-9796-0D722F037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>
            <a:extLst>
              <a:ext uri="{FF2B5EF4-FFF2-40B4-BE49-F238E27FC236}">
                <a16:creationId xmlns:a16="http://schemas.microsoft.com/office/drawing/2014/main" id="{9B2320C9-6183-46D4-A47A-38402C727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65EEA-E682-47F9-A1D5-D2998976321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07802590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>
            <a:extLst>
              <a:ext uri="{FF2B5EF4-FFF2-40B4-BE49-F238E27FC236}">
                <a16:creationId xmlns:a16="http://schemas.microsoft.com/office/drawing/2014/main" id="{809EDFE0-0A10-47ED-8228-74FB1EB0AD6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Ograda besedila 2">
            <a:extLst>
              <a:ext uri="{FF2B5EF4-FFF2-40B4-BE49-F238E27FC236}">
                <a16:creationId xmlns:a16="http://schemas.microsoft.com/office/drawing/2014/main" id="{3C50ACA5-490B-4A50-8936-6B21840BA0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609917BB-78F9-4125-9103-FB417C42F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078481-FE1B-4135-93FF-AD9D1D7DC9B7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76E5B9B9-652D-418B-A7DB-8D9284BBA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C0A1175C-F57F-417A-858C-87D000E46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29F7887-BEE6-4F6D-BA92-194442F1053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med">
    <p:pull dir="r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>
            <a:extLst>
              <a:ext uri="{FF2B5EF4-FFF2-40B4-BE49-F238E27FC236}">
                <a16:creationId xmlns:a16="http://schemas.microsoft.com/office/drawing/2014/main" id="{2A3BF101-0045-4E5A-9E7A-A1CBBCFC9E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 sz="8800"/>
              <a:t>Balkanske vojne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453FD22-63E7-4617-8E11-C683CF4DF0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sl-SI" dirty="0"/>
          </a:p>
        </p:txBody>
      </p:sp>
    </p:spTree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8C6B1D11-2BB5-42DE-BA49-DB5F04003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Osmansko cesarstvo</a:t>
            </a:r>
          </a:p>
        </p:txBody>
      </p:sp>
      <p:sp>
        <p:nvSpPr>
          <p:cNvPr id="4099" name="Ograda vsebine 2">
            <a:extLst>
              <a:ext uri="{FF2B5EF4-FFF2-40B4-BE49-F238E27FC236}">
                <a16:creationId xmlns:a16="http://schemas.microsoft.com/office/drawing/2014/main" id="{63AE3DF9-A734-447C-9A1C-021F8ACB3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Bilo eno največjih cesarstev</a:t>
            </a:r>
          </a:p>
          <a:p>
            <a:r>
              <a:rPr lang="sl-SI" altLang="sl-SI"/>
              <a:t>Ustanovljeno 1299</a:t>
            </a:r>
          </a:p>
          <a:p>
            <a:r>
              <a:rPr lang="sl-SI" altLang="sl-SI"/>
              <a:t>Ustanovil Osman I</a:t>
            </a:r>
          </a:p>
          <a:p>
            <a:r>
              <a:rPr lang="sl-SI" altLang="sl-SI"/>
              <a:t>Na območju današnje Turčije</a:t>
            </a:r>
          </a:p>
          <a:p>
            <a:endParaRPr lang="sl-SI" altLang="sl-SI"/>
          </a:p>
        </p:txBody>
      </p:sp>
      <p:pic>
        <p:nvPicPr>
          <p:cNvPr id="1028" name="Picture 4" descr="Slika:Ottoman flag.svg">
            <a:extLst>
              <a:ext uri="{FF2B5EF4-FFF2-40B4-BE49-F238E27FC236}">
                <a16:creationId xmlns:a16="http://schemas.microsoft.com/office/drawing/2014/main" id="{5B907ABA-8301-4C8F-8C14-20916B4E6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74605">
            <a:off x="571500" y="4000500"/>
            <a:ext cx="3976688" cy="264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://www.naqshbandi.org/ottomans/maps/expansionmap.gif">
            <a:extLst>
              <a:ext uri="{FF2B5EF4-FFF2-40B4-BE49-F238E27FC236}">
                <a16:creationId xmlns:a16="http://schemas.microsoft.com/office/drawing/2014/main" id="{CE2859A4-CE7B-4484-9B46-743393435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5848">
            <a:off x="5214938" y="4071938"/>
            <a:ext cx="3357562" cy="240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1683A915-D1CD-46E7-8402-8ABAE54F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Balkan v Os. cesarstvu</a:t>
            </a:r>
          </a:p>
        </p:txBody>
      </p:sp>
      <p:sp>
        <p:nvSpPr>
          <p:cNvPr id="5123" name="Ograda vsebine 2">
            <a:extLst>
              <a:ext uri="{FF2B5EF4-FFF2-40B4-BE49-F238E27FC236}">
                <a16:creationId xmlns:a16="http://schemas.microsoft.com/office/drawing/2014/main" id="{3F7D5BED-12B6-4102-980F-8653EA21D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V 15 sto. se Os. ces začne širiti na Balkan</a:t>
            </a:r>
          </a:p>
          <a:p>
            <a:r>
              <a:rPr lang="sl-SI" altLang="sl-SI"/>
              <a:t>Dokončno osvojen na polovici 16. sto.</a:t>
            </a:r>
          </a:p>
          <a:p>
            <a:r>
              <a:rPr lang="sl-SI" altLang="sl-SI"/>
              <a:t>BiH sprejme kulturo</a:t>
            </a:r>
          </a:p>
          <a:p>
            <a:r>
              <a:rPr lang="sl-SI" altLang="sl-SI"/>
              <a:t>Ljudi poslali v vojsko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</p:txBody>
      </p:sp>
      <p:pic>
        <p:nvPicPr>
          <p:cNvPr id="4" name="Picture 2" descr="Slika:Welt-Galleria T085.jpg">
            <a:extLst>
              <a:ext uri="{FF2B5EF4-FFF2-40B4-BE49-F238E27FC236}">
                <a16:creationId xmlns:a16="http://schemas.microsoft.com/office/drawing/2014/main" id="{D81EBF21-9869-4F3D-AA93-A86C1A5F4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4357688"/>
            <a:ext cx="1476375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Slika:Battle of Vienna.Sipahis.jpg">
            <a:extLst>
              <a:ext uri="{FF2B5EF4-FFF2-40B4-BE49-F238E27FC236}">
                <a16:creationId xmlns:a16="http://schemas.microsoft.com/office/drawing/2014/main" id="{5F782EB7-509B-42A8-B773-216BDE558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357688"/>
            <a:ext cx="1452562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433C04DA-CE43-4FB3-B6E6-A91BDFCE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Propadanje cesarstva</a:t>
            </a:r>
          </a:p>
        </p:txBody>
      </p:sp>
      <p:sp>
        <p:nvSpPr>
          <p:cNvPr id="6147" name="Ograda vsebine 2">
            <a:extLst>
              <a:ext uri="{FF2B5EF4-FFF2-40B4-BE49-F238E27FC236}">
                <a16:creationId xmlns:a16="http://schemas.microsoft.com/office/drawing/2014/main" id="{7C739BDC-4C0E-4DDE-B07C-C201AF504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1804-1813 – prva Srbska vstaja</a:t>
            </a:r>
          </a:p>
          <a:p>
            <a:r>
              <a:rPr lang="sl-SI" altLang="sl-SI"/>
              <a:t>1821 – Napovedana vojna za neodvisnost Grčije</a:t>
            </a:r>
          </a:p>
          <a:p>
            <a:r>
              <a:rPr lang="sl-SI" altLang="sl-SI"/>
              <a:t>Krimska vojna z Rusijo – sred. 19. sto.</a:t>
            </a:r>
          </a:p>
          <a:p>
            <a:r>
              <a:rPr lang="sl-SI" altLang="sl-SI"/>
              <a:t>1882 – Britanci osvobodijo Egipt</a:t>
            </a:r>
          </a:p>
          <a:p>
            <a:r>
              <a:rPr lang="sl-SI" altLang="sl-SI"/>
              <a:t>1912 – Prva Balkanska vojna</a:t>
            </a:r>
          </a:p>
        </p:txBody>
      </p:sp>
    </p:spTree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7F4AF2B6-B586-4334-8193-D27B80676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1. Balkanska vojna</a:t>
            </a:r>
          </a:p>
        </p:txBody>
      </p:sp>
      <p:sp>
        <p:nvSpPr>
          <p:cNvPr id="7171" name="Ograda vsebine 2">
            <a:extLst>
              <a:ext uri="{FF2B5EF4-FFF2-40B4-BE49-F238E27FC236}">
                <a16:creationId xmlns:a16="http://schemas.microsoft.com/office/drawing/2014/main" id="{ECBB9466-8E58-44F8-A003-36FE06806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Balkanska liga (Srbija, Črna gora, Grčija, Bolgarija)</a:t>
            </a:r>
          </a:p>
          <a:p>
            <a:r>
              <a:rPr lang="sl-SI" altLang="sl-SI"/>
              <a:t>Liga se upre Os. Cesarstvu</a:t>
            </a:r>
          </a:p>
          <a:p>
            <a:r>
              <a:rPr lang="sl-SI" altLang="sl-SI"/>
              <a:t>Osvojili so Makedonijo, Kosovo, Sandžak, Trakijo</a:t>
            </a:r>
          </a:p>
          <a:p>
            <a:r>
              <a:rPr lang="sl-SI" altLang="sl-SI"/>
              <a:t>Ustanovljena neodvisna Albanija</a:t>
            </a:r>
          </a:p>
          <a:p>
            <a:r>
              <a:rPr lang="sl-SI" altLang="sl-SI"/>
              <a:t>Mir sklenjen v Londonu 1913 s predajo ces.</a:t>
            </a:r>
          </a:p>
          <a:p>
            <a:pPr>
              <a:buFont typeface="Arial" panose="020B0604020202020204" pitchFamily="34" charset="0"/>
              <a:buNone/>
            </a:pPr>
            <a:endParaRPr lang="sl-SI" altLang="sl-SI"/>
          </a:p>
        </p:txBody>
      </p:sp>
      <p:pic>
        <p:nvPicPr>
          <p:cNvPr id="17410" name="Picture 2" descr="Slika:Balkans at 1913.jpg">
            <a:extLst>
              <a:ext uri="{FF2B5EF4-FFF2-40B4-BE49-F238E27FC236}">
                <a16:creationId xmlns:a16="http://schemas.microsoft.com/office/drawing/2014/main" id="{94EB998D-1F52-4FED-8ED9-BB050DCE2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500063"/>
            <a:ext cx="429577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7B3D1086-E9D3-4B09-B3DB-E7E67613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2. Balkanska vojna</a:t>
            </a:r>
          </a:p>
        </p:txBody>
      </p:sp>
      <p:sp>
        <p:nvSpPr>
          <p:cNvPr id="8195" name="Ograda vsebine 2">
            <a:extLst>
              <a:ext uri="{FF2B5EF4-FFF2-40B4-BE49-F238E27FC236}">
                <a16:creationId xmlns:a16="http://schemas.microsoft.com/office/drawing/2014/main" id="{59213A49-5E2C-4756-85ED-60AC2ACB8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1813</a:t>
            </a:r>
          </a:p>
          <a:p>
            <a:r>
              <a:rPr lang="sl-SI" altLang="sl-SI"/>
              <a:t>Zaradi sporov o razdelitvi Makedonije</a:t>
            </a:r>
          </a:p>
          <a:p>
            <a:r>
              <a:rPr lang="sl-SI" altLang="sl-SI"/>
              <a:t>Trajala le 1 mesec</a:t>
            </a:r>
          </a:p>
          <a:p>
            <a:r>
              <a:rPr lang="sl-SI" altLang="sl-SI"/>
              <a:t>Bolgarija proti ostalim državam lige</a:t>
            </a:r>
          </a:p>
          <a:p>
            <a:r>
              <a:rPr lang="sl-SI" altLang="sl-SI"/>
              <a:t>Bolgarijo napade tudi Os. ces.</a:t>
            </a:r>
          </a:p>
          <a:p>
            <a:r>
              <a:rPr lang="sl-SI" altLang="sl-SI"/>
              <a:t>Mir sklenjen avgusta v Bukarešti</a:t>
            </a:r>
          </a:p>
        </p:txBody>
      </p:sp>
      <p:pic>
        <p:nvPicPr>
          <p:cNvPr id="16386" name="Picture 2" descr="Slika:2nd-balkan-war-bulgarian-plan.JPG">
            <a:extLst>
              <a:ext uri="{FF2B5EF4-FFF2-40B4-BE49-F238E27FC236}">
                <a16:creationId xmlns:a16="http://schemas.microsoft.com/office/drawing/2014/main" id="{5292AC48-0A85-4469-BE93-66970F680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500063"/>
            <a:ext cx="425767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56A4DD37-CE68-4E86-AE6D-C15A39B6B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Pomen</a:t>
            </a:r>
          </a:p>
        </p:txBody>
      </p:sp>
      <p:sp>
        <p:nvSpPr>
          <p:cNvPr id="9219" name="Ograda vsebine 2">
            <a:extLst>
              <a:ext uri="{FF2B5EF4-FFF2-40B4-BE49-F238E27FC236}">
                <a16:creationId xmlns:a16="http://schemas.microsoft.com/office/drawing/2014/main" id="{F20822C3-2883-43B2-90CD-E94BAAD90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Največji izkupiček je imela Romunija</a:t>
            </a:r>
          </a:p>
          <a:p>
            <a:r>
              <a:rPr lang="sl-SI" altLang="sl-SI"/>
              <a:t>Največ je na koncu izgubila Bolgarija</a:t>
            </a:r>
          </a:p>
          <a:p>
            <a:r>
              <a:rPr lang="sl-SI" altLang="sl-SI"/>
              <a:t>Pomembni predhodnici 1. sv. vojne</a:t>
            </a:r>
          </a:p>
          <a:p>
            <a:r>
              <a:rPr lang="sl-SI" altLang="sl-SI"/>
              <a:t>Srbija si poveča ugled, kar zaskrbi avstro-ogrsko</a:t>
            </a:r>
          </a:p>
          <a:p>
            <a:endParaRPr lang="sl-SI" altLang="sl-SI"/>
          </a:p>
        </p:txBody>
      </p:sp>
      <p:pic>
        <p:nvPicPr>
          <p:cNvPr id="15362" name="Picture 2" descr="http://cct370-w07.wikispaces.com/file/view/First_Balkan_War.JPG/30454152/First_Balkan_War.JPG">
            <a:extLst>
              <a:ext uri="{FF2B5EF4-FFF2-40B4-BE49-F238E27FC236}">
                <a16:creationId xmlns:a16="http://schemas.microsoft.com/office/drawing/2014/main" id="{CB1F2AD3-8E33-4CD0-84EC-826E02C96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071563"/>
            <a:ext cx="4929188" cy="444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91E85C34-0EC3-4528-B7DD-B87E3CD62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Viri</a:t>
            </a:r>
          </a:p>
        </p:txBody>
      </p:sp>
      <p:sp>
        <p:nvSpPr>
          <p:cNvPr id="10243" name="Ograda vsebine 2">
            <a:extLst>
              <a:ext uri="{FF2B5EF4-FFF2-40B4-BE49-F238E27FC236}">
                <a16:creationId xmlns:a16="http://schemas.microsoft.com/office/drawing/2014/main" id="{159A5B8A-97C5-4694-A6D0-38E856196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Wikipedia</a:t>
            </a:r>
          </a:p>
          <a:p>
            <a:r>
              <a:rPr lang="sl-SI" altLang="sl-SI"/>
              <a:t>Svarog</a:t>
            </a:r>
          </a:p>
          <a:p>
            <a:r>
              <a:rPr lang="sl-SI" altLang="sl-SI"/>
              <a:t>Google-slike</a:t>
            </a:r>
          </a:p>
        </p:txBody>
      </p:sp>
    </p:spTree>
  </p:cSld>
  <p:clrMapOvr>
    <a:masterClrMapping/>
  </p:clrMapOvr>
  <p:transition spd="med">
    <p:pull dir="rd"/>
  </p:transition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On-screen Show (4:3)</PresentationFormat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Officeova tema</vt:lpstr>
      <vt:lpstr>Balkanske vojne</vt:lpstr>
      <vt:lpstr>Osmansko cesarstvo</vt:lpstr>
      <vt:lpstr>Balkan v Os. cesarstvu</vt:lpstr>
      <vt:lpstr>Propadanje cesarstva</vt:lpstr>
      <vt:lpstr>1. Balkanska vojna</vt:lpstr>
      <vt:lpstr>2. Balkanska vojna</vt:lpstr>
      <vt:lpstr>Pomen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2019-06-03T09:14:07Z</dcterms:created>
  <dcterms:modified xsi:type="dcterms:W3CDTF">2019-06-03T09:14:07Z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