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1D9D3-CAAE-4EFB-BC9F-B09E1C2180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643CD9-960F-478B-B723-1D8FC96C7F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0671C-B397-43CA-8FC0-052B4578F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3CAFB-5842-4841-8448-DDE80C915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709544-3EF1-47A0-9F52-4EC2B22BC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2A4B0A-8EE4-43A7-9C97-7ACA2F02A90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58040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D8018-2D9E-443D-AF80-24226CE3D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35FEFB-AF2E-45DB-BA16-D2F40C3260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A7CE2-6830-452F-8D31-E2B16AF8E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97689-1822-417B-9E25-7B45C67A1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3406D-1073-4CFC-9A53-B8AB29CF8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B08B3A-CCF7-4CFB-90FD-331891ACD62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01675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D7C044-9901-4FE8-BF26-1AAFFA08D7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D27554-26EF-46B5-9F48-19A124DB9A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F7404-E979-4130-A283-FB6006060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55323-DA98-4E9A-AFC1-C4F29779A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6C72E-0C59-4C33-B417-CE1E54D6C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741B04-D452-4043-94E8-B79F6FEB152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4055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462A9-7FF5-4306-8986-0D4103B41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886FD-03FA-4085-AEE0-82A79B223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87053B-C67E-424E-A082-10D6DCB0F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32C07-405A-41C6-8FD2-F6E155D7B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08EBF-B33C-4B7C-9089-9BA1113E6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DEB51-37B9-471A-8B30-047235C6793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61961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ABD2B-9026-46C0-BC19-47DD2202E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17EF7E-3491-4917-9A16-5E32E7789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F7BA3-89DD-4B35-9E80-42D6679DF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5F546D-E24E-45A8-8331-530EE9D78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9746F-AF57-49AE-9285-A3D5DE677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673C4D-F6FC-481A-9787-A9F4961E699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02782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C62A1-BE74-4583-8F2C-A535AAE22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9F61C-17A2-4848-B468-599EEBD860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573E94-1376-40CA-8903-81830062F7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3113D-B796-49C2-BD24-A93547722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FBFA82-6AC5-4B4B-AA6E-293F827CC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F21F55-A1E7-4AC3-BC73-DD3005CEC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407B3-762A-4E20-9A82-02998006187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61212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6411A-1D7D-4433-B219-02EA2785B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417B9A-8869-435A-9030-FBA943553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895053-B3A5-40E2-928C-B942D52F32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82A472-313A-4418-91FA-35FCCFE520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471F31-370A-4D85-8FBB-9D170F30DF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72F9A2-B87E-491D-A374-B863D3789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9AB4E3-0130-47BE-8CFE-A38976C72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C319DC-875D-4397-AB8A-9894EF5B3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01E14-F877-4E5B-90C0-95FE24E7498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07013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6D3C2-0939-48E5-83D4-CD4792674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F00ACB-012E-4DF4-870E-61F23D426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B5DD0F-2A22-4ADC-8E26-C80D9EAEA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F48018-D110-49C9-B43D-2BB0F9F6A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E4149-2E0F-4204-A675-27B44DA5145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98840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600442-0F74-4B7A-A5AD-ABD1C8C9F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D2895E-0232-4DDD-94C3-A559C3FDF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205B66-DFA7-4D20-9004-F10F1A19A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17981-51C2-44AA-8FCC-6989873F06A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47354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0B156-2385-4981-B133-B287E025B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F97CB-AB31-4027-B713-EAEC968BE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548578-F219-439C-8E18-0D243BA7E2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357FDB-6A86-4FEC-A560-AF2F064D2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C4A9A2-1E1E-4597-BB1F-C793A9F15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5AFB2F-B01A-453A-BFBE-CA852DA67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AE346-9F21-40DA-A462-16EEA7A6AB7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46277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C4129-CD52-4A11-8275-B57468986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7D1E60-ECBA-4DE2-993E-3D231DE55B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DB6676-CF73-4C89-8CA8-5FA05DA8DE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E45557-A51F-4594-9FC1-6884DC705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04D979-37BE-445E-BAFF-E676868DD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D1CEDA-1B08-4425-904C-FC41FAB50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E311F-D10C-44C9-B741-A7E5B56BE3B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12292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3A3BE9E-8AAF-4051-B508-F5A36FF87B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966FBF2-C226-4BCB-BE1B-10BD75B048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459684F-30BE-40CD-93BD-1DB159EB880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5781704-EA33-43EE-836A-825FBB4C8DC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CD6D443-7D5C-40BD-9E44-264B487CC80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E6304B5-4F63-45EE-A375-D4C0AFA3A14D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BBB30BF-70B4-49B4-B6B4-8A7C785BEBE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260350"/>
            <a:ext cx="7772400" cy="2808288"/>
          </a:xfrm>
        </p:spPr>
        <p:txBody>
          <a:bodyPr anchor="ctr"/>
          <a:lstStyle/>
          <a:p>
            <a:r>
              <a:rPr lang="sl-SI" altLang="sl-SI" sz="5400" b="1">
                <a:solidFill>
                  <a:schemeClr val="tx1"/>
                </a:solidFill>
                <a:latin typeface="Old English Text MT" pitchFamily="66" charset="0"/>
              </a:rPr>
              <a:t>Bitka za Anglijo</a:t>
            </a:r>
            <a:br>
              <a:rPr lang="sl-SI" altLang="sl-SI" sz="4800" b="1">
                <a:solidFill>
                  <a:schemeClr val="tx1"/>
                </a:solidFill>
                <a:latin typeface="Old English Text MT" pitchFamily="66" charset="0"/>
              </a:rPr>
            </a:br>
            <a:r>
              <a:rPr lang="sl-SI" altLang="sl-SI" sz="3600" b="1">
                <a:solidFill>
                  <a:srgbClr val="0033CC"/>
                </a:solidFill>
                <a:latin typeface="Copperplate Gothic Bold" panose="020E0705020206020404" pitchFamily="34" charset="0"/>
              </a:rPr>
              <a:t>“Morski lev”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83DC83C-3478-444D-872F-24EB8B9CDF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sl-SI" altLang="sl-SI" sz="4000">
                <a:latin typeface="Old English Text MT" pitchFamily="66" charset="0"/>
              </a:rPr>
              <a:t>Začetki napada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E3C8F53-C392-4049-BD90-BC9275F869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5400675"/>
          </a:xfrm>
        </p:spPr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sl-SI" altLang="sl-SI" sz="2000"/>
              <a:t>Hitler si je želel podreti tudi Veliko Britanijo in jo napadel 10. julija 1940 v tako imenovani akciji “morski lev”.</a:t>
            </a:r>
            <a:endParaRPr lang="sl-SI" altLang="sl-SI"/>
          </a:p>
        </p:txBody>
      </p:sp>
      <p:pic>
        <p:nvPicPr>
          <p:cNvPr id="3076" name="Picture 4" descr="fuhrer">
            <a:extLst>
              <a:ext uri="{FF2B5EF4-FFF2-40B4-BE49-F238E27FC236}">
                <a16:creationId xmlns:a16="http://schemas.microsoft.com/office/drawing/2014/main" id="{E4D67A0E-3000-46C3-A91A-B8D70492C9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781300"/>
            <a:ext cx="2844800" cy="3167063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hurchill">
            <a:extLst>
              <a:ext uri="{FF2B5EF4-FFF2-40B4-BE49-F238E27FC236}">
                <a16:creationId xmlns:a16="http://schemas.microsoft.com/office/drawing/2014/main" id="{88C73508-B72A-445E-8990-B492D7C924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2781300"/>
            <a:ext cx="2503487" cy="3095625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9" name="Text Box 7">
            <a:extLst>
              <a:ext uri="{FF2B5EF4-FFF2-40B4-BE49-F238E27FC236}">
                <a16:creationId xmlns:a16="http://schemas.microsoft.com/office/drawing/2014/main" id="{3781D7B3-6DAD-4640-A65F-D4FBA42358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6092825"/>
            <a:ext cx="2808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altLang="sl-SI">
                <a:latin typeface="Kristen ITC" panose="03050502040202030202" pitchFamily="66" charset="0"/>
              </a:rPr>
              <a:t>Adolf Hitler</a:t>
            </a:r>
          </a:p>
        </p:txBody>
      </p:sp>
      <p:sp>
        <p:nvSpPr>
          <p:cNvPr id="3080" name="Text Box 8">
            <a:extLst>
              <a:ext uri="{FF2B5EF4-FFF2-40B4-BE49-F238E27FC236}">
                <a16:creationId xmlns:a16="http://schemas.microsoft.com/office/drawing/2014/main" id="{4162B559-6248-45E8-BC85-B6874A01E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888" y="6092825"/>
            <a:ext cx="252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altLang="sl-SI">
                <a:latin typeface="Kristen ITC" panose="03050502040202030202" pitchFamily="66" charset="0"/>
              </a:rPr>
              <a:t>Winston Churchill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71530A0-2E42-426A-B604-694F4CE1FA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sl-SI" altLang="sl-SI" sz="4000" b="1">
                <a:latin typeface="Old English Text MT" pitchFamily="66" charset="0"/>
              </a:rPr>
              <a:t>Angleško in nemško letalstvo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CE10634-1403-4236-8D24-542428AB36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229600" cy="4525962"/>
          </a:xfrm>
        </p:spPr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sl-SI" altLang="sl-SI" sz="2000"/>
              <a:t>RAF-lovci</a:t>
            </a:r>
          </a:p>
        </p:txBody>
      </p:sp>
      <p:pic>
        <p:nvPicPr>
          <p:cNvPr id="4100" name="Picture 4" descr="hawker hurricane">
            <a:extLst>
              <a:ext uri="{FF2B5EF4-FFF2-40B4-BE49-F238E27FC236}">
                <a16:creationId xmlns:a16="http://schemas.microsoft.com/office/drawing/2014/main" id="{EEBED1AC-FF07-4095-B9EC-6749D73B6A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844675"/>
            <a:ext cx="2447925" cy="1800225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vickers supermarine spitfire">
            <a:extLst>
              <a:ext uri="{FF2B5EF4-FFF2-40B4-BE49-F238E27FC236}">
                <a16:creationId xmlns:a16="http://schemas.microsoft.com/office/drawing/2014/main" id="{EA65D74C-7F46-4F2A-B5C4-454D7B33C2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4221163"/>
            <a:ext cx="2808287" cy="1873250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4" name="Text Box 8">
            <a:extLst>
              <a:ext uri="{FF2B5EF4-FFF2-40B4-BE49-F238E27FC236}">
                <a16:creationId xmlns:a16="http://schemas.microsoft.com/office/drawing/2014/main" id="{24200E79-15F4-4781-9BF1-106F5D1695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3933825"/>
            <a:ext cx="2592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altLang="sl-SI">
                <a:latin typeface="Kristen ITC" panose="03050502040202030202" pitchFamily="66" charset="0"/>
              </a:rPr>
              <a:t>Hawker hurricane</a:t>
            </a:r>
          </a:p>
        </p:txBody>
      </p:sp>
      <p:sp>
        <p:nvSpPr>
          <p:cNvPr id="4105" name="Text Box 9">
            <a:extLst>
              <a:ext uri="{FF2B5EF4-FFF2-40B4-BE49-F238E27FC236}">
                <a16:creationId xmlns:a16="http://schemas.microsoft.com/office/drawing/2014/main" id="{10FAC036-7F92-44D7-A692-5AD352AC43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165850"/>
            <a:ext cx="3455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altLang="sl-SI">
                <a:latin typeface="Kristen ITC" panose="03050502040202030202" pitchFamily="66" charset="0"/>
              </a:rPr>
              <a:t>Vicker supermarine spitfire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BB6022B1-BF91-4252-BD9E-90AB89552A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620713"/>
            <a:ext cx="8229600" cy="720725"/>
          </a:xfrm>
        </p:spPr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sl-SI" altLang="sl-SI" sz="2000"/>
              <a:t>LUFTWAFFE-bombniki in lovci</a:t>
            </a:r>
          </a:p>
        </p:txBody>
      </p:sp>
      <p:pic>
        <p:nvPicPr>
          <p:cNvPr id="5124" name="Picture 4" descr="junkers ju 87B-I">
            <a:extLst>
              <a:ext uri="{FF2B5EF4-FFF2-40B4-BE49-F238E27FC236}">
                <a16:creationId xmlns:a16="http://schemas.microsoft.com/office/drawing/2014/main" id="{92F81C61-E8F6-481C-B8A1-686D85984E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412875"/>
            <a:ext cx="2520950" cy="2520950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Text Box 5">
            <a:extLst>
              <a:ext uri="{FF2B5EF4-FFF2-40B4-BE49-F238E27FC236}">
                <a16:creationId xmlns:a16="http://schemas.microsoft.com/office/drawing/2014/main" id="{E5244C47-B12F-41C5-8D7A-99AFA8AD0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4149725"/>
            <a:ext cx="2663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altLang="sl-SI">
                <a:latin typeface="Kristen ITC" panose="03050502040202030202" pitchFamily="66" charset="0"/>
              </a:rPr>
              <a:t>Junkers JU 87B-1</a:t>
            </a:r>
          </a:p>
        </p:txBody>
      </p:sp>
      <p:pic>
        <p:nvPicPr>
          <p:cNvPr id="5126" name="Picture 6" descr="messerschmitt me 110C-1">
            <a:extLst>
              <a:ext uri="{FF2B5EF4-FFF2-40B4-BE49-F238E27FC236}">
                <a16:creationId xmlns:a16="http://schemas.microsoft.com/office/drawing/2014/main" id="{6774B44F-E5B5-4CCD-B432-9EDD2B2B4A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644900"/>
            <a:ext cx="3384550" cy="2409825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7" name="Text Box 7">
            <a:extLst>
              <a:ext uri="{FF2B5EF4-FFF2-40B4-BE49-F238E27FC236}">
                <a16:creationId xmlns:a16="http://schemas.microsoft.com/office/drawing/2014/main" id="{933701A5-98E9-4C41-9E19-26F329ADB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6165850"/>
            <a:ext cx="3382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altLang="sl-SI">
                <a:latin typeface="Kristen ITC" panose="03050502040202030202" pitchFamily="66" charset="0"/>
              </a:rPr>
              <a:t>Messerschmitt ME 110C-1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8EFAFE5-B632-4CD7-B1D8-3A5D2E463E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>
                <a:latin typeface="Old English Text MT" pitchFamily="66" charset="0"/>
              </a:rPr>
              <a:t>Radar-tiha nebesna straža</a:t>
            </a:r>
          </a:p>
        </p:txBody>
      </p:sp>
      <p:pic>
        <p:nvPicPr>
          <p:cNvPr id="6148" name="Picture 4" descr="raf radar">
            <a:extLst>
              <a:ext uri="{FF2B5EF4-FFF2-40B4-BE49-F238E27FC236}">
                <a16:creationId xmlns:a16="http://schemas.microsoft.com/office/drawing/2014/main" id="{E99EA25C-1E04-46DB-AD6E-FE46A93E3D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773238"/>
            <a:ext cx="5472113" cy="4473575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219B34D-1476-49E2-9399-DEE6989685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435975" cy="1143000"/>
          </a:xfrm>
        </p:spPr>
        <p:txBody>
          <a:bodyPr/>
          <a:lstStyle/>
          <a:p>
            <a:r>
              <a:rPr lang="sl-SI" altLang="sl-SI">
                <a:latin typeface="Old English Text MT" pitchFamily="66" charset="0"/>
              </a:rPr>
              <a:t>Časovna opredelitev in opis bitke</a:t>
            </a:r>
            <a:r>
              <a:rPr lang="sl-SI" altLang="sl-SI"/>
              <a:t> </a:t>
            </a:r>
          </a:p>
        </p:txBody>
      </p:sp>
      <p:pic>
        <p:nvPicPr>
          <p:cNvPr id="7174" name="Picture 6" descr="IMG_2636">
            <a:extLst>
              <a:ext uri="{FF2B5EF4-FFF2-40B4-BE49-F238E27FC236}">
                <a16:creationId xmlns:a16="http://schemas.microsoft.com/office/drawing/2014/main" id="{CEC17A04-729B-41AD-A62F-15D6BE726A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268413"/>
            <a:ext cx="7488237" cy="5365750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F26B1FB7-2661-43A4-80F2-EA957CF09D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852738"/>
            <a:ext cx="8229600" cy="8636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sl-SI" altLang="sl-SI" sz="6600">
                <a:solidFill>
                  <a:srgbClr val="CC0000"/>
                </a:solidFill>
                <a:latin typeface="Old English Text MT" pitchFamily="66" charset="0"/>
              </a:rPr>
              <a:t>Konec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03C6BF5-4B91-46B9-B8D3-10E54C8D46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sl-SI" altLang="sl-SI"/>
              <a:t>Bitka za Anglijo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B9781FC-14F1-4C87-A960-F6B97A9407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sl-SI" altLang="sl-SI" sz="1800"/>
              <a:t>10. julija 1940 je nemška vojska v akciji »morski lev« skušala zasesti Britansko otočje.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sl-SI" altLang="sl-SI" sz="1800"/>
              <a:t>Angleži so bili v veliko večji moči kot pa Nemci. Imeli novo radarsko tehniko, s katero učinkovito usmerjali svoja letala in protiletalsko obrambo.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sl-SI" altLang="sl-SI" sz="1800"/>
              <a:t>Že leta 1939 je 19 radijskih postaj varovalo vzhodno in jugovzhodno obalo Anglije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sl-SI" altLang="sl-SI" sz="1800"/>
              <a:t>12. avgust 1940- Nemci napadejo angleške radijske postaje (Dunkerque, Pevensey, Rye, Dover in Ventnor).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sl-SI" altLang="sl-SI" sz="1800"/>
              <a:t>24. in 25. avgust- prvi napadi na London po letu 1918.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sl-SI" altLang="sl-SI" sz="1800"/>
              <a:t>25. in 26. avgust- Angleži napadejo Berlin.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sl-SI" altLang="sl-SI" sz="1800"/>
              <a:t>4. september- Hitler v govoru pove, da je treba vsa britanska mesta porušiti.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sl-SI" altLang="sl-SI" sz="1800"/>
              <a:t>15. september- vrhunec zračnih napadov, Nemci še zadnjič pošljejo nad Britanijo na stotine letal v neprekinjenih valovih.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sl-SI" altLang="sl-SI" sz="1800"/>
              <a:t>Hitler je moral prekiniti operacijo in s tem prvič v vojni doživel neuspeh. 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sl-SI" altLang="sl-SI" sz="1800"/>
              <a:t>V Coventryju je v enem dnevu umrlo 550 ljudi, 865 pa jih je bilo ranjenih. 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sl-SI" altLang="sl-SI" sz="1800"/>
              <a:t>Kasnejši izračuni so pokazali, da so Nemci do 1941 leta odvrgli na britanska mesta 190.000 bomb.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sl-SI" altLang="sl-SI" sz="1800"/>
              <a:t> Med civilnim prebivalstvom je bilo okoli 40.000 mrtvih in več kot 50.000 hudo ranjenih.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Copperplate Gothic Bold</vt:lpstr>
      <vt:lpstr>Kristen ITC</vt:lpstr>
      <vt:lpstr>Old English Text MT</vt:lpstr>
      <vt:lpstr>Privzeti načrt</vt:lpstr>
      <vt:lpstr>Bitka za Anglijo “Morski lev”</vt:lpstr>
      <vt:lpstr>Začetki napada</vt:lpstr>
      <vt:lpstr>Angleško in nemško letalstvo</vt:lpstr>
      <vt:lpstr>PowerPoint Presentation</vt:lpstr>
      <vt:lpstr>Radar-tiha nebesna straža</vt:lpstr>
      <vt:lpstr>Časovna opredelitev in opis bitke </vt:lpstr>
      <vt:lpstr>PowerPoint Presentation</vt:lpstr>
      <vt:lpstr>Bitka za Anglijo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2019-06-03T09:14:09Z</dcterms:created>
  <dcterms:modified xsi:type="dcterms:W3CDTF">2019-06-03T09:14:09Z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