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Tahoma" panose="020B0604030504040204" pitchFamily="34" charset="0"/>
        <a:ea typeface="+mn-ea"/>
        <a:cs typeface="+mn-cs"/>
      </a:defRPr>
    </a:lvl1pPr>
    <a:lvl2pPr marL="457200" algn="l" rtl="0" fontAlgn="base">
      <a:spcBef>
        <a:spcPct val="0"/>
      </a:spcBef>
      <a:spcAft>
        <a:spcPct val="0"/>
      </a:spcAft>
      <a:defRPr kern="1200">
        <a:solidFill>
          <a:schemeClr val="tx1"/>
        </a:solidFill>
        <a:latin typeface="Tahoma" panose="020B0604030504040204" pitchFamily="34" charset="0"/>
        <a:ea typeface="+mn-ea"/>
        <a:cs typeface="+mn-cs"/>
      </a:defRPr>
    </a:lvl2pPr>
    <a:lvl3pPr marL="914400" algn="l" rtl="0" fontAlgn="base">
      <a:spcBef>
        <a:spcPct val="0"/>
      </a:spcBef>
      <a:spcAft>
        <a:spcPct val="0"/>
      </a:spcAft>
      <a:defRPr kern="1200">
        <a:solidFill>
          <a:schemeClr val="tx1"/>
        </a:solidFill>
        <a:latin typeface="Tahoma" panose="020B0604030504040204" pitchFamily="34" charset="0"/>
        <a:ea typeface="+mn-ea"/>
        <a:cs typeface="+mn-cs"/>
      </a:defRPr>
    </a:lvl3pPr>
    <a:lvl4pPr marL="1371600" algn="l" rtl="0" fontAlgn="base">
      <a:spcBef>
        <a:spcPct val="0"/>
      </a:spcBef>
      <a:spcAft>
        <a:spcPct val="0"/>
      </a:spcAft>
      <a:defRPr kern="1200">
        <a:solidFill>
          <a:schemeClr val="tx1"/>
        </a:solidFill>
        <a:latin typeface="Tahoma" panose="020B0604030504040204" pitchFamily="34" charset="0"/>
        <a:ea typeface="+mn-ea"/>
        <a:cs typeface="+mn-cs"/>
      </a:defRPr>
    </a:lvl4pPr>
    <a:lvl5pPr marL="1828800" algn="l" rtl="0" fontAlgn="base">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70" autoAdjust="0"/>
  </p:normalViewPr>
  <p:slideViewPr>
    <p:cSldViewPr>
      <p:cViewPr varScale="1">
        <p:scale>
          <a:sx n="150" d="100"/>
          <a:sy n="150" d="100"/>
        </p:scale>
        <p:origin x="492"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2FDC25BD-7579-4538-81A2-CEC55C9E50F6}"/>
              </a:ext>
            </a:extLst>
          </p:cNvPr>
          <p:cNvSpPr>
            <a:spLocks noGrp="1" noChangeArrowheads="1"/>
          </p:cNvSpPr>
          <p:nvPr>
            <p:ph type="ctrTitle" sz="quarter"/>
          </p:nvPr>
        </p:nvSpPr>
        <p:spPr>
          <a:xfrm>
            <a:off x="685800" y="1676400"/>
            <a:ext cx="7772400" cy="1828800"/>
          </a:xfrm>
        </p:spPr>
        <p:txBody>
          <a:bodyPr/>
          <a:lstStyle>
            <a:lvl1pPr>
              <a:defRPr/>
            </a:lvl1pPr>
          </a:lstStyle>
          <a:p>
            <a:pPr lvl="0"/>
            <a:r>
              <a:rPr lang="sl-SI" altLang="sl-SI" noProof="0"/>
              <a:t>Kliknite, če želite urediti slog naslova matrice</a:t>
            </a:r>
          </a:p>
        </p:txBody>
      </p:sp>
      <p:sp>
        <p:nvSpPr>
          <p:cNvPr id="104451" name="Rectangle 3">
            <a:extLst>
              <a:ext uri="{FF2B5EF4-FFF2-40B4-BE49-F238E27FC236}">
                <a16:creationId xmlns:a16="http://schemas.microsoft.com/office/drawing/2014/main" id="{0D8786EC-96F9-4E0B-8EA8-3F50FAA26285}"/>
              </a:ext>
            </a:extLst>
          </p:cNvPr>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sl-SI" altLang="sl-SI" noProof="0"/>
              <a:t>Kliknite, če želite urediti slog podnaslova matrice</a:t>
            </a:r>
          </a:p>
        </p:txBody>
      </p:sp>
      <p:sp>
        <p:nvSpPr>
          <p:cNvPr id="104452" name="Rectangle 4">
            <a:extLst>
              <a:ext uri="{FF2B5EF4-FFF2-40B4-BE49-F238E27FC236}">
                <a16:creationId xmlns:a16="http://schemas.microsoft.com/office/drawing/2014/main" id="{FCA49BE0-83FA-4F2F-9197-B0056E0D45C0}"/>
              </a:ext>
            </a:extLst>
          </p:cNvPr>
          <p:cNvSpPr>
            <a:spLocks noGrp="1" noChangeArrowheads="1"/>
          </p:cNvSpPr>
          <p:nvPr>
            <p:ph type="dt" sz="quarter" idx="2"/>
          </p:nvPr>
        </p:nvSpPr>
        <p:spPr/>
        <p:txBody>
          <a:bodyPr/>
          <a:lstStyle>
            <a:lvl1pPr>
              <a:defRPr/>
            </a:lvl1pPr>
          </a:lstStyle>
          <a:p>
            <a:endParaRPr lang="sl-SI" altLang="sl-SI"/>
          </a:p>
        </p:txBody>
      </p:sp>
      <p:sp>
        <p:nvSpPr>
          <p:cNvPr id="104453" name="Rectangle 5">
            <a:extLst>
              <a:ext uri="{FF2B5EF4-FFF2-40B4-BE49-F238E27FC236}">
                <a16:creationId xmlns:a16="http://schemas.microsoft.com/office/drawing/2014/main" id="{0B9AB6B5-4048-4C66-9F0C-DCEE4DB61788}"/>
              </a:ext>
            </a:extLst>
          </p:cNvPr>
          <p:cNvSpPr>
            <a:spLocks noGrp="1" noChangeArrowheads="1"/>
          </p:cNvSpPr>
          <p:nvPr>
            <p:ph type="ftr" sz="quarter" idx="3"/>
          </p:nvPr>
        </p:nvSpPr>
        <p:spPr/>
        <p:txBody>
          <a:bodyPr/>
          <a:lstStyle>
            <a:lvl1pPr>
              <a:defRPr/>
            </a:lvl1pPr>
          </a:lstStyle>
          <a:p>
            <a:endParaRPr lang="sl-SI" altLang="sl-SI"/>
          </a:p>
        </p:txBody>
      </p:sp>
      <p:sp>
        <p:nvSpPr>
          <p:cNvPr id="104454" name="Rectangle 6">
            <a:extLst>
              <a:ext uri="{FF2B5EF4-FFF2-40B4-BE49-F238E27FC236}">
                <a16:creationId xmlns:a16="http://schemas.microsoft.com/office/drawing/2014/main" id="{4C51FE04-7254-494D-B6EA-095556E50CED}"/>
              </a:ext>
            </a:extLst>
          </p:cNvPr>
          <p:cNvSpPr>
            <a:spLocks noGrp="1" noChangeArrowheads="1"/>
          </p:cNvSpPr>
          <p:nvPr>
            <p:ph type="sldNum" sz="quarter" idx="4"/>
          </p:nvPr>
        </p:nvSpPr>
        <p:spPr/>
        <p:txBody>
          <a:bodyPr/>
          <a:lstStyle>
            <a:lvl1pPr>
              <a:defRPr/>
            </a:lvl1pPr>
          </a:lstStyle>
          <a:p>
            <a:fld id="{3CAE6961-7DF5-4E06-BB29-FC6C04E793A1}" type="slidenum">
              <a:rPr lang="sl-SI" altLang="sl-SI"/>
              <a:pPr/>
              <a:t>‹#›</a:t>
            </a:fld>
            <a:endParaRPr lang="sl-SI" altLang="sl-S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DCBF4-55F2-4CE6-983D-9EB743118623}"/>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CAE5745C-2939-47D1-926E-F61EEAC1A59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DC65C3A5-677B-4660-A210-8C235F65B57D}"/>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255BF9D7-94BE-486D-AE49-FE3C90D877C4}"/>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DAE280C0-FCC5-4D72-A799-4CB04A567018}"/>
              </a:ext>
            </a:extLst>
          </p:cNvPr>
          <p:cNvSpPr>
            <a:spLocks noGrp="1"/>
          </p:cNvSpPr>
          <p:nvPr>
            <p:ph type="sldNum" sz="quarter" idx="12"/>
          </p:nvPr>
        </p:nvSpPr>
        <p:spPr/>
        <p:txBody>
          <a:bodyPr/>
          <a:lstStyle>
            <a:lvl1pPr>
              <a:defRPr/>
            </a:lvl1pPr>
          </a:lstStyle>
          <a:p>
            <a:fld id="{E66EFEDF-AA06-4323-B91E-7283978247B8}" type="slidenum">
              <a:rPr lang="sl-SI" altLang="sl-SI"/>
              <a:pPr/>
              <a:t>‹#›</a:t>
            </a:fld>
            <a:endParaRPr lang="sl-SI" altLang="sl-SI"/>
          </a:p>
        </p:txBody>
      </p:sp>
    </p:spTree>
    <p:extLst>
      <p:ext uri="{BB962C8B-B14F-4D97-AF65-F5344CB8AC3E}">
        <p14:creationId xmlns:p14="http://schemas.microsoft.com/office/powerpoint/2010/main" val="3966123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152DB81-15AC-4073-AB90-DE832DD09C2F}"/>
              </a:ext>
            </a:extLst>
          </p:cNvPr>
          <p:cNvSpPr>
            <a:spLocks noGrp="1"/>
          </p:cNvSpPr>
          <p:nvPr>
            <p:ph type="title" orient="vert"/>
          </p:nvPr>
        </p:nvSpPr>
        <p:spPr>
          <a:xfrm>
            <a:off x="6629400" y="381000"/>
            <a:ext cx="2057400" cy="5715000"/>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1B00DAD4-068E-4A8A-BA2A-7563D482B734}"/>
              </a:ext>
            </a:extLst>
          </p:cNvPr>
          <p:cNvSpPr>
            <a:spLocks noGrp="1"/>
          </p:cNvSpPr>
          <p:nvPr>
            <p:ph type="body" orient="vert" idx="1"/>
          </p:nvPr>
        </p:nvSpPr>
        <p:spPr>
          <a:xfrm>
            <a:off x="457200" y="381000"/>
            <a:ext cx="601980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BD65B937-A33B-406B-A195-03DABDBB8EC6}"/>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88366EDF-2118-46AE-80A9-E2C72087A3AA}"/>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031324D7-EA97-4971-BE81-58DCAA31D847}"/>
              </a:ext>
            </a:extLst>
          </p:cNvPr>
          <p:cNvSpPr>
            <a:spLocks noGrp="1"/>
          </p:cNvSpPr>
          <p:nvPr>
            <p:ph type="sldNum" sz="quarter" idx="12"/>
          </p:nvPr>
        </p:nvSpPr>
        <p:spPr/>
        <p:txBody>
          <a:bodyPr/>
          <a:lstStyle>
            <a:lvl1pPr>
              <a:defRPr/>
            </a:lvl1pPr>
          </a:lstStyle>
          <a:p>
            <a:fld id="{D3D1D3DF-A12E-43AB-8F7A-CEB48F51275B}" type="slidenum">
              <a:rPr lang="sl-SI" altLang="sl-SI"/>
              <a:pPr/>
              <a:t>‹#›</a:t>
            </a:fld>
            <a:endParaRPr lang="sl-SI" altLang="sl-SI"/>
          </a:p>
        </p:txBody>
      </p:sp>
    </p:spTree>
    <p:extLst>
      <p:ext uri="{BB962C8B-B14F-4D97-AF65-F5344CB8AC3E}">
        <p14:creationId xmlns:p14="http://schemas.microsoft.com/office/powerpoint/2010/main" val="90040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9C5CA-261A-4286-AD04-2A85E05736F8}"/>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4B8D786A-118A-431B-B5FA-B825959966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C5552DEA-24DE-466F-BC0C-74ADE8F11F69}"/>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4C86D5D5-CCFB-4E95-872A-CF7E16AED335}"/>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5B0B675B-0054-42E8-A486-EB6463034157}"/>
              </a:ext>
            </a:extLst>
          </p:cNvPr>
          <p:cNvSpPr>
            <a:spLocks noGrp="1"/>
          </p:cNvSpPr>
          <p:nvPr>
            <p:ph type="sldNum" sz="quarter" idx="12"/>
          </p:nvPr>
        </p:nvSpPr>
        <p:spPr/>
        <p:txBody>
          <a:bodyPr/>
          <a:lstStyle>
            <a:lvl1pPr>
              <a:defRPr/>
            </a:lvl1pPr>
          </a:lstStyle>
          <a:p>
            <a:fld id="{10F45A0F-2734-408C-BDDF-FFB13ECB69E6}" type="slidenum">
              <a:rPr lang="sl-SI" altLang="sl-SI"/>
              <a:pPr/>
              <a:t>‹#›</a:t>
            </a:fld>
            <a:endParaRPr lang="sl-SI" altLang="sl-SI"/>
          </a:p>
        </p:txBody>
      </p:sp>
    </p:spTree>
    <p:extLst>
      <p:ext uri="{BB962C8B-B14F-4D97-AF65-F5344CB8AC3E}">
        <p14:creationId xmlns:p14="http://schemas.microsoft.com/office/powerpoint/2010/main" val="2652732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7DA4C-BC4B-457F-974F-43005444411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E7FADF65-9490-4ACC-A6A6-1CBB43DD4D93}"/>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2FAB8371-127E-4E5D-B9D4-FF3AD5C9E933}"/>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E660CC71-81AC-4D4D-8C4B-9DD3044ED84F}"/>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666E88A7-6F51-492C-8590-6438D2D9BA6C}"/>
              </a:ext>
            </a:extLst>
          </p:cNvPr>
          <p:cNvSpPr>
            <a:spLocks noGrp="1"/>
          </p:cNvSpPr>
          <p:nvPr>
            <p:ph type="sldNum" sz="quarter" idx="12"/>
          </p:nvPr>
        </p:nvSpPr>
        <p:spPr/>
        <p:txBody>
          <a:bodyPr/>
          <a:lstStyle>
            <a:lvl1pPr>
              <a:defRPr/>
            </a:lvl1pPr>
          </a:lstStyle>
          <a:p>
            <a:fld id="{B982064C-F647-4C4B-81F3-B36BE0375EED}" type="slidenum">
              <a:rPr lang="sl-SI" altLang="sl-SI"/>
              <a:pPr/>
              <a:t>‹#›</a:t>
            </a:fld>
            <a:endParaRPr lang="sl-SI" altLang="sl-SI"/>
          </a:p>
        </p:txBody>
      </p:sp>
    </p:spTree>
    <p:extLst>
      <p:ext uri="{BB962C8B-B14F-4D97-AF65-F5344CB8AC3E}">
        <p14:creationId xmlns:p14="http://schemas.microsoft.com/office/powerpoint/2010/main" val="1498649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1A18D-580D-4719-AC0D-06ACFCCB3536}"/>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02977BEA-B646-4333-A350-3C552660AC69}"/>
              </a:ext>
            </a:extLst>
          </p:cNvPr>
          <p:cNvSpPr>
            <a:spLocks noGrp="1"/>
          </p:cNvSpPr>
          <p:nvPr>
            <p:ph sz="half" idx="1"/>
          </p:nvPr>
        </p:nvSpPr>
        <p:spPr>
          <a:xfrm>
            <a:off x="457200" y="19812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239FD5D6-5F3A-43B6-9E8A-793A9DED2990}"/>
              </a:ext>
            </a:extLst>
          </p:cNvPr>
          <p:cNvSpPr>
            <a:spLocks noGrp="1"/>
          </p:cNvSpPr>
          <p:nvPr>
            <p:ph sz="half" idx="2"/>
          </p:nvPr>
        </p:nvSpPr>
        <p:spPr>
          <a:xfrm>
            <a:off x="4648200" y="19812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A35B6249-0B47-4E8C-8376-136C6B7AE6DA}"/>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BBA6E639-C48D-4988-89A5-8CD018A79BEE}"/>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8929AA8B-AD94-43AB-9E40-1C7FE8977360}"/>
              </a:ext>
            </a:extLst>
          </p:cNvPr>
          <p:cNvSpPr>
            <a:spLocks noGrp="1"/>
          </p:cNvSpPr>
          <p:nvPr>
            <p:ph type="sldNum" sz="quarter" idx="12"/>
          </p:nvPr>
        </p:nvSpPr>
        <p:spPr/>
        <p:txBody>
          <a:bodyPr/>
          <a:lstStyle>
            <a:lvl1pPr>
              <a:defRPr/>
            </a:lvl1pPr>
          </a:lstStyle>
          <a:p>
            <a:fld id="{26C85ADE-AC73-494A-AC3D-61EAA9C0300D}" type="slidenum">
              <a:rPr lang="sl-SI" altLang="sl-SI"/>
              <a:pPr/>
              <a:t>‹#›</a:t>
            </a:fld>
            <a:endParaRPr lang="sl-SI" altLang="sl-SI"/>
          </a:p>
        </p:txBody>
      </p:sp>
    </p:spTree>
    <p:extLst>
      <p:ext uri="{BB962C8B-B14F-4D97-AF65-F5344CB8AC3E}">
        <p14:creationId xmlns:p14="http://schemas.microsoft.com/office/powerpoint/2010/main" val="1100627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5E59D-27AD-42BE-9574-7E1501C0E0E5}"/>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E3851685-0045-4CFD-AC8A-8D5CFACD7E1B}"/>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DA71BAA-6CA0-4B1D-8ECF-AD15BFDC087E}"/>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3A9185F3-E654-434B-AD03-B8B44A770ADA}"/>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28A459-BA01-4446-B13F-126A1C7E558C}"/>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17F6A923-D009-4A8B-8437-935AFD15D624}"/>
              </a:ext>
            </a:extLst>
          </p:cNvPr>
          <p:cNvSpPr>
            <a:spLocks noGrp="1"/>
          </p:cNvSpPr>
          <p:nvPr>
            <p:ph type="dt" sz="half" idx="10"/>
          </p:nvPr>
        </p:nvSpPr>
        <p:spPr/>
        <p:txBody>
          <a:bodyPr/>
          <a:lstStyle>
            <a:lvl1pPr>
              <a:defRPr/>
            </a:lvl1pPr>
          </a:lstStyle>
          <a:p>
            <a:endParaRPr lang="sl-SI" altLang="sl-SI"/>
          </a:p>
        </p:txBody>
      </p:sp>
      <p:sp>
        <p:nvSpPr>
          <p:cNvPr id="8" name="Footer Placeholder 7">
            <a:extLst>
              <a:ext uri="{FF2B5EF4-FFF2-40B4-BE49-F238E27FC236}">
                <a16:creationId xmlns:a16="http://schemas.microsoft.com/office/drawing/2014/main" id="{632F900B-3673-4FB4-9D9F-28598875D3E8}"/>
              </a:ext>
            </a:extLst>
          </p:cNvPr>
          <p:cNvSpPr>
            <a:spLocks noGrp="1"/>
          </p:cNvSpPr>
          <p:nvPr>
            <p:ph type="ftr" sz="quarter" idx="11"/>
          </p:nvPr>
        </p:nvSpPr>
        <p:spPr/>
        <p:txBody>
          <a:bodyPr/>
          <a:lstStyle>
            <a:lvl1pPr>
              <a:defRPr/>
            </a:lvl1pPr>
          </a:lstStyle>
          <a:p>
            <a:endParaRPr lang="sl-SI" altLang="sl-SI"/>
          </a:p>
        </p:txBody>
      </p:sp>
      <p:sp>
        <p:nvSpPr>
          <p:cNvPr id="9" name="Slide Number Placeholder 8">
            <a:extLst>
              <a:ext uri="{FF2B5EF4-FFF2-40B4-BE49-F238E27FC236}">
                <a16:creationId xmlns:a16="http://schemas.microsoft.com/office/drawing/2014/main" id="{6536D180-6C73-4755-BE9B-9C5C11EB69F2}"/>
              </a:ext>
            </a:extLst>
          </p:cNvPr>
          <p:cNvSpPr>
            <a:spLocks noGrp="1"/>
          </p:cNvSpPr>
          <p:nvPr>
            <p:ph type="sldNum" sz="quarter" idx="12"/>
          </p:nvPr>
        </p:nvSpPr>
        <p:spPr/>
        <p:txBody>
          <a:bodyPr/>
          <a:lstStyle>
            <a:lvl1pPr>
              <a:defRPr/>
            </a:lvl1pPr>
          </a:lstStyle>
          <a:p>
            <a:fld id="{9B782E19-ACB0-4B7A-B69B-17CAB67822DF}" type="slidenum">
              <a:rPr lang="sl-SI" altLang="sl-SI"/>
              <a:pPr/>
              <a:t>‹#›</a:t>
            </a:fld>
            <a:endParaRPr lang="sl-SI" altLang="sl-SI"/>
          </a:p>
        </p:txBody>
      </p:sp>
    </p:spTree>
    <p:extLst>
      <p:ext uri="{BB962C8B-B14F-4D97-AF65-F5344CB8AC3E}">
        <p14:creationId xmlns:p14="http://schemas.microsoft.com/office/powerpoint/2010/main" val="538551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0E9A7-B384-42F2-9B9E-FC3A87BB9308}"/>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B1DA3F74-4EB9-4DE7-83F9-9F90BE2E01CC}"/>
              </a:ext>
            </a:extLst>
          </p:cNvPr>
          <p:cNvSpPr>
            <a:spLocks noGrp="1"/>
          </p:cNvSpPr>
          <p:nvPr>
            <p:ph type="dt" sz="half" idx="10"/>
          </p:nvPr>
        </p:nvSpPr>
        <p:spPr/>
        <p:txBody>
          <a:bodyPr/>
          <a:lstStyle>
            <a:lvl1pPr>
              <a:defRPr/>
            </a:lvl1pPr>
          </a:lstStyle>
          <a:p>
            <a:endParaRPr lang="sl-SI" altLang="sl-SI"/>
          </a:p>
        </p:txBody>
      </p:sp>
      <p:sp>
        <p:nvSpPr>
          <p:cNvPr id="4" name="Footer Placeholder 3">
            <a:extLst>
              <a:ext uri="{FF2B5EF4-FFF2-40B4-BE49-F238E27FC236}">
                <a16:creationId xmlns:a16="http://schemas.microsoft.com/office/drawing/2014/main" id="{C151B303-9CFC-4FC4-99A7-96381F4100B5}"/>
              </a:ext>
            </a:extLst>
          </p:cNvPr>
          <p:cNvSpPr>
            <a:spLocks noGrp="1"/>
          </p:cNvSpPr>
          <p:nvPr>
            <p:ph type="ftr" sz="quarter" idx="11"/>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340DE81A-49AD-458B-B87D-7F2A675173B2}"/>
              </a:ext>
            </a:extLst>
          </p:cNvPr>
          <p:cNvSpPr>
            <a:spLocks noGrp="1"/>
          </p:cNvSpPr>
          <p:nvPr>
            <p:ph type="sldNum" sz="quarter" idx="12"/>
          </p:nvPr>
        </p:nvSpPr>
        <p:spPr/>
        <p:txBody>
          <a:bodyPr/>
          <a:lstStyle>
            <a:lvl1pPr>
              <a:defRPr/>
            </a:lvl1pPr>
          </a:lstStyle>
          <a:p>
            <a:fld id="{6D078A96-3B11-4DD3-AFDA-08CB1F854D13}" type="slidenum">
              <a:rPr lang="sl-SI" altLang="sl-SI"/>
              <a:pPr/>
              <a:t>‹#›</a:t>
            </a:fld>
            <a:endParaRPr lang="sl-SI" altLang="sl-SI"/>
          </a:p>
        </p:txBody>
      </p:sp>
    </p:spTree>
    <p:extLst>
      <p:ext uri="{BB962C8B-B14F-4D97-AF65-F5344CB8AC3E}">
        <p14:creationId xmlns:p14="http://schemas.microsoft.com/office/powerpoint/2010/main" val="2321744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31BC11-C7DC-4C11-AA73-52EA2C82ACE3}"/>
              </a:ext>
            </a:extLst>
          </p:cNvPr>
          <p:cNvSpPr>
            <a:spLocks noGrp="1"/>
          </p:cNvSpPr>
          <p:nvPr>
            <p:ph type="dt" sz="half" idx="10"/>
          </p:nvPr>
        </p:nvSpPr>
        <p:spPr/>
        <p:txBody>
          <a:bodyPr/>
          <a:lstStyle>
            <a:lvl1pPr>
              <a:defRPr/>
            </a:lvl1pPr>
          </a:lstStyle>
          <a:p>
            <a:endParaRPr lang="sl-SI" altLang="sl-SI"/>
          </a:p>
        </p:txBody>
      </p:sp>
      <p:sp>
        <p:nvSpPr>
          <p:cNvPr id="3" name="Footer Placeholder 2">
            <a:extLst>
              <a:ext uri="{FF2B5EF4-FFF2-40B4-BE49-F238E27FC236}">
                <a16:creationId xmlns:a16="http://schemas.microsoft.com/office/drawing/2014/main" id="{7024507C-DE78-42FD-80FB-0AF67F561DE5}"/>
              </a:ext>
            </a:extLst>
          </p:cNvPr>
          <p:cNvSpPr>
            <a:spLocks noGrp="1"/>
          </p:cNvSpPr>
          <p:nvPr>
            <p:ph type="ftr" sz="quarter" idx="11"/>
          </p:nvPr>
        </p:nvSpPr>
        <p:spPr/>
        <p:txBody>
          <a:bodyPr/>
          <a:lstStyle>
            <a:lvl1pPr>
              <a:defRPr/>
            </a:lvl1pPr>
          </a:lstStyle>
          <a:p>
            <a:endParaRPr lang="sl-SI" altLang="sl-SI"/>
          </a:p>
        </p:txBody>
      </p:sp>
      <p:sp>
        <p:nvSpPr>
          <p:cNvPr id="4" name="Slide Number Placeholder 3">
            <a:extLst>
              <a:ext uri="{FF2B5EF4-FFF2-40B4-BE49-F238E27FC236}">
                <a16:creationId xmlns:a16="http://schemas.microsoft.com/office/drawing/2014/main" id="{D65DE1B5-CD4F-4057-9C83-03B9D40822A2}"/>
              </a:ext>
            </a:extLst>
          </p:cNvPr>
          <p:cNvSpPr>
            <a:spLocks noGrp="1"/>
          </p:cNvSpPr>
          <p:nvPr>
            <p:ph type="sldNum" sz="quarter" idx="12"/>
          </p:nvPr>
        </p:nvSpPr>
        <p:spPr/>
        <p:txBody>
          <a:bodyPr/>
          <a:lstStyle>
            <a:lvl1pPr>
              <a:defRPr/>
            </a:lvl1pPr>
          </a:lstStyle>
          <a:p>
            <a:fld id="{765EBBE3-4872-4532-97ED-938D886EC892}" type="slidenum">
              <a:rPr lang="sl-SI" altLang="sl-SI"/>
              <a:pPr/>
              <a:t>‹#›</a:t>
            </a:fld>
            <a:endParaRPr lang="sl-SI" altLang="sl-SI"/>
          </a:p>
        </p:txBody>
      </p:sp>
    </p:spTree>
    <p:extLst>
      <p:ext uri="{BB962C8B-B14F-4D97-AF65-F5344CB8AC3E}">
        <p14:creationId xmlns:p14="http://schemas.microsoft.com/office/powerpoint/2010/main" val="378260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D7FA6-363A-432B-9C98-68B73D78303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4F7ADCF1-EC3B-432B-AD65-D1F4BFD51F5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DAFE1AE3-3DC7-4135-837B-18BDF1DF303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3C9A4F-2E25-4DEC-B64B-CF5D03257C24}"/>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EE5903F1-E2C6-4280-9789-14A888DEEC24}"/>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5DF885F8-18B7-4149-B33B-939AC367125F}"/>
              </a:ext>
            </a:extLst>
          </p:cNvPr>
          <p:cNvSpPr>
            <a:spLocks noGrp="1"/>
          </p:cNvSpPr>
          <p:nvPr>
            <p:ph type="sldNum" sz="quarter" idx="12"/>
          </p:nvPr>
        </p:nvSpPr>
        <p:spPr/>
        <p:txBody>
          <a:bodyPr/>
          <a:lstStyle>
            <a:lvl1pPr>
              <a:defRPr/>
            </a:lvl1pPr>
          </a:lstStyle>
          <a:p>
            <a:fld id="{AD3B1AAF-B47C-4E3F-8E0C-7BFF2B3DEA6A}" type="slidenum">
              <a:rPr lang="sl-SI" altLang="sl-SI"/>
              <a:pPr/>
              <a:t>‹#›</a:t>
            </a:fld>
            <a:endParaRPr lang="sl-SI" altLang="sl-SI"/>
          </a:p>
        </p:txBody>
      </p:sp>
    </p:spTree>
    <p:extLst>
      <p:ext uri="{BB962C8B-B14F-4D97-AF65-F5344CB8AC3E}">
        <p14:creationId xmlns:p14="http://schemas.microsoft.com/office/powerpoint/2010/main" val="3645439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0DDA7-3C91-4B2B-91FD-831A4DEE083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AA86FEC1-FE57-498C-8E67-53DF75A9561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ED255DFA-B6EA-429D-8233-D818B339844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50057E-DAFD-4E60-918F-4D495B38DEB9}"/>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6E2FF3C2-6222-420B-9888-60805B6C6E17}"/>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900CBD05-7E70-4C53-AE2D-8E007C18A31F}"/>
              </a:ext>
            </a:extLst>
          </p:cNvPr>
          <p:cNvSpPr>
            <a:spLocks noGrp="1"/>
          </p:cNvSpPr>
          <p:nvPr>
            <p:ph type="sldNum" sz="quarter" idx="12"/>
          </p:nvPr>
        </p:nvSpPr>
        <p:spPr/>
        <p:txBody>
          <a:bodyPr/>
          <a:lstStyle>
            <a:lvl1pPr>
              <a:defRPr/>
            </a:lvl1pPr>
          </a:lstStyle>
          <a:p>
            <a:fld id="{FC5B95F5-0F4B-4824-9E54-D8EA6BA792D2}" type="slidenum">
              <a:rPr lang="sl-SI" altLang="sl-SI"/>
              <a:pPr/>
              <a:t>‹#›</a:t>
            </a:fld>
            <a:endParaRPr lang="sl-SI" altLang="sl-SI"/>
          </a:p>
        </p:txBody>
      </p:sp>
    </p:spTree>
    <p:extLst>
      <p:ext uri="{BB962C8B-B14F-4D97-AF65-F5344CB8AC3E}">
        <p14:creationId xmlns:p14="http://schemas.microsoft.com/office/powerpoint/2010/main" val="3888135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5203490A-4A0A-4727-A691-63DD97EEF205}"/>
              </a:ext>
            </a:extLst>
          </p:cNvPr>
          <p:cNvSpPr>
            <a:spLocks noGrp="1" noChangeArrowheads="1"/>
          </p:cNvSpPr>
          <p:nvPr>
            <p:ph type="title"/>
          </p:nvPr>
        </p:nvSpPr>
        <p:spPr bwMode="auto">
          <a:xfrm>
            <a:off x="457200" y="3810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l-SI" altLang="sl-SI"/>
              <a:t>Kliknite, če želite urediti slog naslova matrice</a:t>
            </a:r>
          </a:p>
        </p:txBody>
      </p:sp>
      <p:sp>
        <p:nvSpPr>
          <p:cNvPr id="103427" name="Rectangle 3">
            <a:extLst>
              <a:ext uri="{FF2B5EF4-FFF2-40B4-BE49-F238E27FC236}">
                <a16:creationId xmlns:a16="http://schemas.microsoft.com/office/drawing/2014/main" id="{62B580F2-85A2-41FD-9387-47E627FF1644}"/>
              </a:ext>
            </a:extLst>
          </p:cNvPr>
          <p:cNvSpPr>
            <a:spLocks noGrp="1" noChangeArrowheads="1"/>
          </p:cNvSpPr>
          <p:nvPr>
            <p:ph type="body" idx="1"/>
          </p:nvPr>
        </p:nvSpPr>
        <p:spPr bwMode="auto">
          <a:xfrm>
            <a:off x="457200" y="1981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
        <p:nvSpPr>
          <p:cNvPr id="103428" name="Rectangle 4">
            <a:extLst>
              <a:ext uri="{FF2B5EF4-FFF2-40B4-BE49-F238E27FC236}">
                <a16:creationId xmlns:a16="http://schemas.microsoft.com/office/drawing/2014/main" id="{2DE9AFE4-A5B1-4B7B-8355-2F9E12FEE87A}"/>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panose="020B0604020202020204" pitchFamily="34" charset="0"/>
              </a:defRPr>
            </a:lvl1pPr>
          </a:lstStyle>
          <a:p>
            <a:endParaRPr lang="sl-SI" altLang="sl-SI"/>
          </a:p>
        </p:txBody>
      </p:sp>
      <p:sp>
        <p:nvSpPr>
          <p:cNvPr id="103429" name="Rectangle 5">
            <a:extLst>
              <a:ext uri="{FF2B5EF4-FFF2-40B4-BE49-F238E27FC236}">
                <a16:creationId xmlns:a16="http://schemas.microsoft.com/office/drawing/2014/main" id="{5EB0A4A1-A4E6-4E4F-8622-47B2DDF0A26E}"/>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panose="020B0604020202020204" pitchFamily="34" charset="0"/>
              </a:defRPr>
            </a:lvl1pPr>
          </a:lstStyle>
          <a:p>
            <a:endParaRPr lang="sl-SI" altLang="sl-SI"/>
          </a:p>
        </p:txBody>
      </p:sp>
      <p:sp>
        <p:nvSpPr>
          <p:cNvPr id="103430" name="Rectangle 6">
            <a:extLst>
              <a:ext uri="{FF2B5EF4-FFF2-40B4-BE49-F238E27FC236}">
                <a16:creationId xmlns:a16="http://schemas.microsoft.com/office/drawing/2014/main" id="{F82FAE10-2386-409F-81D4-8D11F45F113D}"/>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panose="020B0604020202020204" pitchFamily="34" charset="0"/>
              </a:defRPr>
            </a:lvl1pPr>
          </a:lstStyle>
          <a:p>
            <a:fld id="{1C137110-B204-4692-A59E-C61EDB699709}" type="slidenum">
              <a:rPr lang="sl-SI" altLang="sl-SI"/>
              <a:pPr/>
              <a:t>‹#›</a:t>
            </a:fld>
            <a:endParaRPr lang="sl-SI" altLang="sl-SI"/>
          </a:p>
        </p:txBody>
      </p:sp>
    </p:spTree>
  </p:cSld>
  <p:clrMap bg1="dk2" tx1="lt1" bg2="dk1" tx2="lt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9pPr>
    </p:titleStyle>
    <p:bodyStyle>
      <a:lvl1pPr marL="342900" indent="-342900" algn="l" rtl="0" fontAlgn="base">
        <a:spcBef>
          <a:spcPct val="20000"/>
        </a:spcBef>
        <a:spcAft>
          <a:spcPct val="0"/>
        </a:spcAft>
        <a:buClr>
          <a:schemeClr val="hlink"/>
        </a:buClr>
        <a:buSzPct val="65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folHlink"/>
        </a:buClr>
        <a:buSzPct val="65000"/>
        <a:buFont typeface="Wingdings" panose="05000000000000000000" pitchFamily="2" charset="2"/>
        <a:buChar char="n"/>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hlink"/>
        </a:buClr>
        <a:buSzPct val="65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folHlink"/>
        </a:buClr>
        <a:buSzPct val="65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SzPct val="65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http://upload.wikimedia.org/wikipedia/commons/thumb/a/ad/Meister_von_San_Vitale_in_Ravenna_004.jpg/180px-Meister_von_San_Vitale_in_Ravenna_004.jpg"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59BD2F4C-548E-46B3-A82A-1FDD65D5A1E4}"/>
              </a:ext>
            </a:extLst>
          </p:cNvPr>
          <p:cNvSpPr>
            <a:spLocks noGrp="1" noChangeArrowheads="1"/>
          </p:cNvSpPr>
          <p:nvPr>
            <p:ph type="ctrTitle"/>
          </p:nvPr>
        </p:nvSpPr>
        <p:spPr/>
        <p:txBody>
          <a:bodyPr/>
          <a:lstStyle/>
          <a:p>
            <a:r>
              <a:rPr lang="sl-SI" altLang="sl-SI">
                <a:solidFill>
                  <a:srgbClr val="FF0000"/>
                </a:solidFill>
              </a:rPr>
              <a:t>BIZANTINSKA DRŽAVA</a:t>
            </a:r>
          </a:p>
        </p:txBody>
      </p:sp>
      <p:sp>
        <p:nvSpPr>
          <p:cNvPr id="4099" name="Rectangle 3">
            <a:extLst>
              <a:ext uri="{FF2B5EF4-FFF2-40B4-BE49-F238E27FC236}">
                <a16:creationId xmlns:a16="http://schemas.microsoft.com/office/drawing/2014/main" id="{99971736-8568-4B6C-8AC0-C7E9EB660A33}"/>
              </a:ext>
            </a:extLst>
          </p:cNvPr>
          <p:cNvSpPr>
            <a:spLocks noGrp="1" noChangeArrowheads="1"/>
          </p:cNvSpPr>
          <p:nvPr>
            <p:ph type="subTitle" idx="1"/>
          </p:nvPr>
        </p:nvSpPr>
        <p:spPr/>
        <p:txBody>
          <a:bodyPr/>
          <a:lstStyle/>
          <a:p>
            <a:endParaRPr lang="sl-SI" altLang="sl-SI"/>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D8C634EA-0555-463E-8BF1-FC4F52590DEB}"/>
              </a:ext>
            </a:extLst>
          </p:cNvPr>
          <p:cNvSpPr>
            <a:spLocks noGrp="1" noChangeArrowheads="1"/>
          </p:cNvSpPr>
          <p:nvPr>
            <p:ph type="title"/>
          </p:nvPr>
        </p:nvSpPr>
        <p:spPr/>
        <p:txBody>
          <a:bodyPr/>
          <a:lstStyle/>
          <a:p>
            <a:r>
              <a:rPr lang="sl-SI" altLang="sl-SI" sz="2400">
                <a:solidFill>
                  <a:schemeClr val="folHlink"/>
                </a:solidFill>
              </a:rPr>
              <a:t>Krščanstvo</a:t>
            </a:r>
          </a:p>
        </p:txBody>
      </p:sp>
      <p:sp>
        <p:nvSpPr>
          <p:cNvPr id="14339" name="Rectangle 3">
            <a:extLst>
              <a:ext uri="{FF2B5EF4-FFF2-40B4-BE49-F238E27FC236}">
                <a16:creationId xmlns:a16="http://schemas.microsoft.com/office/drawing/2014/main" id="{0762D154-A663-4201-AD7F-B6BB289B3CC5}"/>
              </a:ext>
            </a:extLst>
          </p:cNvPr>
          <p:cNvSpPr>
            <a:spLocks noGrp="1" noChangeArrowheads="1"/>
          </p:cNvSpPr>
          <p:nvPr>
            <p:ph type="body" idx="1"/>
          </p:nvPr>
        </p:nvSpPr>
        <p:spPr/>
        <p:txBody>
          <a:bodyPr/>
          <a:lstStyle/>
          <a:p>
            <a:r>
              <a:rPr lang="sl-SI" altLang="sl-SI" sz="2000"/>
              <a:t>Bizantinci so se imeli za izvoljeno božje ljudstvo.</a:t>
            </a:r>
          </a:p>
          <a:p>
            <a:r>
              <a:rPr lang="sl-SI" altLang="sl-SI" sz="2000"/>
              <a:t>Največji dosežek Bizanca je bil vpliv njegove civilizacije na okoliške narode.</a:t>
            </a:r>
          </a:p>
          <a:p>
            <a:r>
              <a:rPr lang="sl-SI" altLang="sl-SI" sz="2000"/>
              <a:t>V času Justinijana so marsikatere prebivalce, ki niso bili njihove vere, so kaznovali z hudimi deli ali pa so bili izgnani.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A969A42-54A3-4F7D-B1C5-A12A73DBD29A}"/>
              </a:ext>
            </a:extLst>
          </p:cNvPr>
          <p:cNvSpPr>
            <a:spLocks noGrp="1" noChangeArrowheads="1"/>
          </p:cNvSpPr>
          <p:nvPr>
            <p:ph type="title"/>
          </p:nvPr>
        </p:nvSpPr>
        <p:spPr/>
        <p:txBody>
          <a:bodyPr/>
          <a:lstStyle/>
          <a:p>
            <a:r>
              <a:rPr lang="sl-SI" altLang="sl-SI" sz="2400">
                <a:solidFill>
                  <a:schemeClr val="folHlink"/>
                </a:solidFill>
              </a:rPr>
              <a:t>Vsakdanje življenje</a:t>
            </a:r>
          </a:p>
        </p:txBody>
      </p:sp>
      <p:sp>
        <p:nvSpPr>
          <p:cNvPr id="15363" name="Rectangle 3">
            <a:extLst>
              <a:ext uri="{FF2B5EF4-FFF2-40B4-BE49-F238E27FC236}">
                <a16:creationId xmlns:a16="http://schemas.microsoft.com/office/drawing/2014/main" id="{C6A2EA32-0442-4ED2-950A-2DE4DC077355}"/>
              </a:ext>
            </a:extLst>
          </p:cNvPr>
          <p:cNvSpPr>
            <a:spLocks noGrp="1" noChangeArrowheads="1"/>
          </p:cNvSpPr>
          <p:nvPr>
            <p:ph type="body" idx="1"/>
          </p:nvPr>
        </p:nvSpPr>
        <p:spPr/>
        <p:txBody>
          <a:bodyPr/>
          <a:lstStyle/>
          <a:p>
            <a:r>
              <a:rPr lang="sl-SI" altLang="sl-SI" sz="2000"/>
              <a:t>Najbolj so uživali, predvsem tisti iz višjih položajev.</a:t>
            </a:r>
          </a:p>
          <a:p>
            <a:r>
              <a:rPr lang="sl-SI" altLang="sl-SI" sz="2000"/>
              <a:t>Hodili so na javna kopališča, gledališča in viteške turnirje.</a:t>
            </a:r>
          </a:p>
          <a:p>
            <a:r>
              <a:rPr lang="sl-SI" altLang="sl-SI" sz="2000"/>
              <a:t>Od 7. stoletja so toge zamenjali z dolgim plaščem.</a:t>
            </a:r>
          </a:p>
          <a:p>
            <a:r>
              <a:rPr lang="sl-SI" altLang="sl-SI" sz="2000"/>
              <a:t>Zakonita vloga ženske v družbenem svetu je bila prednostna. Njeno doto je varoval zakon, da ji mora mož dati toliko premoženja, da bo dosegla vrednost dote.</a:t>
            </a:r>
          </a:p>
          <a:p>
            <a:r>
              <a:rPr lang="sl-SI" altLang="sl-SI" sz="2000"/>
              <a:t>Ženske nižje družbene stopnje so pa skrbele za družino.</a:t>
            </a:r>
          </a:p>
        </p:txBody>
      </p:sp>
      <p:pic>
        <p:nvPicPr>
          <p:cNvPr id="15365" name="Picture 5" descr="toga">
            <a:extLst>
              <a:ext uri="{FF2B5EF4-FFF2-40B4-BE49-F238E27FC236}">
                <a16:creationId xmlns:a16="http://schemas.microsoft.com/office/drawing/2014/main" id="{BBAD1782-49CF-440A-AD53-3BA39188B9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4648200"/>
            <a:ext cx="1454150" cy="2057400"/>
          </a:xfrm>
          <a:prstGeom prst="rect">
            <a:avLst/>
          </a:prstGeom>
          <a:noFill/>
          <a:extLst>
            <a:ext uri="{909E8E84-426E-40DD-AFC4-6F175D3DCCD1}">
              <a14:hiddenFill xmlns:a14="http://schemas.microsoft.com/office/drawing/2010/main">
                <a:solidFill>
                  <a:srgbClr val="FFFFFF"/>
                </a:solidFill>
              </a14:hiddenFill>
            </a:ext>
          </a:extLst>
        </p:spPr>
      </p:pic>
      <p:pic>
        <p:nvPicPr>
          <p:cNvPr id="15367" name="Picture 7" descr="300px-Cincinnatus-toga">
            <a:extLst>
              <a:ext uri="{FF2B5EF4-FFF2-40B4-BE49-F238E27FC236}">
                <a16:creationId xmlns:a16="http://schemas.microsoft.com/office/drawing/2014/main" id="{01E6C9B5-C4B4-4B8C-84ED-D6584E7BA5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58063" y="4038600"/>
            <a:ext cx="1785937" cy="22907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D9C6BFBA-F58F-4650-893F-BCD01FCF3EFB}"/>
              </a:ext>
            </a:extLst>
          </p:cNvPr>
          <p:cNvSpPr>
            <a:spLocks noGrp="1" noChangeArrowheads="1"/>
          </p:cNvSpPr>
          <p:nvPr>
            <p:ph type="title"/>
          </p:nvPr>
        </p:nvSpPr>
        <p:spPr/>
        <p:txBody>
          <a:bodyPr/>
          <a:lstStyle/>
          <a:p>
            <a:r>
              <a:rPr lang="sl-SI" altLang="sl-SI" sz="2400">
                <a:solidFill>
                  <a:schemeClr val="folHlink"/>
                </a:solidFill>
              </a:rPr>
              <a:t>Dediščina Bizanca</a:t>
            </a:r>
          </a:p>
        </p:txBody>
      </p:sp>
      <p:sp>
        <p:nvSpPr>
          <p:cNvPr id="16387" name="Rectangle 3">
            <a:extLst>
              <a:ext uri="{FF2B5EF4-FFF2-40B4-BE49-F238E27FC236}">
                <a16:creationId xmlns:a16="http://schemas.microsoft.com/office/drawing/2014/main" id="{097E118A-30A6-436B-94D4-6870EE9073B8}"/>
              </a:ext>
            </a:extLst>
          </p:cNvPr>
          <p:cNvSpPr>
            <a:spLocks noGrp="1" noChangeArrowheads="1"/>
          </p:cNvSpPr>
          <p:nvPr>
            <p:ph type="body" idx="1"/>
          </p:nvPr>
        </p:nvSpPr>
        <p:spPr/>
        <p:txBody>
          <a:bodyPr/>
          <a:lstStyle/>
          <a:p>
            <a:r>
              <a:rPr lang="sl-SI" altLang="sl-SI" sz="2000"/>
              <a:t>Tukaj se je rodilo pravoslovno krščanstvo in ohranila se je grška kultura.</a:t>
            </a:r>
          </a:p>
          <a:p>
            <a:r>
              <a:rPr lang="sl-SI" altLang="sl-SI" sz="2000"/>
              <a:t>Od njih so kasneje Bolgari, Srbi in Rusi sprejeli vero. </a:t>
            </a:r>
          </a:p>
          <a:p>
            <a:r>
              <a:rPr lang="sl-SI" altLang="sl-SI" sz="2000"/>
              <a:t>To je še danes ena izmed največjih držav, tako po kulturnem in umetniškem krogu.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1716F340-92A7-41CB-96D7-CF34D91E9BC3}"/>
              </a:ext>
            </a:extLst>
          </p:cNvPr>
          <p:cNvSpPr>
            <a:spLocks noGrp="1" noChangeArrowheads="1"/>
          </p:cNvSpPr>
          <p:nvPr>
            <p:ph type="title"/>
          </p:nvPr>
        </p:nvSpPr>
        <p:spPr/>
        <p:txBody>
          <a:bodyPr/>
          <a:lstStyle/>
          <a:p>
            <a:r>
              <a:rPr lang="sl-SI" altLang="sl-SI" sz="2800">
                <a:solidFill>
                  <a:schemeClr val="folHlink"/>
                </a:solidFill>
              </a:rPr>
              <a:t>OD RIMA DO BIZANCA</a:t>
            </a:r>
          </a:p>
        </p:txBody>
      </p:sp>
      <p:sp>
        <p:nvSpPr>
          <p:cNvPr id="5123" name="Rectangle 3">
            <a:extLst>
              <a:ext uri="{FF2B5EF4-FFF2-40B4-BE49-F238E27FC236}">
                <a16:creationId xmlns:a16="http://schemas.microsoft.com/office/drawing/2014/main" id="{ECBD560D-14FC-4F24-B152-E71561E60B1D}"/>
              </a:ext>
            </a:extLst>
          </p:cNvPr>
          <p:cNvSpPr>
            <a:spLocks noGrp="1" noChangeArrowheads="1"/>
          </p:cNvSpPr>
          <p:nvPr>
            <p:ph type="body" idx="1"/>
          </p:nvPr>
        </p:nvSpPr>
        <p:spPr/>
        <p:txBody>
          <a:bodyPr/>
          <a:lstStyle/>
          <a:p>
            <a:pPr>
              <a:lnSpc>
                <a:spcPct val="80000"/>
              </a:lnSpc>
            </a:pPr>
            <a:r>
              <a:rPr lang="sl-SI" altLang="sl-SI" sz="2000"/>
              <a:t>Ko je zahodno rimsko cesarstvo padlo, se je vzhodno razvijalo naprej pod imenom Bizantinsko cesarstvo.</a:t>
            </a:r>
          </a:p>
          <a:p>
            <a:pPr>
              <a:lnSpc>
                <a:spcPct val="80000"/>
              </a:lnSpc>
            </a:pPr>
            <a:r>
              <a:rPr lang="sl-SI" altLang="sl-SI" sz="2000"/>
              <a:t>Konstantin Veliki je svojo prestolnico prenesel iz Rima v Bizanc, prestolnica se je imenovala Konstantinopel.</a:t>
            </a:r>
          </a:p>
          <a:p>
            <a:pPr>
              <a:lnSpc>
                <a:spcPct val="80000"/>
              </a:lnSpc>
            </a:pPr>
            <a:r>
              <a:rPr lang="sl-SI" altLang="sl-SI" sz="2000"/>
              <a:t>Obdobje bizantinskega cesarstva je bilo med leti 395 in 1463.</a:t>
            </a:r>
          </a:p>
          <a:p>
            <a:pPr>
              <a:lnSpc>
                <a:spcPct val="80000"/>
              </a:lnSpc>
            </a:pPr>
            <a:r>
              <a:rPr lang="sl-SI" altLang="sl-SI" sz="2000"/>
              <a:t>Bizanc je tistega časa veljal za enih najrazvitejših držav, ohranili so tudi dobro razvito blagovno-denarno gospodarstvo in dobro preskrbo cele države.</a:t>
            </a:r>
          </a:p>
          <a:p>
            <a:pPr>
              <a:lnSpc>
                <a:spcPct val="80000"/>
              </a:lnSpc>
            </a:pPr>
            <a:r>
              <a:rPr lang="sl-SI" altLang="sl-SI" sz="2000"/>
              <a:t>Imeli so zelo dobre tehnike obdelovanja zemlje.</a:t>
            </a:r>
          </a:p>
          <a:p>
            <a:pPr>
              <a:lnSpc>
                <a:spcPct val="80000"/>
              </a:lnSpc>
            </a:pPr>
            <a:r>
              <a:rPr lang="sl-SI" altLang="sl-SI" sz="2000"/>
              <a:t>Konstantinopel je hitro nadomestil nekdanjo prestolnico in je bil od vsega začetka krščanski, kljub Julijanovem poskusu spet uveljaviti poganstvo.</a:t>
            </a:r>
          </a:p>
          <a:p>
            <a:pPr>
              <a:lnSpc>
                <a:spcPct val="80000"/>
              </a:lnSpc>
            </a:pPr>
            <a:endParaRPr lang="sl-SI" altLang="sl-SI" sz="2000"/>
          </a:p>
        </p:txBody>
      </p:sp>
      <p:sp>
        <p:nvSpPr>
          <p:cNvPr id="5125" name="Rectangle 5">
            <a:extLst>
              <a:ext uri="{FF2B5EF4-FFF2-40B4-BE49-F238E27FC236}">
                <a16:creationId xmlns:a16="http://schemas.microsoft.com/office/drawing/2014/main" id="{DC5AEDC8-D2B2-4244-8F54-6A1B6A62BB7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692A958F-552E-4AAF-9EDC-17C8468A4ED4}"/>
              </a:ext>
            </a:extLst>
          </p:cNvPr>
          <p:cNvSpPr>
            <a:spLocks noGrp="1" noChangeArrowheads="1"/>
          </p:cNvSpPr>
          <p:nvPr>
            <p:ph type="title"/>
          </p:nvPr>
        </p:nvSpPr>
        <p:spPr/>
        <p:txBody>
          <a:bodyPr/>
          <a:lstStyle/>
          <a:p>
            <a:endParaRPr lang="sl-SI" altLang="sl-SI"/>
          </a:p>
        </p:txBody>
      </p:sp>
      <p:pic>
        <p:nvPicPr>
          <p:cNvPr id="7172" name="Picture 4">
            <a:extLst>
              <a:ext uri="{FF2B5EF4-FFF2-40B4-BE49-F238E27FC236}">
                <a16:creationId xmlns:a16="http://schemas.microsoft.com/office/drawing/2014/main" id="{C037BCA5-F8AA-4330-951F-95A896E5BD23}"/>
              </a:ext>
            </a:extLst>
          </p:cNvPr>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304800" y="609600"/>
            <a:ext cx="8534400" cy="5410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86DF9980-E57A-4872-AA26-0EFC30967354}"/>
              </a:ext>
            </a:extLst>
          </p:cNvPr>
          <p:cNvSpPr>
            <a:spLocks noGrp="1" noChangeArrowheads="1"/>
          </p:cNvSpPr>
          <p:nvPr>
            <p:ph type="title"/>
          </p:nvPr>
        </p:nvSpPr>
        <p:spPr/>
        <p:txBody>
          <a:bodyPr/>
          <a:lstStyle/>
          <a:p>
            <a:r>
              <a:rPr lang="sl-SI" altLang="sl-SI" sz="2400">
                <a:solidFill>
                  <a:schemeClr val="hlink"/>
                </a:solidFill>
              </a:rPr>
              <a:t>KONSTANTIN VELIKI</a:t>
            </a:r>
          </a:p>
        </p:txBody>
      </p:sp>
      <p:sp>
        <p:nvSpPr>
          <p:cNvPr id="6147" name="Rectangle 3">
            <a:extLst>
              <a:ext uri="{FF2B5EF4-FFF2-40B4-BE49-F238E27FC236}">
                <a16:creationId xmlns:a16="http://schemas.microsoft.com/office/drawing/2014/main" id="{E364A448-2EBF-4037-BE9D-DB42B2416938}"/>
              </a:ext>
            </a:extLst>
          </p:cNvPr>
          <p:cNvSpPr>
            <a:spLocks noGrp="1" noChangeArrowheads="1"/>
          </p:cNvSpPr>
          <p:nvPr>
            <p:ph type="body" idx="1"/>
          </p:nvPr>
        </p:nvSpPr>
        <p:spPr/>
        <p:txBody>
          <a:bodyPr/>
          <a:lstStyle/>
          <a:p>
            <a:r>
              <a:rPr lang="sl-SI" altLang="sl-SI" sz="2000"/>
              <a:t>Novo prestolnico je odprl 11 maja 330.</a:t>
            </a:r>
          </a:p>
          <a:p>
            <a:r>
              <a:rPr lang="sl-SI" altLang="sl-SI" sz="2000"/>
              <a:t>Leta 312 je odobril kristljanom svobodno opravljanje obredov.</a:t>
            </a:r>
          </a:p>
          <a:p>
            <a:r>
              <a:rPr lang="sl-SI" altLang="sl-SI" sz="2000"/>
              <a:t>Njegovi cilji niso bili samo verski, predvsem je poskrbel tudi za obrambo meja, zlasti na Donavi in Evfratu, ki so jih ogrožali Goti in Perzijci. S spretno obrambo so Gote zadržali in odpravili na zahod.</a:t>
            </a:r>
          </a:p>
          <a:p>
            <a:endParaRPr lang="sl-SI" altLang="sl-SI" sz="2000"/>
          </a:p>
        </p:txBody>
      </p:sp>
      <p:pic>
        <p:nvPicPr>
          <p:cNvPr id="6149" name="Picture 5" descr="46_1">
            <a:extLst>
              <a:ext uri="{FF2B5EF4-FFF2-40B4-BE49-F238E27FC236}">
                <a16:creationId xmlns:a16="http://schemas.microsoft.com/office/drawing/2014/main" id="{796E29BF-9D86-4E78-A4E9-1EDB05F743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3962400"/>
            <a:ext cx="1905000" cy="24955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F80630CC-D660-4275-8FE7-5EB9E62CE63A}"/>
              </a:ext>
            </a:extLst>
          </p:cNvPr>
          <p:cNvSpPr>
            <a:spLocks noGrp="1" noChangeArrowheads="1"/>
          </p:cNvSpPr>
          <p:nvPr>
            <p:ph type="title"/>
          </p:nvPr>
        </p:nvSpPr>
        <p:spPr/>
        <p:txBody>
          <a:bodyPr/>
          <a:lstStyle/>
          <a:p>
            <a:r>
              <a:rPr lang="sl-SI" altLang="sl-SI" sz="2400">
                <a:solidFill>
                  <a:schemeClr val="hlink"/>
                </a:solidFill>
              </a:rPr>
              <a:t>Prednosti Bizanca pred Rimom</a:t>
            </a:r>
            <a:r>
              <a:rPr lang="sl-SI" altLang="sl-SI" sz="2400"/>
              <a:t> </a:t>
            </a:r>
          </a:p>
        </p:txBody>
      </p:sp>
      <p:sp>
        <p:nvSpPr>
          <p:cNvPr id="8195" name="Rectangle 3">
            <a:extLst>
              <a:ext uri="{FF2B5EF4-FFF2-40B4-BE49-F238E27FC236}">
                <a16:creationId xmlns:a16="http://schemas.microsoft.com/office/drawing/2014/main" id="{D00638ED-BC4D-40EA-8F5D-6C7FD8419113}"/>
              </a:ext>
            </a:extLst>
          </p:cNvPr>
          <p:cNvSpPr>
            <a:spLocks noGrp="1" noChangeArrowheads="1"/>
          </p:cNvSpPr>
          <p:nvPr>
            <p:ph type="body" idx="1"/>
          </p:nvPr>
        </p:nvSpPr>
        <p:spPr/>
        <p:txBody>
          <a:bodyPr/>
          <a:lstStyle/>
          <a:p>
            <a:r>
              <a:rPr lang="sl-SI" altLang="sl-SI" sz="2000"/>
              <a:t>Imel je več prebivalstva, več vojske</a:t>
            </a:r>
          </a:p>
          <a:p>
            <a:r>
              <a:rPr lang="sl-SI" altLang="sl-SI" sz="2000"/>
              <a:t>Več rodovitne zemlje (glavna bizantinska žitnica je bila v Egiptu)</a:t>
            </a:r>
          </a:p>
          <a:p>
            <a:r>
              <a:rPr lang="sl-SI" altLang="sl-SI" sz="2000"/>
              <a:t>Imel je glavne trgovske postojanke (v Mali Aziji)</a:t>
            </a:r>
          </a:p>
          <a:p>
            <a:r>
              <a:rPr lang="sl-SI" altLang="sl-SI" sz="2000"/>
              <a:t>Konstantinopel je bil največje trgovsko središče</a:t>
            </a:r>
          </a:p>
          <a:p>
            <a:r>
              <a:rPr lang="sl-SI" altLang="sl-SI" sz="2000"/>
              <a:t>Imeli so pomembno valuto-SOLIDUS</a:t>
            </a:r>
          </a:p>
          <a:p>
            <a:r>
              <a:rPr lang="sl-SI" altLang="sl-SI" sz="2000"/>
              <a:t>Pritiski barbarov niso bili tako močni</a:t>
            </a:r>
          </a:p>
          <a:p>
            <a:r>
              <a:rPr lang="sl-SI" altLang="sl-SI" sz="2000"/>
              <a:t>Bolj utrjena mesta </a:t>
            </a:r>
          </a:p>
          <a:p>
            <a:r>
              <a:rPr lang="sl-SI" altLang="sl-SI" sz="2000"/>
              <a:t>Nepremagljivost na morju</a:t>
            </a:r>
          </a:p>
          <a:p>
            <a:endParaRPr lang="sl-SI" altLang="sl-SI" sz="2000"/>
          </a:p>
        </p:txBody>
      </p:sp>
      <p:pic>
        <p:nvPicPr>
          <p:cNvPr id="8197" name="Picture 5" descr="SolidusIrenesb1599">
            <a:extLst>
              <a:ext uri="{FF2B5EF4-FFF2-40B4-BE49-F238E27FC236}">
                <a16:creationId xmlns:a16="http://schemas.microsoft.com/office/drawing/2014/main" id="{26A932B4-E207-4571-9FE0-98274039A3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0" y="4114800"/>
            <a:ext cx="4762500" cy="24860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A4F04F0A-E8C7-4F11-86C5-89A465B748A5}"/>
              </a:ext>
            </a:extLst>
          </p:cNvPr>
          <p:cNvSpPr>
            <a:spLocks noGrp="1" noChangeArrowheads="1"/>
          </p:cNvSpPr>
          <p:nvPr>
            <p:ph type="title"/>
          </p:nvPr>
        </p:nvSpPr>
        <p:spPr/>
        <p:txBody>
          <a:bodyPr/>
          <a:lstStyle/>
          <a:p>
            <a:r>
              <a:rPr lang="sl-SI" altLang="sl-SI" sz="2400">
                <a:solidFill>
                  <a:schemeClr val="folHlink"/>
                </a:solidFill>
              </a:rPr>
              <a:t>Bizanc v času Justinijana</a:t>
            </a:r>
          </a:p>
        </p:txBody>
      </p:sp>
      <p:sp>
        <p:nvSpPr>
          <p:cNvPr id="10243" name="Rectangle 3">
            <a:extLst>
              <a:ext uri="{FF2B5EF4-FFF2-40B4-BE49-F238E27FC236}">
                <a16:creationId xmlns:a16="http://schemas.microsoft.com/office/drawing/2014/main" id="{C218697E-7084-45AA-BC1C-F14044D35501}"/>
              </a:ext>
            </a:extLst>
          </p:cNvPr>
          <p:cNvSpPr>
            <a:spLocks noGrp="1" noChangeArrowheads="1"/>
          </p:cNvSpPr>
          <p:nvPr>
            <p:ph type="body" idx="1"/>
          </p:nvPr>
        </p:nvSpPr>
        <p:spPr/>
        <p:txBody>
          <a:bodyPr/>
          <a:lstStyle/>
          <a:p>
            <a:r>
              <a:rPr lang="sl-SI" altLang="sl-SI" sz="2000"/>
              <a:t>Justinijan je bil največji bizantinski vladar (527-565), vladal je kot popolni vladar. Ljudje so ga častili kot boga.</a:t>
            </a:r>
          </a:p>
          <a:p>
            <a:r>
              <a:rPr lang="sl-SI" altLang="sl-SI" sz="2000"/>
              <a:t>Država je doživela intelektualni, upravni, arhitekturni in vojaški preporod.</a:t>
            </a:r>
          </a:p>
          <a:p>
            <a:r>
              <a:rPr lang="sl-SI" altLang="sl-SI" sz="2000"/>
              <a:t>Državo je razširil na Severno Afriko, Sicilijo, večino Italije in Španije.</a:t>
            </a:r>
          </a:p>
          <a:p>
            <a:r>
              <a:rPr lang="sl-SI" altLang="sl-SI" sz="2000"/>
              <a:t>Leta 542 je udarila kuga in zmanjšala prebivalstvo za celo tretjino. Justinijan se je bojeval s finančnimi in gospodarskimi posledicami, med tem so pa prejšnji prebivalci Italije izkoristili priložnost za povračilni udarec, vendar je Justinijan ponovno osvojil Italijo.</a:t>
            </a:r>
          </a:p>
          <a:p>
            <a:endParaRPr lang="sl-SI" altLang="sl-SI" sz="2000"/>
          </a:p>
        </p:txBody>
      </p:sp>
      <p:sp>
        <p:nvSpPr>
          <p:cNvPr id="10245" name="Rectangle 5">
            <a:extLst>
              <a:ext uri="{FF2B5EF4-FFF2-40B4-BE49-F238E27FC236}">
                <a16:creationId xmlns:a16="http://schemas.microsoft.com/office/drawing/2014/main" id="{C24D7A0B-FEA6-4107-8B85-3CBB1BB668DE}"/>
              </a:ext>
            </a:extLst>
          </p:cNvPr>
          <p:cNvSpPr>
            <a:spLocks noChangeArrowheads="1"/>
          </p:cNvSpPr>
          <p:nvPr/>
        </p:nvSpPr>
        <p:spPr bwMode="auto">
          <a:xfrm>
            <a:off x="-152400" y="4495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pic>
        <p:nvPicPr>
          <p:cNvPr id="10250" name="Picture 10" descr="Bizantinski cesar Justinijan I.">
            <a:extLst>
              <a:ext uri="{FF2B5EF4-FFF2-40B4-BE49-F238E27FC236}">
                <a16:creationId xmlns:a16="http://schemas.microsoft.com/office/drawing/2014/main" id="{68D453B5-609E-4E58-BE4C-348FD71BFCCF}"/>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391400" y="4752975"/>
            <a:ext cx="1598613" cy="21050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EE862795-E24A-4788-8FE8-C38F12A54F32}"/>
              </a:ext>
            </a:extLst>
          </p:cNvPr>
          <p:cNvSpPr>
            <a:spLocks noGrp="1" noChangeArrowheads="1"/>
          </p:cNvSpPr>
          <p:nvPr>
            <p:ph type="title"/>
          </p:nvPr>
        </p:nvSpPr>
        <p:spPr/>
        <p:txBody>
          <a:bodyPr/>
          <a:lstStyle/>
          <a:p>
            <a:r>
              <a:rPr lang="sl-SI" altLang="sl-SI" sz="2400">
                <a:solidFill>
                  <a:schemeClr val="folHlink"/>
                </a:solidFill>
              </a:rPr>
              <a:t>Kriza Bizanca po Justinijanovi smrti</a:t>
            </a:r>
          </a:p>
        </p:txBody>
      </p:sp>
      <p:sp>
        <p:nvSpPr>
          <p:cNvPr id="11267" name="Rectangle 3">
            <a:extLst>
              <a:ext uri="{FF2B5EF4-FFF2-40B4-BE49-F238E27FC236}">
                <a16:creationId xmlns:a16="http://schemas.microsoft.com/office/drawing/2014/main" id="{0FFBDD06-889A-4340-9811-8762194C0F1A}"/>
              </a:ext>
            </a:extLst>
          </p:cNvPr>
          <p:cNvSpPr>
            <a:spLocks noGrp="1" noChangeArrowheads="1"/>
          </p:cNvSpPr>
          <p:nvPr>
            <p:ph type="body" idx="1"/>
          </p:nvPr>
        </p:nvSpPr>
        <p:spPr>
          <a:xfrm>
            <a:off x="381000" y="1524000"/>
            <a:ext cx="8229600" cy="4525963"/>
          </a:xfrm>
        </p:spPr>
        <p:txBody>
          <a:bodyPr/>
          <a:lstStyle/>
          <a:p>
            <a:pPr marL="609600" indent="-609600">
              <a:lnSpc>
                <a:spcPct val="80000"/>
              </a:lnSpc>
            </a:pPr>
            <a:r>
              <a:rPr lang="sl-SI" altLang="sl-SI" sz="2400"/>
              <a:t>Po Justinijanovi smrti so prišle na dan negativne posledice dolgotrajnih vojn: </a:t>
            </a:r>
          </a:p>
          <a:p>
            <a:pPr marL="609600" indent="-609600">
              <a:lnSpc>
                <a:spcPct val="80000"/>
              </a:lnSpc>
              <a:buFontTx/>
              <a:buAutoNum type="arabicPeriod"/>
            </a:pPr>
            <a:r>
              <a:rPr lang="sl-SI" altLang="sl-SI" sz="2400"/>
              <a:t>Gradnje mogočnih stavb</a:t>
            </a:r>
          </a:p>
          <a:p>
            <a:pPr marL="609600" indent="-609600">
              <a:lnSpc>
                <a:spcPct val="80000"/>
              </a:lnSpc>
              <a:buFontTx/>
              <a:buAutoNum type="arabicPeriod"/>
            </a:pPr>
            <a:r>
              <a:rPr lang="sl-SI" altLang="sl-SI" sz="2400"/>
              <a:t>Razkošnja na dvoru</a:t>
            </a:r>
          </a:p>
          <a:p>
            <a:pPr marL="609600" indent="-609600">
              <a:lnSpc>
                <a:spcPct val="80000"/>
              </a:lnSpc>
              <a:buFontTx/>
              <a:buAutoNum type="arabicPeriod"/>
            </a:pPr>
            <a:r>
              <a:rPr lang="sl-SI" altLang="sl-SI" sz="2400"/>
              <a:t>Kupovanje miru na meji</a:t>
            </a:r>
          </a:p>
          <a:p>
            <a:pPr marL="609600" indent="-609600">
              <a:lnSpc>
                <a:spcPct val="80000"/>
              </a:lnSpc>
            </a:pPr>
            <a:r>
              <a:rPr lang="sl-SI" altLang="sl-SI" sz="2400"/>
              <a:t>Arabsko ljudstvo je oblegalo cesarstvo, zato so nekateri dvomili v boga.</a:t>
            </a:r>
          </a:p>
          <a:p>
            <a:pPr marL="609600" indent="-609600">
              <a:lnSpc>
                <a:spcPct val="80000"/>
              </a:lnSpc>
            </a:pPr>
            <a:r>
              <a:rPr lang="sl-SI" altLang="sl-SI" sz="2400"/>
              <a:t>Pojavila so se razna gibanja:</a:t>
            </a:r>
          </a:p>
          <a:p>
            <a:pPr marL="609600" indent="-609600">
              <a:lnSpc>
                <a:spcPct val="80000"/>
              </a:lnSpc>
              <a:buFontTx/>
              <a:buAutoNum type="arabicPeriod"/>
            </a:pPr>
            <a:r>
              <a:rPr lang="sl-SI" altLang="sl-SI" sz="2400"/>
              <a:t>Ikonoklastov-razbijali so ikone</a:t>
            </a:r>
          </a:p>
          <a:p>
            <a:pPr marL="609600" indent="-609600">
              <a:lnSpc>
                <a:spcPct val="80000"/>
              </a:lnSpc>
              <a:buFontTx/>
              <a:buAutoNum type="arabicPeriod"/>
            </a:pPr>
            <a:r>
              <a:rPr lang="sl-SI" altLang="sl-SI" sz="2400"/>
              <a:t>monofizov-ti so zanikalo človeško naravo Jezusa</a:t>
            </a:r>
          </a:p>
          <a:p>
            <a:pPr marL="609600" indent="-609600">
              <a:lnSpc>
                <a:spcPct val="80000"/>
              </a:lnSpc>
            </a:pPr>
            <a:r>
              <a:rPr lang="sl-SI" altLang="sl-SI" sz="2400"/>
              <a:t>Vendar je zid zdržal napade raznih ljudstev in vladarjem je uspelo urediti državo. (s tem je tudi država pridobivala vedno večji ugled)</a:t>
            </a:r>
          </a:p>
          <a:p>
            <a:pPr marL="609600" indent="-609600">
              <a:lnSpc>
                <a:spcPct val="80000"/>
              </a:lnSpc>
            </a:pPr>
            <a:endParaRPr lang="sl-SI" altLang="sl-SI" sz="2400"/>
          </a:p>
          <a:p>
            <a:pPr marL="609600" indent="-609600">
              <a:lnSpc>
                <a:spcPct val="80000"/>
              </a:lnSpc>
              <a:buFont typeface="Wingdings" panose="05000000000000000000" pitchFamily="2" charset="2"/>
              <a:buNone/>
            </a:pPr>
            <a:endParaRPr lang="sl-SI" altLang="sl-SI"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832857D-F626-4A17-9744-F40431A10587}"/>
              </a:ext>
            </a:extLst>
          </p:cNvPr>
          <p:cNvSpPr>
            <a:spLocks noGrp="1" noChangeArrowheads="1"/>
          </p:cNvSpPr>
          <p:nvPr>
            <p:ph type="title"/>
          </p:nvPr>
        </p:nvSpPr>
        <p:spPr/>
        <p:txBody>
          <a:bodyPr/>
          <a:lstStyle/>
          <a:p>
            <a:endParaRPr lang="sl-SI" altLang="sl-SI"/>
          </a:p>
        </p:txBody>
      </p:sp>
      <p:sp>
        <p:nvSpPr>
          <p:cNvPr id="12291" name="Rectangle 3">
            <a:extLst>
              <a:ext uri="{FF2B5EF4-FFF2-40B4-BE49-F238E27FC236}">
                <a16:creationId xmlns:a16="http://schemas.microsoft.com/office/drawing/2014/main" id="{E67370B9-FBD2-4E91-9470-9AF494935195}"/>
              </a:ext>
            </a:extLst>
          </p:cNvPr>
          <p:cNvSpPr>
            <a:spLocks noGrp="1" noChangeArrowheads="1"/>
          </p:cNvSpPr>
          <p:nvPr>
            <p:ph type="body" idx="1"/>
          </p:nvPr>
        </p:nvSpPr>
        <p:spPr>
          <a:xfrm>
            <a:off x="457200" y="1447800"/>
            <a:ext cx="8229600" cy="4678363"/>
          </a:xfrm>
        </p:spPr>
        <p:txBody>
          <a:bodyPr/>
          <a:lstStyle/>
          <a:p>
            <a:r>
              <a:rPr lang="sl-SI" altLang="sl-SI" sz="2000"/>
              <a:t>Razni vladarji so želeli čim večji uspeh, zato so z križarskimi vojnami hoteli povečati državo.</a:t>
            </a:r>
          </a:p>
          <a:p>
            <a:r>
              <a:rPr lang="sl-SI" altLang="sl-SI" sz="2000"/>
              <a:t>Kmalu je cesarstvo po različnih vojnah in obleganjih Turkov in Arabcev leta 1453 razpadlo pod vladavino Konstantina XI. Mohamed II. Pa je oblegal Konstantinopel in ta le po dolgih bojih pade Turkom v roke in bizantinskega imperija je konec.</a:t>
            </a:r>
          </a:p>
          <a:p>
            <a:endParaRPr lang="sl-SI" altLang="sl-SI" sz="2000"/>
          </a:p>
        </p:txBody>
      </p:sp>
      <p:pic>
        <p:nvPicPr>
          <p:cNvPr id="12293" name="Picture 5" descr="250px-Constantine_XI">
            <a:extLst>
              <a:ext uri="{FF2B5EF4-FFF2-40B4-BE49-F238E27FC236}">
                <a16:creationId xmlns:a16="http://schemas.microsoft.com/office/drawing/2014/main" id="{5ABD8E5F-44A2-40AB-BA52-5844A4D408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3505200"/>
            <a:ext cx="2381250" cy="3143250"/>
          </a:xfrm>
          <a:prstGeom prst="rect">
            <a:avLst/>
          </a:prstGeom>
          <a:noFill/>
          <a:extLst>
            <a:ext uri="{909E8E84-426E-40DD-AFC4-6F175D3DCCD1}">
              <a14:hiddenFill xmlns:a14="http://schemas.microsoft.com/office/drawing/2010/main">
                <a:solidFill>
                  <a:srgbClr val="FFFFFF"/>
                </a:solidFill>
              </a14:hiddenFill>
            </a:ext>
          </a:extLst>
        </p:spPr>
      </p:pic>
      <p:pic>
        <p:nvPicPr>
          <p:cNvPr id="12295" name="Picture 7" descr="mohamed">
            <a:extLst>
              <a:ext uri="{FF2B5EF4-FFF2-40B4-BE49-F238E27FC236}">
                <a16:creationId xmlns:a16="http://schemas.microsoft.com/office/drawing/2014/main" id="{623AC4E8-C02F-41AB-83A4-81B3E61AE2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3810000"/>
            <a:ext cx="2000250" cy="23145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BB86A023-42AF-4849-B4A9-6EAE3239DFF1}"/>
              </a:ext>
            </a:extLst>
          </p:cNvPr>
          <p:cNvSpPr>
            <a:spLocks noGrp="1" noChangeArrowheads="1"/>
          </p:cNvSpPr>
          <p:nvPr>
            <p:ph type="title"/>
          </p:nvPr>
        </p:nvSpPr>
        <p:spPr/>
        <p:txBody>
          <a:bodyPr/>
          <a:lstStyle/>
          <a:p>
            <a:r>
              <a:rPr lang="sl-SI" altLang="sl-SI" sz="2400">
                <a:solidFill>
                  <a:schemeClr val="folHlink"/>
                </a:solidFill>
              </a:rPr>
              <a:t>Umetnost</a:t>
            </a:r>
          </a:p>
        </p:txBody>
      </p:sp>
      <p:sp>
        <p:nvSpPr>
          <p:cNvPr id="13315" name="Rectangle 3">
            <a:extLst>
              <a:ext uri="{FF2B5EF4-FFF2-40B4-BE49-F238E27FC236}">
                <a16:creationId xmlns:a16="http://schemas.microsoft.com/office/drawing/2014/main" id="{7337D2F6-D2F0-4E42-B84A-59C22BDB8D46}"/>
              </a:ext>
            </a:extLst>
          </p:cNvPr>
          <p:cNvSpPr>
            <a:spLocks noGrp="1" noChangeArrowheads="1"/>
          </p:cNvSpPr>
          <p:nvPr>
            <p:ph type="body" idx="1"/>
          </p:nvPr>
        </p:nvSpPr>
        <p:spPr/>
        <p:txBody>
          <a:bodyPr/>
          <a:lstStyle/>
          <a:p>
            <a:r>
              <a:rPr lang="sl-SI" altLang="sl-SI" sz="2000" dirty="0"/>
              <a:t>Ohranili so marsikateri spomeniki grškega kiparstva.</a:t>
            </a:r>
          </a:p>
          <a:p>
            <a:r>
              <a:rPr lang="sl-SI" altLang="sl-SI" sz="2000"/>
              <a:t>V likovni umetnosti se je razvil mozaik.</a:t>
            </a:r>
          </a:p>
          <a:p>
            <a:r>
              <a:rPr lang="sl-SI" altLang="sl-SI" sz="2000" dirty="0"/>
              <a:t>Cerkev je zahtevala naj napravijo njihove podobe tako, da jih bodo vsi na prvi pogled prepoznali.</a:t>
            </a:r>
          </a:p>
        </p:txBody>
      </p:sp>
      <p:pic>
        <p:nvPicPr>
          <p:cNvPr id="13317" name="Picture 5" descr="200px-Byzantinischer_Mosaizist_um_1000_002">
            <a:extLst>
              <a:ext uri="{FF2B5EF4-FFF2-40B4-BE49-F238E27FC236}">
                <a16:creationId xmlns:a16="http://schemas.microsoft.com/office/drawing/2014/main" id="{A75B9178-776D-4916-8B9C-0CF38EE962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3200400"/>
            <a:ext cx="2616200" cy="33623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S teksturo">
  <a:themeElements>
    <a:clrScheme name="S teksturo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S teksturo">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 teksturo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S teksturo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S teksturo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S teksturo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S teksturo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S teksturo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S teksturo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S teksturo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647</Words>
  <Application>Microsoft Office PowerPoint</Application>
  <PresentationFormat>On-screen Show (4:3)</PresentationFormat>
  <Paragraphs>56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Tahoma</vt:lpstr>
      <vt:lpstr>Wingdings</vt:lpstr>
      <vt:lpstr>S teksturo</vt:lpstr>
      <vt:lpstr>BIZANTINSKA DRŽAVA</vt:lpstr>
      <vt:lpstr>OD RIMA DO BIZANCA</vt:lpstr>
      <vt:lpstr>PowerPoint Presentation</vt:lpstr>
      <vt:lpstr>KONSTANTIN VELIKI</vt:lpstr>
      <vt:lpstr>Prednosti Bizanca pred Rimom </vt:lpstr>
      <vt:lpstr>Bizanc v času Justinijana</vt:lpstr>
      <vt:lpstr>Kriza Bizanca po Justinijanovi smrti</vt:lpstr>
      <vt:lpstr>PowerPoint Presentation</vt:lpstr>
      <vt:lpstr>Umetnost</vt:lpstr>
      <vt:lpstr>Krščanstvo</vt:lpstr>
      <vt:lpstr>Vsakdanje življenje</vt:lpstr>
      <vt:lpstr>Dediščina Bizanca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2019-06-03T09:14:10Z</dcterms:created>
  <dcterms:modified xsi:type="dcterms:W3CDTF">2019-06-03T09:14:10Z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