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E058F06-44C7-425E-B2FA-E89ED3511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2D32-B00D-43FD-ADCA-61DA67F2FD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CE8411D-7D8F-4F2D-BA23-586F6006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044D6F7-1C5E-4806-B873-DC410547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0C024-CA09-43BD-987A-C7ABBB5F73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799012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AE03CD3-2DF8-4292-A65D-A5FFF1F7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DF0C-45F2-4427-9C12-9BDEC730CBE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44553EE-FA38-405E-B0BC-39CCCD38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8C265B4-225E-4B67-8E46-E60500E8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31057-FC94-4E35-A591-4EC4EBB84C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563550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0C0D71A-CBEB-4E29-A913-BBBF4D14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7276-F581-421E-B8F3-FAC62879CA7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C4DA8D2-9EF8-4C25-B77E-7DEC5879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03219CC-2187-47D3-A61D-4F859248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CED0-7F0D-468F-B0AC-4E9E4E66C2B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584231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Kliknite, če želite urediti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5FCD9F-BE6B-4D0A-A838-D78DA72F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9FF8-C573-4374-B187-BA52B6E15E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56B1F7-5111-420B-A6F3-50EC8766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D5B73C7-29F6-4BD4-BA92-DB9FF162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5E75F-68F3-499B-86A6-FF5B622583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270396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CFEC63A-1D85-49FC-B778-885C6791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8F31-2848-4B92-A282-15E73E1CA1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1EF4D4A-C012-46F0-988F-E972302F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9FC55BE-CA1D-4119-8B92-89360022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437C0-126C-4F18-91B0-8373413B53F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635203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8140B3C-6C25-42F9-905A-D4BF988E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FFA84-EE07-44D4-BD33-4B276841C34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B4AFDD4-9A22-4BB3-81DA-30C8E3AD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B437ED3-BACE-4C2F-9D7A-AB299220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D161F-C186-4E26-9CE7-2020B45922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199535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5C10DB04-21E9-4802-9DAA-23A21562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B7427-6679-46BC-A62F-D06CEDE9020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FDCB087-9C36-43FE-8515-579CD8855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6912D27-6A1F-45EB-97E9-F187666D6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16339-B786-4828-A5B9-2D39374F32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882998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2E175D7A-8370-461F-ABB4-EE13A723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EC13-7FE7-4180-AFB3-CFACE0B7B67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8C05C0EE-7945-4AB7-A52E-0E6A9157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CBEB4E05-1DD8-4D0C-BF39-BD0C73F3F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A71F-45CF-4836-8CAF-B65F2D8FE9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5712373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76310746-80C7-4849-B2D0-6313839C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103A4-C2C6-4B51-8118-ABF5B7B5C4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078F0DCB-3073-44FF-AE96-C01D1A1F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19FFC2DE-2E16-4C5D-8961-2F3A99C5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F305C-D137-4D6E-90B6-5C4B2364C6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02351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E418A003-4C54-4D73-9C0E-087E728E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8503-DD49-4545-A7EA-76F8F6EFCC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DA347D6-EB6A-4228-8EE9-221B353F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1B1B318-D236-4315-9AD7-008D70E31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926CF-0C9A-4560-9713-85992928914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803579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D79102C-7112-41FE-92E3-8422B104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F6899-29E6-4A0A-A4D9-0F4BA2F1701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1749A4B-95A3-4BD0-A95F-A7528F18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2A65EC3-2873-4C1F-81C3-A73BB15C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47657-F71E-4412-9EF1-4EC9C8ABFF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409453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D32CE7C-E29C-4542-9F82-B75C2ED56A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088A5C2C-1CB6-411E-A1F0-819D505CE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154FA5A-62A9-4DCB-AFF8-1337156F2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A1DEF-B4E9-41E8-B7C1-FEFF3E6110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406B6C-0F05-4601-83A1-28F66F8AB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DE01935-7C8C-4A5A-91CA-6BD7D2F2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9134AB-0731-4319-9BFB-AC0EC215BAEC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Calibri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Osmansko_cesarstvo" TargetMode="External"/><Relationship Id="rId2" Type="http://schemas.openxmlformats.org/officeDocument/2006/relationships/hyperlink" Target="http://sl.wikipedia.org/wiki/Bosna_in_Hercegov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l.scribd.com/doc/23233374/Otomansko-cesarstv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48288A0A-AF8C-4581-B591-8BC8C044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11091">
            <a:off x="773113" y="1433513"/>
            <a:ext cx="7772400" cy="1470025"/>
          </a:xfrm>
        </p:spPr>
        <p:txBody>
          <a:bodyPr/>
          <a:lstStyle/>
          <a:p>
            <a:r>
              <a:rPr lang="sl-SI" altLang="sl-SI" b="1">
                <a:solidFill>
                  <a:schemeClr val="tx1"/>
                </a:solidFill>
              </a:rPr>
              <a:t>Bosna pod štiristoletno vladavino Turkov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E7145B-53F3-4A82-8F6F-0C1A1DC4A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438" y="6215063"/>
            <a:ext cx="3257550" cy="642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2" name="Picture 2" descr="Slika:Flag of Bosnia and Herzegovina.svg">
            <a:extLst>
              <a:ext uri="{FF2B5EF4-FFF2-40B4-BE49-F238E27FC236}">
                <a16:creationId xmlns:a16="http://schemas.microsoft.com/office/drawing/2014/main" id="{6899B0E9-A97C-4403-B883-A45442AC8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43250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D919668A-6E2B-4439-AF3B-8F1DCE8B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4945D3B8-A0BD-499B-B4A9-0BDD6D60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http://sl.wikipedia.org/wiki/Bosna_in_Hercegovina#Otomanski_imperij</a:t>
            </a:r>
            <a:endParaRPr lang="sl-SI" altLang="sl-SI"/>
          </a:p>
          <a:p>
            <a:r>
              <a:rPr lang="sl-SI" altLang="sl-SI">
                <a:hlinkClick r:id="rId3"/>
              </a:rPr>
              <a:t>http://sl.wikipedia.org/wiki/Osmansko_cesarstvo#Rast_.281453.E2.80.931683.29</a:t>
            </a:r>
            <a:endParaRPr lang="sl-SI" altLang="sl-SI"/>
          </a:p>
          <a:p>
            <a:r>
              <a:rPr lang="sl-SI" altLang="sl-SI">
                <a:hlinkClick r:id="rId4"/>
              </a:rPr>
              <a:t>http://sl.scribd.com/doc/23233374/Otomansko-cesarstvo</a:t>
            </a:r>
            <a:endParaRPr lang="sl-SI" altLang="sl-SI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441B33B5-BCEB-4737-BBA7-F87C87B4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Bosna pred turškim zavzetjem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9F9F3D-3DFC-4A79-B721-3C86746D9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neolitiku so se v Bosni naselili Iliri</a:t>
            </a:r>
          </a:p>
          <a:p>
            <a:r>
              <a:rPr lang="sl-SI" altLang="sl-SI"/>
              <a:t>Za Iliri so se v 6. sto. naselili Slovani</a:t>
            </a:r>
          </a:p>
          <a:p>
            <a:r>
              <a:rPr lang="sl-SI" altLang="sl-SI"/>
              <a:t>V sr. veku si je BiH lastilo več sosednjih imperijev </a:t>
            </a:r>
          </a:p>
          <a:p>
            <a:r>
              <a:rPr lang="sl-SI" altLang="sl-SI"/>
              <a:t>Svoj vrh je država dosegla  v 2. pol. 14. sto., saj je veljala kot najmočnejša država na Balkanu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8DEB6C2-EE57-4923-B235-2F169ECC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Otomansko cesarstvo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E25846A-CFB3-4763-87CE-9B147903C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sl-SI" altLang="sl-SI"/>
              <a:t>Večetnična država</a:t>
            </a:r>
          </a:p>
          <a:p>
            <a:r>
              <a:rPr lang="sl-SI" altLang="sl-SI"/>
              <a:t>Ustanovitelj: Osman I.</a:t>
            </a:r>
          </a:p>
          <a:p>
            <a:r>
              <a:rPr lang="sl-SI" altLang="sl-SI"/>
              <a:t>Nastala je na ozemlju današnje Turčije</a:t>
            </a:r>
          </a:p>
          <a:p>
            <a:r>
              <a:rPr lang="sl-SI" altLang="sl-SI"/>
              <a:t>Bilo eno največjih cesarstev</a:t>
            </a:r>
          </a:p>
          <a:p>
            <a:r>
              <a:rPr lang="sl-SI" altLang="sl-SI"/>
              <a:t>Država je obstajala v letih 1299 – 1922 (623 let )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100" name="Picture 2" descr="Slika:Ottoman flag.svg">
            <a:extLst>
              <a:ext uri="{FF2B5EF4-FFF2-40B4-BE49-F238E27FC236}">
                <a16:creationId xmlns:a16="http://schemas.microsoft.com/office/drawing/2014/main" id="{FEF0EF81-F00F-4EC8-A330-B8F048385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7636">
            <a:off x="6272213" y="1231900"/>
            <a:ext cx="20447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Slika:Osmanli-nisani.svg">
            <a:extLst>
              <a:ext uri="{FF2B5EF4-FFF2-40B4-BE49-F238E27FC236}">
                <a16:creationId xmlns:a16="http://schemas.microsoft.com/office/drawing/2014/main" id="{DF0B8EAF-40B1-4982-9D34-D9087723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714875"/>
            <a:ext cx="15716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lika:Central europe 1683.png">
            <a:extLst>
              <a:ext uri="{FF2B5EF4-FFF2-40B4-BE49-F238E27FC236}">
                <a16:creationId xmlns:a16="http://schemas.microsoft.com/office/drawing/2014/main" id="{E96AE939-AA3D-4AFE-AFC0-C2C92497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428750"/>
            <a:ext cx="553402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623CBFD1-B83A-4681-BDF8-C10D9641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Otomanska vojska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133B81-9290-4C67-AC8E-EE8F4661E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857375"/>
            <a:ext cx="8229600" cy="4311650"/>
          </a:xfrm>
        </p:spPr>
        <p:txBody>
          <a:bodyPr/>
          <a:lstStyle/>
          <a:p>
            <a:r>
              <a:rPr lang="sl-SI" altLang="sl-SI"/>
              <a:t>Vladar se je imenoval Sultan</a:t>
            </a:r>
          </a:p>
          <a:p>
            <a:r>
              <a:rPr lang="sl-SI" altLang="sl-SI"/>
              <a:t>Imeli so zelo močno vojsko</a:t>
            </a:r>
          </a:p>
          <a:p>
            <a:r>
              <a:rPr lang="sl-SI" altLang="sl-SI"/>
              <a:t>Bili so zelo napredni na vojaškem  področju</a:t>
            </a:r>
          </a:p>
          <a:p>
            <a:r>
              <a:rPr lang="sl-SI" altLang="sl-SI"/>
              <a:t>Pri osvajanju ozemlja so ljudstvo izropali ter mlade fante odpeljali da so služili vojski</a:t>
            </a:r>
          </a:p>
        </p:txBody>
      </p:sp>
      <p:pic>
        <p:nvPicPr>
          <p:cNvPr id="16386" name="Picture 2" descr="Slika:Welt-Galleria T085.jpg">
            <a:extLst>
              <a:ext uri="{FF2B5EF4-FFF2-40B4-BE49-F238E27FC236}">
                <a16:creationId xmlns:a16="http://schemas.microsoft.com/office/drawing/2014/main" id="{A82894AA-F2E0-470C-9A96-1CC0A8816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14875"/>
            <a:ext cx="14763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lika:I Osman.jpg">
            <a:extLst>
              <a:ext uri="{FF2B5EF4-FFF2-40B4-BE49-F238E27FC236}">
                <a16:creationId xmlns:a16="http://schemas.microsoft.com/office/drawing/2014/main" id="{19770291-47F2-4111-A100-90F011AB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285875"/>
            <a:ext cx="121285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Slika:Battle of Vienna.Sipahis.jpg">
            <a:extLst>
              <a:ext uri="{FF2B5EF4-FFF2-40B4-BE49-F238E27FC236}">
                <a16:creationId xmlns:a16="http://schemas.microsoft.com/office/drawing/2014/main" id="{BAEF6B35-37E7-414F-97E5-3483DFDE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14875"/>
            <a:ext cx="14525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D816A3A9-41DD-45DE-84F8-BD43D859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Osvojitev Bosne in Hercegovine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C94B719-4AC8-4757-851D-D9094830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r>
              <a:rPr lang="sl-SI" altLang="sl-SI"/>
              <a:t>l. 1463 Turki osvojijo BiH</a:t>
            </a:r>
          </a:p>
          <a:p>
            <a:r>
              <a:rPr lang="sl-SI" altLang="sl-SI"/>
              <a:t>Bosna ena prvih osvojenih držav v notranjosti Evrope.</a:t>
            </a:r>
          </a:p>
          <a:p>
            <a:r>
              <a:rPr lang="sl-SI" altLang="sl-SI"/>
              <a:t>Osvojitev Bosne je pomenila tudi začetek turških vpadov v Sloveniji in na Hrvaškem</a:t>
            </a:r>
          </a:p>
        </p:txBody>
      </p:sp>
      <p:pic>
        <p:nvPicPr>
          <p:cNvPr id="15362" name="Picture 2" descr="http://www.skavt.net/Media/Image/2011/03/18/630x400xa/turski-vpadi_13185127460-25285500.jpg">
            <a:extLst>
              <a:ext uri="{FF2B5EF4-FFF2-40B4-BE49-F238E27FC236}">
                <a16:creationId xmlns:a16="http://schemas.microsoft.com/office/drawing/2014/main" id="{597F637A-F9E4-496B-B14F-E41B64FE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500563"/>
            <a:ext cx="31432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DC92D6DA-7A01-4744-8692-5F4EA2248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Religija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8089401-64CA-439B-BD8C-D1F09C90D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/>
          <a:lstStyle/>
          <a:p>
            <a:r>
              <a:rPr lang="sl-SI" altLang="sl-SI"/>
              <a:t>Pred prihodom  Turkov je bila glavna vera v Bosni krščanstvo</a:t>
            </a:r>
          </a:p>
          <a:p>
            <a:r>
              <a:rPr lang="sl-SI" altLang="sl-SI"/>
              <a:t>Turki pa so s seboj prinesli tudi religijo – Islam</a:t>
            </a:r>
          </a:p>
          <a:p>
            <a:r>
              <a:rPr lang="sl-SI" altLang="sl-SI"/>
              <a:t>Poleg Islama pa je v Bosno prišlo tudi Judovstvo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20CBA639-ABF1-423B-A556-04ABD7AD0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43049">
            <a:off x="6273800" y="4344988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religionmanuals.tpub.com/14229/img/14229_72_1.jpg">
            <a:extLst>
              <a:ext uri="{FF2B5EF4-FFF2-40B4-BE49-F238E27FC236}">
                <a16:creationId xmlns:a16="http://schemas.microsoft.com/office/drawing/2014/main" id="{1B505C00-6F80-4989-9729-DAE2D724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6484">
            <a:off x="2193925" y="4537075"/>
            <a:ext cx="18573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8F805B5E-2872-46BD-BFF1-275A7E6A2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Islam v Bosni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1F16732-5FD5-499C-A2D0-2FBEB7031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Bosanski prebivalci so Islam zelo hitro sprejeli</a:t>
            </a:r>
          </a:p>
          <a:p>
            <a:r>
              <a:rPr lang="sl-SI" altLang="sl-SI"/>
              <a:t>Poleg  Albanije je Bosna edina država kjer so kristjani v večini sprejeli muslimansko vero</a:t>
            </a:r>
          </a:p>
          <a:p>
            <a:r>
              <a:rPr lang="sl-SI" altLang="sl-SI"/>
              <a:t>Vzrok za tako navdušenje nad islamom je bil predvsem zaradi možnosti vključitve v višji sloj</a:t>
            </a:r>
          </a:p>
          <a:p>
            <a:endParaRPr lang="sl-SI" altLang="sl-SI"/>
          </a:p>
        </p:txBody>
      </p:sp>
      <p:pic>
        <p:nvPicPr>
          <p:cNvPr id="13314" name="Picture 2" descr="http://farm3.staticflickr.com/2271/3537572688_67c1ffa633_z.jpg">
            <a:extLst>
              <a:ext uri="{FF2B5EF4-FFF2-40B4-BE49-F238E27FC236}">
                <a16:creationId xmlns:a16="http://schemas.microsoft.com/office/drawing/2014/main" id="{5E6011DF-9D9F-4952-850F-76896D10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578">
            <a:off x="6429375" y="4286250"/>
            <a:ext cx="16383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B035B5-06AE-46CA-B6DC-D5B4F85E9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4399">
            <a:off x="2217738" y="4354513"/>
            <a:ext cx="21717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E68FC599-C891-47D8-BB62-F961B0FE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Propad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F49B5C-7588-45E7-BB38-598570EB2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525963"/>
          </a:xfrm>
        </p:spPr>
        <p:txBody>
          <a:bodyPr/>
          <a:lstStyle/>
          <a:p>
            <a:r>
              <a:rPr lang="sl-SI" altLang="sl-SI"/>
              <a:t>l.  1877 je Rusija napovedala vojno Otomanskemu cesarstvu</a:t>
            </a:r>
          </a:p>
          <a:p>
            <a:r>
              <a:rPr lang="sl-SI" altLang="sl-SI"/>
              <a:t>Do spopada pa ni prišlo, saj je l. 1878 Ot. Ces. predalo ozemlje Bosne Avstro-Ogrski.</a:t>
            </a:r>
          </a:p>
          <a:p>
            <a:r>
              <a:rPr lang="sl-SI" altLang="sl-SI"/>
              <a:t>Ot. Ces. pa je v celoti propadlo l. 1922. Ostanek ozemlja pa je postala današnja Turčija</a:t>
            </a:r>
          </a:p>
        </p:txBody>
      </p:sp>
      <p:pic>
        <p:nvPicPr>
          <p:cNvPr id="3074" name="Picture 2" descr="http://www.zdravinapot.si/destinacije/srednji-vzhod/45e29a55d2840.png">
            <a:extLst>
              <a:ext uri="{FF2B5EF4-FFF2-40B4-BE49-F238E27FC236}">
                <a16:creationId xmlns:a16="http://schemas.microsoft.com/office/drawing/2014/main" id="{36FA121C-A74C-44AA-8AD3-666A8BA3D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0926">
            <a:off x="3548063" y="4859338"/>
            <a:ext cx="26670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9196B741-91D1-4ED3-AD2A-C105C2FD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Ostanki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6308FBA-624B-407C-8086-A304E7B6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Turki so v Bosni pustili veliko ostankov:</a:t>
            </a:r>
          </a:p>
          <a:p>
            <a:pPr lvl="1"/>
            <a:r>
              <a:rPr lang="sl-SI" altLang="sl-SI"/>
              <a:t>Vero</a:t>
            </a:r>
          </a:p>
          <a:p>
            <a:pPr lvl="1"/>
            <a:r>
              <a:rPr lang="sl-SI" altLang="sl-SI"/>
              <a:t>Verske stavbe</a:t>
            </a:r>
          </a:p>
          <a:p>
            <a:pPr lvl="1"/>
            <a:r>
              <a:rPr lang="sl-SI" altLang="sl-SI"/>
              <a:t>Kulturo</a:t>
            </a:r>
          </a:p>
          <a:p>
            <a:pPr lvl="1"/>
            <a:r>
              <a:rPr lang="sl-SI" altLang="sl-SI"/>
              <a:t>Kulinariko</a:t>
            </a:r>
          </a:p>
          <a:p>
            <a:pPr lvl="1"/>
            <a:r>
              <a:rPr lang="sl-SI" altLang="sl-SI"/>
              <a:t>Stari most v Mostarju</a:t>
            </a:r>
          </a:p>
          <a:p>
            <a:pPr lvl="1"/>
            <a:r>
              <a:rPr lang="sl-SI" altLang="sl-SI"/>
              <a:t>Itd.</a:t>
            </a:r>
          </a:p>
        </p:txBody>
      </p:sp>
      <p:pic>
        <p:nvPicPr>
          <p:cNvPr id="2050" name="Picture 2" descr="Slika:Stari Most22.jpg">
            <a:extLst>
              <a:ext uri="{FF2B5EF4-FFF2-40B4-BE49-F238E27FC236}">
                <a16:creationId xmlns:a16="http://schemas.microsoft.com/office/drawing/2014/main" id="{09613B6F-AD8D-4BD2-89A8-6D207CEA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950">
            <a:off x="4929188" y="42862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lika:Sultan Ahmed Mosque Istanbul Turkey retouched.jpg">
            <a:extLst>
              <a:ext uri="{FF2B5EF4-FFF2-40B4-BE49-F238E27FC236}">
                <a16:creationId xmlns:a16="http://schemas.microsoft.com/office/drawing/2014/main" id="{7619879D-F584-46FD-9728-DBBC7238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3837">
            <a:off x="3824288" y="2413000"/>
            <a:ext cx="169068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reporter.si/sites/default/files/styles/galleryformatter_slide/public/field/image/kava.jpg">
            <a:extLst>
              <a:ext uri="{FF2B5EF4-FFF2-40B4-BE49-F238E27FC236}">
                <a16:creationId xmlns:a16="http://schemas.microsoft.com/office/drawing/2014/main" id="{B8E5F0BE-D56D-4C8F-AE34-8247A5416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204">
            <a:off x="6143625" y="2286000"/>
            <a:ext cx="258762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348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Bosna pod štiristoletno vladavino Turkov</vt:lpstr>
      <vt:lpstr>Bosna pred turškim zavzetjem</vt:lpstr>
      <vt:lpstr>Otomansko cesarstvo</vt:lpstr>
      <vt:lpstr>Otomanska vojska</vt:lpstr>
      <vt:lpstr>Osvojitev Bosne in Hercegovine</vt:lpstr>
      <vt:lpstr>Religija</vt:lpstr>
      <vt:lpstr>Islam v Bosni</vt:lpstr>
      <vt:lpstr>Propad</vt:lpstr>
      <vt:lpstr>Ostanki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2019-06-03T09:14:13Z</dcterms:created>
  <dcterms:modified xsi:type="dcterms:W3CDTF">2019-06-03T09:14:13Z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