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49" d="100"/>
          <a:sy n="149" d="100"/>
        </p:scale>
        <p:origin x="12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615AD110-441B-404E-8784-1E7ACD51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38B25E-B695-452D-962C-C5AD84B6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C521-E687-45FA-9183-72526BE7A4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176C06-D133-4A3B-805A-F04F91F6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F8C3AD-6077-4C73-9AD1-36DB47D5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7C69-95FA-4952-BCB7-621E3DFE96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81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EFC5-C402-44DE-9098-EBC581F4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EFD7-ABC7-4B05-8652-172B8BDBB2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922A-30E1-4A87-BC2B-B0D1F030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A371-14F8-4C10-A1B4-092CB5C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801B-E32E-4FB5-A039-8D9D55AD18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58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1AFC7-A2C3-4307-974E-563409F7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61BA-11E7-4AC6-BDA7-DB8224C247C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09AB6-99A3-40D8-B766-50C88884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08E4-0816-4455-B13A-CA918310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DFC6-09E9-40AC-8A12-E008DD2BCD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30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DA585-DD9E-4875-90F8-0D8382D789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4446-15EB-47EB-AE04-699B930D02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BD14-941B-420E-8BEC-EE8DF9A256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B453E-59C7-4DF2-A0B7-FA92F7D31F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D931337-CF37-4571-8E9C-FCA8E0D8A3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38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6CCDF-F36C-4C01-8C42-7E06B263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2097-9689-4969-AC85-DA2654FE9B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6EF9-B796-4AD3-B190-9158271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559E-C6EC-42BF-BB49-9AAEF9DD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F567-D927-452E-9005-311E2A0EC1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788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972CC3-F20D-4CB6-BDE2-2DB890DE1B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76A6-63C0-42DB-B22C-2A5B17A614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0562A2-F44C-4FA8-9A20-B3D68D9FB4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30789-C6B7-45CF-BB06-103C467946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6D78B6C-F454-4A52-8E6C-770C2D0092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615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F5495B-0A05-4208-9EB7-387337B967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18F0-30F3-4F84-97B4-60E070E3BC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3D06C-C8CD-4FC9-8D2D-0BEA03EFF3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B5B90-A09E-4FB6-A4E4-08E4267912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6289AD-86A3-4BEA-AA28-9AF7DB426B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510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0D061F-4612-49D7-939C-084CDB6E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0606-8CED-4FAB-AB3D-A64A9E8611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390F67-A3F4-4F39-8B49-B7A0DB8A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1175EC-4E8E-4953-AAF6-5D3AB1C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ACAC-301D-4251-B52E-BD9AB73BE4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402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C912FA-ACA4-456F-8843-2F560B1C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C83B-046E-4A4C-9EF7-4A55BF0ABF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207A84-9D8D-4F02-B117-37B8F761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25686E-B1A2-4143-ABB6-252D8059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1D21-541B-4739-A408-F6493EFC23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207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40D7-9C85-4E86-B3C8-0EAC195DB2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2102-B7BC-4C71-81F0-A2D471CDE3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FFA11F-3EC2-4470-A1A3-3FE8FA2C5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8767D3-68F7-47AD-8F1E-96572EE859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721112-D987-4981-B21A-EC488372EC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79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8A0866C0-8249-4EE4-B639-1933BEA34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66BC59-F57C-48DA-A064-3E1E18DF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D833-39E8-4F57-9D24-6AF55F8C73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47EE70-6EF2-42DE-A8B6-ABE75F60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BD34D2D-D7A7-472C-A371-3C21A482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FBD0-0A4D-4629-85D5-1444CD8CFF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013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216D6173-CC55-4F79-8B79-B81559550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7AC9E-5A62-42EF-9FE4-4D5332C5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C097-BEB5-4D6E-8101-DEF2C22D4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84924-843E-4ACC-ABFA-BAD34A36D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62FCB-FADA-4423-8F82-39653DB653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977D-3BA7-4860-8340-FA3E09928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1E33-4A23-4698-912D-6373E70F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4D9939B-8EF8-4CA4-80A6-202FBCE5357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F5369E-3BF9-4E92-ACA6-95CBCF61A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9241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000" dirty="0">
                <a:latin typeface="Elephant" pitchFamily="18" charset="0"/>
              </a:rPr>
              <a:t>Čarovništvo </a:t>
            </a:r>
          </a:p>
        </p:txBody>
      </p:sp>
      <p:pic>
        <p:nvPicPr>
          <p:cNvPr id="5123" name="Slika 3">
            <a:extLst>
              <a:ext uri="{FF2B5EF4-FFF2-40B4-BE49-F238E27FC236}">
                <a16:creationId xmlns:a16="http://schemas.microsoft.com/office/drawing/2014/main" id="{739BF1B7-4C31-47C7-AEA0-99F12291E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FAD8C96-7C5C-4282-A001-36D9AA319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4941888"/>
            <a:ext cx="6400800" cy="1752600"/>
          </a:xfrm>
        </p:spPr>
        <p:txBody>
          <a:bodyPr/>
          <a:lstStyle/>
          <a:p>
            <a:pPr algn="l"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7C8CBA-B7AE-422D-828A-73E99824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Iskanje čarovniških znamenj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FD9F12D-C4BE-4335-B14E-D1007AE79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ostrigel lase , dlake po celem telesu</a:t>
            </a:r>
          </a:p>
          <a:p>
            <a:pPr eaLnBrk="1" fontAlgn="auto" hangingPunct="1">
              <a:defRPr/>
            </a:pPr>
            <a:r>
              <a:rPr lang="sl-SI" dirty="0"/>
              <a:t>preprečilo hudiču</a:t>
            </a:r>
          </a:p>
          <a:p>
            <a:pPr eaLnBrk="1" fontAlgn="auto" hangingPunct="1">
              <a:defRPr/>
            </a:pPr>
            <a:r>
              <a:rPr lang="sl-SI" dirty="0"/>
              <a:t>skrite dele nekrščenih otrok </a:t>
            </a:r>
          </a:p>
          <a:p>
            <a:pPr eaLnBrk="1" fontAlgn="auto" hangingPunct="1">
              <a:defRPr/>
            </a:pPr>
            <a:r>
              <a:rPr lang="sl-SI" dirty="0"/>
              <a:t>različna zelišča. </a:t>
            </a:r>
          </a:p>
          <a:p>
            <a:pPr eaLnBrk="1" fontAlgn="auto" hangingPunct="1">
              <a:defRPr/>
            </a:pPr>
            <a:r>
              <a:rPr lang="sl-SI" dirty="0"/>
              <a:t>konopljino srajco</a:t>
            </a:r>
          </a:p>
          <a:p>
            <a:pPr eaLnBrk="1" fontAlgn="auto" hangingPunct="1">
              <a:defRPr/>
            </a:pPr>
            <a:r>
              <a:rPr lang="sl-SI" dirty="0"/>
              <a:t>v enem dnevu</a:t>
            </a:r>
          </a:p>
          <a:p>
            <a:pPr eaLnBrk="1" fontAlgn="auto" hangingPunct="1">
              <a:defRPr/>
            </a:pPr>
            <a:r>
              <a:rPr lang="sl-SI" dirty="0"/>
              <a:t>pigmentno znamenje</a:t>
            </a:r>
          </a:p>
          <a:p>
            <a:pPr eaLnBrk="1" fontAlgn="auto" hangingPunct="1">
              <a:defRPr/>
            </a:pPr>
            <a:r>
              <a:rPr lang="sl-SI" dirty="0"/>
              <a:t> bradavico</a:t>
            </a:r>
          </a:p>
          <a:p>
            <a:pPr eaLnBrk="1" fontAlgn="auto" hangingPunct="1">
              <a:defRPr/>
            </a:pPr>
            <a:r>
              <a:rPr lang="sl-SI" dirty="0"/>
              <a:t>drugačno sumljivo znamenje na telesu </a:t>
            </a:r>
          </a:p>
          <a:p>
            <a:pPr eaLnBrk="1" fontAlgn="auto" hangingPunct="1">
              <a:defRPr/>
            </a:pPr>
            <a:r>
              <a:rPr lang="sl-SI" dirty="0"/>
              <a:t>zapičili iglo</a:t>
            </a:r>
          </a:p>
        </p:txBody>
      </p:sp>
      <p:pic>
        <p:nvPicPr>
          <p:cNvPr id="14340" name="Slika 3">
            <a:extLst>
              <a:ext uri="{FF2B5EF4-FFF2-40B4-BE49-F238E27FC236}">
                <a16:creationId xmlns:a16="http://schemas.microsoft.com/office/drawing/2014/main" id="{8220454A-9FA9-46A7-9F57-8A4F9FD1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3950"/>
            <a:ext cx="37560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CBB44-95A3-47B5-986C-9895F327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Mučilne naprave in tehnike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988111-8E49-435C-8252-2626F928D5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Lažje muke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Vse težje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Starost, telesna konstitucija</a:t>
            </a: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5C806-4F39-4229-AD90-468C2DF4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1. stopnja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382C34-2634-4B6A-A8DE-257A7DB975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Stiskanje palcev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Bičanje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Tesno vezanje rok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16388" name="Slika 3">
            <a:extLst>
              <a:ext uri="{FF2B5EF4-FFF2-40B4-BE49-F238E27FC236}">
                <a16:creationId xmlns:a16="http://schemas.microsoft.com/office/drawing/2014/main" id="{12B52912-69C0-4A9E-BB07-8812A742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769461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DDA8E-A7DF-4CB1-AF3C-BD07EE96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2. STOPNJA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0FF153B-D08C-4479-AA1D-B9FC61A1E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Zavezovanje čez rano </a:t>
            </a:r>
          </a:p>
          <a:p>
            <a:pPr eaLnBrk="1" fontAlgn="auto" hangingPunct="1">
              <a:defRPr/>
            </a:pPr>
            <a:r>
              <a:rPr lang="sl-SI" dirty="0"/>
              <a:t>Španski škorenj</a:t>
            </a:r>
          </a:p>
          <a:p>
            <a:pPr eaLnBrk="1" fontAlgn="auto" hangingPunct="1">
              <a:defRPr/>
            </a:pPr>
            <a:endParaRPr lang="sl-SI" dirty="0"/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17412" name="Slika 3">
            <a:extLst>
              <a:ext uri="{FF2B5EF4-FFF2-40B4-BE49-F238E27FC236}">
                <a16:creationId xmlns:a16="http://schemas.microsoft.com/office/drawing/2014/main" id="{3B2907C4-FC51-4370-B05F-7F55B0C2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66373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878E63F-4CA8-4C6E-8EFD-CA61E1BA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F31F6-ECB1-41DA-9089-8BC4DA8B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3. stopnja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39E7AF-E616-4918-851F-25204FED3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Raztegovanje</a:t>
            </a:r>
          </a:p>
          <a:p>
            <a:pPr eaLnBrk="1" fontAlgn="auto" hangingPunct="1">
              <a:defRPr/>
            </a:pPr>
            <a:r>
              <a:rPr lang="sl-SI" dirty="0"/>
              <a:t>Roke na hrbet</a:t>
            </a:r>
          </a:p>
          <a:p>
            <a:pPr eaLnBrk="1" fontAlgn="auto" hangingPunct="1">
              <a:defRPr/>
            </a:pPr>
            <a:r>
              <a:rPr lang="sl-SI" dirty="0"/>
              <a:t>Vrgli vrv čez tram</a:t>
            </a:r>
          </a:p>
          <a:p>
            <a:pPr eaLnBrk="1" fontAlgn="auto" hangingPunct="1">
              <a:defRPr/>
            </a:pPr>
            <a:r>
              <a:rPr lang="sl-SI" dirty="0"/>
              <a:t>Dvignili za zavezane roke</a:t>
            </a:r>
          </a:p>
          <a:p>
            <a:pPr eaLnBrk="1" fontAlgn="auto" hangingPunct="1">
              <a:defRPr/>
            </a:pPr>
            <a:r>
              <a:rPr lang="sl-SI" dirty="0"/>
              <a:t>Čarovniški stol </a:t>
            </a:r>
          </a:p>
        </p:txBody>
      </p:sp>
      <p:pic>
        <p:nvPicPr>
          <p:cNvPr id="18436" name="Slika 3">
            <a:extLst>
              <a:ext uri="{FF2B5EF4-FFF2-40B4-BE49-F238E27FC236}">
                <a16:creationId xmlns:a16="http://schemas.microsoft.com/office/drawing/2014/main" id="{C2E900F9-71EB-4565-88CF-2405CD85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4925"/>
            <a:ext cx="5514975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4">
            <a:extLst>
              <a:ext uri="{FF2B5EF4-FFF2-40B4-BE49-F238E27FC236}">
                <a16:creationId xmlns:a16="http://schemas.microsoft.com/office/drawing/2014/main" id="{DBEBA505-CEEE-49FB-8A7D-7017BE724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6638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4">
            <a:extLst>
              <a:ext uri="{FF2B5EF4-FFF2-40B4-BE49-F238E27FC236}">
                <a16:creationId xmlns:a16="http://schemas.microsoft.com/office/drawing/2014/main" id="{5F1FBA9B-55CB-4722-B415-94B29C605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8363"/>
            <a:ext cx="41052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611E73A-7EB8-4018-BC74-6AF06605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Čarovniški stol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3C1B749-40C7-4322-BFD5-34C8A985D6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24 ur</a:t>
            </a:r>
          </a:p>
          <a:p>
            <a:pPr eaLnBrk="1" fontAlgn="auto" hangingPunct="1">
              <a:defRPr/>
            </a:pPr>
            <a:r>
              <a:rPr lang="sl-SI" dirty="0"/>
              <a:t>Usedel na igle</a:t>
            </a:r>
          </a:p>
          <a:p>
            <a:pPr eaLnBrk="1" fontAlgn="auto" hangingPunct="1">
              <a:defRPr/>
            </a:pPr>
            <a:r>
              <a:rPr lang="sl-SI" dirty="0"/>
              <a:t>Naročje</a:t>
            </a:r>
          </a:p>
          <a:p>
            <a:pPr eaLnBrk="1" fontAlgn="auto" hangingPunct="1">
              <a:defRPr/>
            </a:pPr>
            <a:r>
              <a:rPr lang="sl-SI" dirty="0"/>
              <a:t>Uteži </a:t>
            </a:r>
          </a:p>
          <a:p>
            <a:pPr eaLnBrk="1" fontAlgn="auto" hangingPunct="1">
              <a:defRPr/>
            </a:pPr>
            <a:r>
              <a:rPr lang="sl-SI" dirty="0"/>
              <a:t>Marina </a:t>
            </a:r>
            <a:r>
              <a:rPr lang="sl-SI" dirty="0" err="1"/>
              <a:t>Vukanec</a:t>
            </a:r>
            <a:endParaRPr lang="sl-SI" dirty="0"/>
          </a:p>
        </p:txBody>
      </p:sp>
      <p:pic>
        <p:nvPicPr>
          <p:cNvPr id="19461" name="Slika 3">
            <a:extLst>
              <a:ext uri="{FF2B5EF4-FFF2-40B4-BE49-F238E27FC236}">
                <a16:creationId xmlns:a16="http://schemas.microsoft.com/office/drawing/2014/main" id="{38C8C9CB-EA50-471C-8D10-37E72153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41830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71A61-3F1A-436F-ADA9-0874ED01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Mučenje najvišje stopnje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6F8364-004D-4CB9-B69C-CD4BCB140F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Mučilna klop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Mučilna koza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Hlod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4 nogami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Na vrhu ošiljen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Golega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Med nogami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Berlin Sans FB Demi" pitchFamily="34" charset="0"/>
              </a:rPr>
              <a:t>Obešali uteži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20484" name="Slika 3">
            <a:extLst>
              <a:ext uri="{FF2B5EF4-FFF2-40B4-BE49-F238E27FC236}">
                <a16:creationId xmlns:a16="http://schemas.microsoft.com/office/drawing/2014/main" id="{BDFE7A9A-1845-4E4B-BA0B-32435767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291147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lika 4">
            <a:extLst>
              <a:ext uri="{FF2B5EF4-FFF2-40B4-BE49-F238E27FC236}">
                <a16:creationId xmlns:a16="http://schemas.microsoft.com/office/drawing/2014/main" id="{FE367F36-9E72-4AED-9AC0-DE1CCC77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92300"/>
            <a:ext cx="3184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CC40F-305A-4F16-B1B4-1A57441B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9404F3-3030-4CD4-9B78-F6A4C886E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Žganje podplatov</a:t>
            </a:r>
          </a:p>
          <a:p>
            <a:pPr eaLnBrk="1" fontAlgn="auto" hangingPunct="1">
              <a:defRPr/>
            </a:pPr>
            <a:r>
              <a:rPr lang="sl-SI" dirty="0"/>
              <a:t>Posebni obliži</a:t>
            </a:r>
          </a:p>
          <a:p>
            <a:pPr eaLnBrk="1" fontAlgn="auto" hangingPunct="1">
              <a:defRPr/>
            </a:pPr>
            <a:r>
              <a:rPr lang="sl-SI" dirty="0"/>
              <a:t>Zlivanje žvepla</a:t>
            </a:r>
          </a:p>
          <a:p>
            <a:pPr eaLnBrk="1" fontAlgn="auto" hangingPunct="1">
              <a:defRPr/>
            </a:pPr>
            <a:r>
              <a:rPr lang="sl-SI" dirty="0"/>
              <a:t>Mučilno orodje</a:t>
            </a:r>
          </a:p>
          <a:p>
            <a:pPr eaLnBrk="1" fontAlgn="auto" hangingPunct="1">
              <a:defRPr/>
            </a:pPr>
            <a:r>
              <a:rPr lang="sl-SI" dirty="0"/>
              <a:t>Več ur</a:t>
            </a:r>
          </a:p>
          <a:p>
            <a:pPr eaLnBrk="1" fontAlgn="auto" hangingPunct="1">
              <a:defRPr/>
            </a:pPr>
            <a:r>
              <a:rPr lang="sl-SI" dirty="0"/>
              <a:t>Nekaj ur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21508" name="Slika 3">
            <a:extLst>
              <a:ext uri="{FF2B5EF4-FFF2-40B4-BE49-F238E27FC236}">
                <a16:creationId xmlns:a16="http://schemas.microsoft.com/office/drawing/2014/main" id="{FF8D2067-46E5-4599-BEA5-E9F58243D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1181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B0576C-4C16-4CAF-9B1E-9612C80A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Sodbe in kazni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71EFB5-6822-4072-8A2C-6D3CE1758D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Tajno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Tajno glasovanje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Razglasitev javna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Pritožba ni bila možna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Sodni pisar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FF0000"/>
                </a:solidFill>
              </a:rPr>
              <a:t>Obsodba: kratka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22532" name="Slika 3">
            <a:extLst>
              <a:ext uri="{FF2B5EF4-FFF2-40B4-BE49-F238E27FC236}">
                <a16:creationId xmlns:a16="http://schemas.microsoft.com/office/drawing/2014/main" id="{39ACDDF4-D006-4CD5-8BF1-9A1F5BEF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421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9FE809-F276-4D2F-97B6-02771AB8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2DBA274-D77A-4DE0-92F7-8E4C1A7CCB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Omilitev sodbe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Plačilo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Smrt na grmadi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Živo ali mrtvo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Odvisna je bila sodba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Obglavili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Zadavili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Utopili</a:t>
            </a: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7D503-9C3F-479E-B943-75135C26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32DB2A2-E49D-465F-BCCE-8A5E628301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sz="1800" b="1" dirty="0">
                <a:latin typeface="Algerian" pitchFamily="82" charset="0"/>
              </a:rPr>
              <a:t>16 in 17. stoletje </a:t>
            </a:r>
          </a:p>
          <a:p>
            <a:pPr eaLnBrk="1" fontAlgn="auto" hangingPunct="1">
              <a:defRPr/>
            </a:pPr>
            <a:r>
              <a:rPr lang="sl-SI" sz="1800" b="1" dirty="0">
                <a:latin typeface="Algerian" pitchFamily="82" charset="0"/>
              </a:rPr>
              <a:t>Donkihotski</a:t>
            </a:r>
          </a:p>
          <a:p>
            <a:pPr eaLnBrk="1" fontAlgn="auto" hangingPunct="1">
              <a:defRPr/>
            </a:pPr>
            <a:r>
              <a:rPr lang="sl-SI" sz="1800" b="1" dirty="0">
                <a:latin typeface="Algerian" pitchFamily="82" charset="0"/>
              </a:rPr>
              <a:t>Evropa</a:t>
            </a:r>
          </a:p>
          <a:p>
            <a:pPr eaLnBrk="1" fontAlgn="auto" hangingPunct="1">
              <a:defRPr/>
            </a:pPr>
            <a:r>
              <a:rPr lang="sl-SI" sz="1800" b="1" dirty="0">
                <a:latin typeface="Algerian" pitchFamily="82" charset="0"/>
              </a:rPr>
              <a:t>300 let</a:t>
            </a:r>
          </a:p>
          <a:p>
            <a:pPr eaLnBrk="1" fontAlgn="auto" hangingPunct="1">
              <a:defRPr/>
            </a:pPr>
            <a:r>
              <a:rPr lang="sl-SI" sz="1800" b="1" dirty="0">
                <a:latin typeface="Algerian" pitchFamily="82" charset="0"/>
              </a:rPr>
              <a:t>100000 ljudi</a:t>
            </a: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45F17-D86A-481F-8298-6BF98CAC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Cenik krvnega sodnika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AD1B9F-20AF-47B5-9D11-999F85F76F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iskanje hudičevega znamenja – 45 krajcarjev</a:t>
            </a:r>
          </a:p>
          <a:p>
            <a:pPr eaLnBrk="1" hangingPunct="1">
              <a:spcAft>
                <a:spcPct val="0"/>
              </a:spcAft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izpraševanje na stolu – 45 krajcarjev</a:t>
            </a:r>
          </a:p>
          <a:p>
            <a:pPr eaLnBrk="1" hangingPunct="1">
              <a:spcAft>
                <a:spcPct val="0"/>
              </a:spcAft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striženje – 1 goldinar</a:t>
            </a:r>
          </a:p>
          <a:p>
            <a:pPr eaLnBrk="1" hangingPunct="1">
              <a:spcAft>
                <a:spcPct val="0"/>
              </a:spcAft>
              <a:buFont typeface="Times New Roman" pitchFamily="18" charset="0"/>
              <a:buChar char="-"/>
              <a:tabLst>
                <a:tab pos="457200" algn="l"/>
              </a:tabLs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usmrtitev – 45 krajcarjev</a:t>
            </a:r>
          </a:p>
          <a:p>
            <a:pPr eaLnBrk="1" hangingPunct="1">
              <a:tabLst>
                <a:tab pos="457200" algn="l"/>
              </a:tabLst>
              <a:defRPr/>
            </a:pPr>
            <a:endParaRPr lang="sl-SI" altLang="sl-SI"/>
          </a:p>
        </p:txBody>
      </p:sp>
      <p:pic>
        <p:nvPicPr>
          <p:cNvPr id="24580" name="Slika 3">
            <a:extLst>
              <a:ext uri="{FF2B5EF4-FFF2-40B4-BE49-F238E27FC236}">
                <a16:creationId xmlns:a16="http://schemas.microsoft.com/office/drawing/2014/main" id="{C4DB7934-CEC5-4114-9639-46869462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5832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4">
            <a:extLst>
              <a:ext uri="{FF2B5EF4-FFF2-40B4-BE49-F238E27FC236}">
                <a16:creationId xmlns:a16="http://schemas.microsoft.com/office/drawing/2014/main" id="{EFE00588-D7C6-46AE-8BF2-B4E1125D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429000"/>
            <a:ext cx="43926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2A1647-5839-44E6-8C06-E4F3D8A6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Kazni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95FF63C-7C54-44C5-A43E-008F16727F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Človek, ki z čarovnijo škoduje drugemu – kazen: smrt v ognju 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Zastrupitev – za moške smrt na kolesu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Za ženske pa utopitev.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 Bogostrunstvo – Kazen:smrt na grmadi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1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endParaRPr lang="sl-SI" alt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F3154B-CE82-4550-A69D-7819BE3FC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4F881-BF2D-4DE9-92C0-9A0D591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SHODI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AB95ED0-EA72-4198-BCD5-6E5C3BFB6E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HEXENSABBAT</a:t>
            </a:r>
          </a:p>
          <a:p>
            <a:pPr eaLnBrk="1" fontAlgn="auto" hangingPunct="1">
              <a:defRPr/>
            </a:pPr>
            <a:r>
              <a:rPr lang="sl-SI" dirty="0"/>
              <a:t>21. uro do zarje </a:t>
            </a:r>
          </a:p>
          <a:p>
            <a:pPr eaLnBrk="1" fontAlgn="auto" hangingPunct="1">
              <a:defRPr/>
            </a:pPr>
            <a:r>
              <a:rPr lang="sl-SI" dirty="0"/>
              <a:t>Leteč po zraku</a:t>
            </a:r>
          </a:p>
          <a:p>
            <a:pPr eaLnBrk="1" fontAlgn="auto" hangingPunct="1">
              <a:defRPr/>
            </a:pPr>
            <a:r>
              <a:rPr lang="sl-SI" dirty="0"/>
              <a:t>Metlah,vilah,palicah,psih,kozlih…</a:t>
            </a:r>
          </a:p>
          <a:p>
            <a:pPr eaLnBrk="1" fontAlgn="auto" hangingPunct="1">
              <a:defRPr/>
            </a:pPr>
            <a:r>
              <a:rPr lang="sl-SI" dirty="0"/>
              <a:t>Čarobno mazilo</a:t>
            </a:r>
          </a:p>
          <a:p>
            <a:pPr eaLnBrk="1" fontAlgn="auto" hangingPunct="1">
              <a:defRPr/>
            </a:pPr>
            <a:r>
              <a:rPr lang="sl-SI" dirty="0"/>
              <a:t>Srake krokarje</a:t>
            </a:r>
          </a:p>
          <a:p>
            <a:pPr eaLnBrk="1" fontAlgn="auto" hangingPunct="1">
              <a:defRPr/>
            </a:pPr>
            <a:r>
              <a:rPr lang="sl-SI" dirty="0"/>
              <a:t>Znanke</a:t>
            </a:r>
          </a:p>
          <a:p>
            <a:pPr eaLnBrk="1" fontAlgn="auto" hangingPunct="1">
              <a:defRPr/>
            </a:pPr>
            <a:endParaRPr lang="sl-SI" dirty="0"/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1C8EBE-A308-45A2-A216-FF02F3C2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70AABD-5902-41B6-A801-E01D58A3B3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Hudič</a:t>
            </a:r>
          </a:p>
          <a:p>
            <a:pPr eaLnBrk="1" fontAlgn="auto" hangingPunct="1">
              <a:defRPr/>
            </a:pPr>
            <a:r>
              <a:rPr lang="sl-SI" dirty="0"/>
              <a:t>Vsaki državi drugačen</a:t>
            </a:r>
          </a:p>
          <a:p>
            <a:pPr eaLnBrk="1" fontAlgn="auto" hangingPunct="1">
              <a:defRPr/>
            </a:pPr>
            <a:r>
              <a:rPr lang="sl-SI" dirty="0"/>
              <a:t>Poljubile</a:t>
            </a:r>
          </a:p>
          <a:p>
            <a:pPr eaLnBrk="1" fontAlgn="auto" hangingPunct="1">
              <a:defRPr/>
            </a:pPr>
            <a:r>
              <a:rPr lang="sl-SI" dirty="0"/>
              <a:t>Levo in desno </a:t>
            </a:r>
            <a:r>
              <a:rPr lang="sl-SI" dirty="0" err="1"/>
              <a:t>rroko</a:t>
            </a:r>
            <a:r>
              <a:rPr lang="sl-SI" dirty="0"/>
              <a:t> in nogo</a:t>
            </a:r>
          </a:p>
          <a:p>
            <a:pPr eaLnBrk="1" fontAlgn="auto" hangingPunct="1">
              <a:defRPr/>
            </a:pPr>
            <a:r>
              <a:rPr lang="sl-SI" dirty="0"/>
              <a:t>Splovilo in zadnjico</a:t>
            </a:r>
          </a:p>
          <a:p>
            <a:pPr eaLnBrk="1" fontAlgn="auto" hangingPunct="1">
              <a:defRPr/>
            </a:pPr>
            <a:r>
              <a:rPr lang="sl-SI" dirty="0"/>
              <a:t>Pijača in hrana </a:t>
            </a:r>
          </a:p>
          <a:p>
            <a:pPr eaLnBrk="1" fontAlgn="auto" hangingPunct="1">
              <a:defRPr/>
            </a:pPr>
            <a:r>
              <a:rPr lang="sl-SI" dirty="0"/>
              <a:t>Kravjih parkljev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27652" name="Slika 3">
            <a:extLst>
              <a:ext uri="{FF2B5EF4-FFF2-40B4-BE49-F238E27FC236}">
                <a16:creationId xmlns:a16="http://schemas.microsoft.com/office/drawing/2014/main" id="{09E497C1-A072-47B9-B2A8-D306DB5D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8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Slika 4">
            <a:extLst>
              <a:ext uri="{FF2B5EF4-FFF2-40B4-BE49-F238E27FC236}">
                <a16:creationId xmlns:a16="http://schemas.microsoft.com/office/drawing/2014/main" id="{D0FECC05-5413-4048-A8DB-AE9A6AC62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501E73F-8A34-495A-AF24-E22FCBC6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8BA42-FB3C-4DA2-B75D-699B0806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Spol in žrtve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7859BF-B09B-4194-ACBE-9F31303E56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Otroci,ženske,moški</a:t>
            </a:r>
          </a:p>
          <a:p>
            <a:pPr eaLnBrk="1" fontAlgn="auto" hangingPunct="1">
              <a:defRPr/>
            </a:pPr>
            <a:r>
              <a:rPr lang="sl-SI" dirty="0"/>
              <a:t>Nosečnice</a:t>
            </a:r>
          </a:p>
          <a:p>
            <a:pPr eaLnBrk="1" fontAlgn="auto" hangingPunct="1">
              <a:defRPr/>
            </a:pPr>
            <a:r>
              <a:rPr lang="sl-SI" dirty="0"/>
              <a:t>100000 ljudi</a:t>
            </a:r>
          </a:p>
          <a:p>
            <a:pPr eaLnBrk="1" fontAlgn="auto" hangingPunct="1">
              <a:defRPr/>
            </a:pPr>
            <a:r>
              <a:rPr lang="sl-SI" dirty="0"/>
              <a:t>Ni znano točno</a:t>
            </a:r>
          </a:p>
          <a:p>
            <a:pPr eaLnBrk="1" fontAlgn="auto" hangingPunct="1">
              <a:defRPr/>
            </a:pPr>
            <a:r>
              <a:rPr lang="sl-SI" dirty="0"/>
              <a:t>Več žensk kot moških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CE076-9768-4014-9AE2-BCCF1424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C94647-8F85-49E4-AE8A-5019172810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9600" dirty="0">
                <a:latin typeface="Arial" pitchFamily="34" charset="0"/>
                <a:cs typeface="Arial" pitchFamily="34" charset="0"/>
              </a:rPr>
              <a:t>Hvala za vašo pozornost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DCA21-85E3-4D53-AF48-034298F8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inkvizicija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C577039-49F4-4D76-8821-6314115628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/>
              <a:t>Inkvizicija </a:t>
            </a:r>
          </a:p>
          <a:p>
            <a:pPr eaLnBrk="1" fontAlgn="auto" hangingPunct="1">
              <a:defRPr/>
            </a:pPr>
            <a:r>
              <a:rPr lang="sl-SI" dirty="0"/>
              <a:t>Posebno sodišče</a:t>
            </a:r>
          </a:p>
          <a:p>
            <a:pPr eaLnBrk="1" fontAlgn="auto" hangingPunct="1">
              <a:defRPr/>
            </a:pPr>
            <a:r>
              <a:rPr lang="sl-SI" dirty="0"/>
              <a:t>Nenavadno oblast </a:t>
            </a:r>
          </a:p>
          <a:p>
            <a:pPr eaLnBrk="1" fontAlgn="auto" hangingPunct="1">
              <a:defRPr/>
            </a:pPr>
            <a:r>
              <a:rPr lang="sl-SI" dirty="0"/>
              <a:t>Razsoja ne le o dejanjih, ampak tudi </a:t>
            </a:r>
            <a:r>
              <a:rPr lang="sl-SI" dirty="0">
                <a:solidFill>
                  <a:srgbClr val="FF0000"/>
                </a:solidFill>
              </a:rPr>
              <a:t>o namerah</a:t>
            </a:r>
          </a:p>
          <a:p>
            <a:pPr eaLnBrk="1" fontAlgn="auto" hangingPunct="1">
              <a:defRPr/>
            </a:pPr>
            <a:r>
              <a:rPr lang="sl-SI" dirty="0"/>
              <a:t>Krivoverc</a:t>
            </a:r>
            <a:r>
              <a:rPr lang="sl-SI" i="1" dirty="0"/>
              <a:t>i</a:t>
            </a:r>
            <a:endParaRPr lang="sl-SI" dirty="0"/>
          </a:p>
          <a:p>
            <a:pPr eaLnBrk="1" fontAlgn="auto" hangingPunct="1">
              <a:defRPr/>
            </a:pPr>
            <a:r>
              <a:rPr lang="sl-SI" dirty="0"/>
              <a:t>Prava vera  </a:t>
            </a:r>
          </a:p>
          <a:p>
            <a:pPr eaLnBrk="1" fontAlgn="auto" hangingPunct="1">
              <a:defRPr/>
            </a:pPr>
            <a:r>
              <a:rPr lang="sl-SI" dirty="0"/>
              <a:t>Sum dovolj za obtožbo</a:t>
            </a:r>
          </a:p>
          <a:p>
            <a:pPr eaLnBrk="1" fontAlgn="auto" hangingPunct="1">
              <a:defRPr/>
            </a:pPr>
            <a:r>
              <a:rPr lang="sl-SI" dirty="0"/>
              <a:t>So razlikovali med malo, bolj ali najbolj </a:t>
            </a:r>
            <a:r>
              <a:rPr lang="sl-SI" dirty="0">
                <a:solidFill>
                  <a:srgbClr val="FF0000"/>
                </a:solidFill>
              </a:rPr>
              <a:t>sumljivimi.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B8F504-0D37-4C33-8662-80EE2A05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F086F-280E-444F-9F94-E3FE19A4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latin typeface="Georgia" pitchFamily="18" charset="0"/>
              </a:rPr>
              <a:t>Zakaj je prišlo do preganjanja</a:t>
            </a: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A9642E04-ADE9-430A-B3BD-E058017C2F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latin typeface="Broadway" pitchFamily="82" charset="0"/>
              </a:rPr>
              <a:t>uničenje modrih žensk </a:t>
            </a:r>
          </a:p>
          <a:p>
            <a:pPr eaLnBrk="1" fontAlgn="auto" hangingPunct="1">
              <a:defRPr/>
            </a:pPr>
            <a:r>
              <a:rPr lang="sl-SI" dirty="0">
                <a:latin typeface="Broadway" pitchFamily="82" charset="0"/>
              </a:rPr>
              <a:t>Niso si vedeli </a:t>
            </a:r>
            <a:r>
              <a:rPr lang="sl-SI" dirty="0" err="1">
                <a:latin typeface="Broadway" pitchFamily="82" charset="0"/>
              </a:rPr>
              <a:t>pojesnevati</a:t>
            </a:r>
            <a:r>
              <a:rPr lang="sl-SI" dirty="0">
                <a:latin typeface="Broadway" pitchFamily="82" charset="0"/>
              </a:rPr>
              <a:t> narave </a:t>
            </a:r>
          </a:p>
          <a:p>
            <a:pPr eaLnBrk="1" fontAlgn="auto" hangingPunct="1">
              <a:defRPr/>
            </a:pPr>
            <a:r>
              <a:rPr lang="sl-SI" dirty="0">
                <a:latin typeface="Broadway" pitchFamily="82" charset="0"/>
              </a:rPr>
              <a:t>boj proti babicam, </a:t>
            </a:r>
          </a:p>
          <a:p>
            <a:pPr eaLnBrk="1" fontAlgn="auto" hangingPunct="1">
              <a:defRPr/>
            </a:pPr>
            <a:r>
              <a:rPr lang="sl-SI" dirty="0">
                <a:latin typeface="Broadway" pitchFamily="82" charset="0"/>
              </a:rPr>
              <a:t>preprečevanja nosečnosti</a:t>
            </a:r>
          </a:p>
          <a:p>
            <a:pPr eaLnBrk="1" fontAlgn="auto" hangingPunct="1">
              <a:defRPr/>
            </a:pPr>
            <a:r>
              <a:rPr lang="sl-SI" dirty="0">
                <a:latin typeface="Broadway" pitchFamily="82" charset="0"/>
              </a:rPr>
              <a:t>Cerkvi</a:t>
            </a: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B150B-8EBD-406B-9F0E-FCC5565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Berlin Sans FB" pitchFamily="34" charset="0"/>
              </a:rPr>
              <a:t>Čarovništvo ki se kaznujejo s kaznijo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E6B781F-A867-486D-8DE0-46591837C3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odpoved religiji, “brez strahu pred Bogom”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obrekovanje bogaboječih, odrekanje spoštovanja cerkvi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čaščenje hudiča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zaroka lastnega potomstva čarovnic s hudičem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uboj otroka pred krstom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splav 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pridobivanje tujcev za hudiča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C4437-D33D-4EC1-8EB8-06C0688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FEFD7E5-AEA5-4A5E-8E4E-60C011F299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8. magična zaklinjanja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 incest (mati - sin, oče - hči)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10. izdelovanje čarovniških mazil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11. kraja trupel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12. ubijanje ljudi in živali z drogami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13. “čaranje” živine </a:t>
            </a:r>
          </a:p>
          <a:p>
            <a:pPr eaLnBrk="1" hangingPunct="1">
              <a:spcAft>
                <a:spcPct val="0"/>
              </a:spcAft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14. uničenje poljskih pridelkov </a:t>
            </a:r>
          </a:p>
          <a:p>
            <a:pPr eaLnBrk="1" hangingPunct="1">
              <a:buClr>
                <a:srgbClr val="DC9E1F"/>
              </a:buClr>
              <a:defRPr/>
            </a:pPr>
            <a:r>
              <a:rPr lang="sl-SI" altLang="sl-SI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15. preprečevanje spočetja</a:t>
            </a:r>
            <a:endParaRPr lang="sl-SI" altLang="sl-SI" sz="240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sl-SI" altLang="sl-SI"/>
          </a:p>
        </p:txBody>
      </p:sp>
      <p:pic>
        <p:nvPicPr>
          <p:cNvPr id="10244" name="Slika 3">
            <a:extLst>
              <a:ext uri="{FF2B5EF4-FFF2-40B4-BE49-F238E27FC236}">
                <a16:creationId xmlns:a16="http://schemas.microsoft.com/office/drawing/2014/main" id="{66703EEF-DEF9-4C4C-BBD9-732F5499D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9B6D9016-E65D-4F0D-8F5F-5892433DB42E}"/>
              </a:ext>
            </a:extLst>
          </p:cNvPr>
          <p:cNvCxnSpPr/>
          <p:nvPr/>
        </p:nvCxnSpPr>
        <p:spPr>
          <a:xfrm flipV="1">
            <a:off x="5832475" y="2508250"/>
            <a:ext cx="1079500" cy="1008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ravokotnik 6">
            <a:extLst>
              <a:ext uri="{FF2B5EF4-FFF2-40B4-BE49-F238E27FC236}">
                <a16:creationId xmlns:a16="http://schemas.microsoft.com/office/drawing/2014/main" id="{70B235B4-0DA7-4A39-9ADA-0EDBDE6BE150}"/>
              </a:ext>
            </a:extLst>
          </p:cNvPr>
          <p:cNvSpPr/>
          <p:nvPr/>
        </p:nvSpPr>
        <p:spPr>
          <a:xfrm>
            <a:off x="6372200" y="1878216"/>
            <a:ext cx="248016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Ima tanke zakrivljene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kremplje namesto nohtov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3C781DBE-3536-4A18-8CB2-5DCF2E906461}"/>
              </a:ext>
            </a:extLst>
          </p:cNvPr>
          <p:cNvCxnSpPr/>
          <p:nvPr/>
        </p:nvCxnSpPr>
        <p:spPr>
          <a:xfrm flipH="1" flipV="1">
            <a:off x="2484438" y="1484313"/>
            <a:ext cx="1079500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FD5B4D8-2232-479F-987D-85D8FDA5C446}"/>
              </a:ext>
            </a:extLst>
          </p:cNvPr>
          <p:cNvSpPr/>
          <p:nvPr/>
        </p:nvSpPr>
        <p:spPr>
          <a:xfrm>
            <a:off x="1043608" y="838453"/>
            <a:ext cx="17684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Je plešasta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zato nosi lasuljo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AF1D489C-4703-4D01-B5CB-9C57BC16E566}"/>
              </a:ext>
            </a:extLst>
          </p:cNvPr>
          <p:cNvCxnSpPr/>
          <p:nvPr/>
        </p:nvCxnSpPr>
        <p:spPr>
          <a:xfrm>
            <a:off x="4572000" y="2276475"/>
            <a:ext cx="2160588" cy="1800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>
            <a:extLst>
              <a:ext uri="{FF2B5EF4-FFF2-40B4-BE49-F238E27FC236}">
                <a16:creationId xmlns:a16="http://schemas.microsoft.com/office/drawing/2014/main" id="{84285EBC-1406-41D4-B69C-DCF3F41A1896}"/>
              </a:ext>
            </a:extLst>
          </p:cNvPr>
          <p:cNvSpPr/>
          <p:nvPr/>
        </p:nvSpPr>
        <p:spPr>
          <a:xfrm>
            <a:off x="5652120" y="4293096"/>
            <a:ext cx="2871299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Ima večji nos da lahko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V temi zavoha otroka</a:t>
            </a:r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044B2B9F-8EE0-403F-B2FD-4DB4DD0BA405}"/>
              </a:ext>
            </a:extLst>
          </p:cNvPr>
          <p:cNvCxnSpPr/>
          <p:nvPr/>
        </p:nvCxnSpPr>
        <p:spPr>
          <a:xfrm flipH="1">
            <a:off x="2268538" y="1878013"/>
            <a:ext cx="1727200" cy="9032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Pravokotnik 20">
            <a:extLst>
              <a:ext uri="{FF2B5EF4-FFF2-40B4-BE49-F238E27FC236}">
                <a16:creationId xmlns:a16="http://schemas.microsoft.com/office/drawing/2014/main" id="{6CAC9102-D0E6-46F3-ABA1-C9FF31A0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717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 b="1"/>
              <a:t>črna pika v očesu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 b="1"/>
              <a:t>spreminja barvo; v središču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 b="1"/>
              <a:t> barvite zenice ji plešeta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 b="1"/>
              <a:t> ogenj in led</a:t>
            </a:r>
            <a:r>
              <a:rPr lang="sl-SI" altLang="sl-SI" sz="1800"/>
              <a:t>, 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5641C7F3-508C-4A9D-A5E2-C97B3004BD2B}"/>
              </a:ext>
            </a:extLst>
          </p:cNvPr>
          <p:cNvSpPr/>
          <p:nvPr/>
        </p:nvSpPr>
        <p:spPr>
          <a:xfrm>
            <a:off x="2812041" y="5517232"/>
            <a:ext cx="322556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DEMON V ČLOVEŠKI OBLIKI</a:t>
            </a:r>
          </a:p>
        </p:txBody>
      </p:sp>
      <p:sp>
        <p:nvSpPr>
          <p:cNvPr id="23" name="Oblak 22">
            <a:extLst>
              <a:ext uri="{FF2B5EF4-FFF2-40B4-BE49-F238E27FC236}">
                <a16:creationId xmlns:a16="http://schemas.microsoft.com/office/drawing/2014/main" id="{1DED4336-77E9-4968-925D-32FB7106447F}"/>
              </a:ext>
            </a:extLst>
          </p:cNvPr>
          <p:cNvSpPr/>
          <p:nvPr/>
        </p:nvSpPr>
        <p:spPr>
          <a:xfrm>
            <a:off x="5508625" y="260350"/>
            <a:ext cx="3343275" cy="792163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276" name="PoljeZBesedilom 23">
            <a:extLst>
              <a:ext uri="{FF2B5EF4-FFF2-40B4-BE49-F238E27FC236}">
                <a16:creationId xmlns:a16="http://schemas.microsoft.com/office/drawing/2014/main" id="{3B0A2932-EF8E-4B93-9C08-FBFB1A69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4905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/>
              <a:t>Slina je modre barve</a:t>
            </a:r>
          </a:p>
        </p:txBody>
      </p:sp>
      <p:sp>
        <p:nvSpPr>
          <p:cNvPr id="11277" name="PoljeZBesedilom 24">
            <a:extLst>
              <a:ext uri="{FF2B5EF4-FFF2-40B4-BE49-F238E27FC236}">
                <a16:creationId xmlns:a16="http://schemas.microsoft.com/office/drawing/2014/main" id="{8F8F00FF-3AA7-4624-B415-A2331B41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308725"/>
            <a:ext cx="302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l-SI" altLang="sl-SI" sz="1800">
                <a:latin typeface="Aharoni" panose="02010803020104030203" pitchFamily="2" charset="-79"/>
                <a:cs typeface="Aharoni" panose="02010803020104030203" pitchFamily="2" charset="-79"/>
              </a:rPr>
              <a:t>Nima nohtov na nogi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A1E2F-52FF-4B76-ADAF-686C35FA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Ugotavljanj čarovništva s preizkusi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C022AB6-70A3-4675-8F70-959F39FB16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sz="1600" b="1" dirty="0">
                <a:solidFill>
                  <a:schemeClr val="bg1"/>
                </a:solidFill>
              </a:rPr>
              <a:t>kup vprašanj </a:t>
            </a:r>
          </a:p>
          <a:p>
            <a:pPr eaLnBrk="1" fontAlgn="auto" hangingPunct="1">
              <a:defRPr/>
            </a:pPr>
            <a:r>
              <a:rPr lang="sl-SI" sz="1600" b="1" dirty="0">
                <a:solidFill>
                  <a:schemeClr val="bg1"/>
                </a:solidFill>
              </a:rPr>
              <a:t>Zanikanj</a:t>
            </a:r>
          </a:p>
          <a:p>
            <a:pPr eaLnBrk="1" fontAlgn="auto" hangingPunct="1">
              <a:defRPr/>
            </a:pPr>
            <a:r>
              <a:rPr lang="sl-SI" sz="1600" b="1" dirty="0">
                <a:solidFill>
                  <a:schemeClr val="bg1"/>
                </a:solidFill>
              </a:rPr>
              <a:t>Preizkus</a:t>
            </a:r>
          </a:p>
          <a:p>
            <a:pPr eaLnBrk="1" fontAlgn="auto" hangingPunct="1">
              <a:defRPr/>
            </a:pPr>
            <a:r>
              <a:rPr lang="sl-SI" sz="1600" b="1" dirty="0">
                <a:solidFill>
                  <a:schemeClr val="bg1"/>
                </a:solidFill>
              </a:rPr>
              <a:t>čarovniška kopel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Iskanje čarovniških znamenj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Po svetu so poznali tudi preizkus z ognjem 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posebni čarovniški tehtnici. 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Znan pa je tudi solzni preizkus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95DC81-76B1-402D-A5F9-7A6A6658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Čarovniška kopel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5145DED-9A46-474C-B497-8E8CF97005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zvezali levo roko na desno nogo in obratno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vrvi v vodo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 plavala=dokazano čarovništvo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 če se je potopila, je dokazala svojo nedolžnost. 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Ne sprejema zla. </a:t>
            </a:r>
          </a:p>
          <a:p>
            <a:pPr eaLnBrk="1" fontAlgn="auto" hangingPunct="1">
              <a:buClr>
                <a:srgbClr val="DC9E1F"/>
              </a:buClr>
              <a:defRPr/>
            </a:pPr>
            <a:r>
              <a:rPr lang="sl-SI" sz="1600" b="1" dirty="0">
                <a:solidFill>
                  <a:schemeClr val="bg1"/>
                </a:solidFill>
              </a:rPr>
              <a:t>Kasneje naj bi šlo tudi za ugotavljanje specifične teže čarovnic</a:t>
            </a:r>
          </a:p>
          <a:p>
            <a:pPr eaLnBrk="1" fontAlgn="auto" hangingPunct="1">
              <a:buClr>
                <a:srgbClr val="DC9E1F"/>
              </a:buClr>
              <a:defRPr/>
            </a:pPr>
            <a:endParaRPr lang="sl-SI" sz="1300" dirty="0">
              <a:solidFill>
                <a:srgbClr val="FFFFFF"/>
              </a:solidFill>
            </a:endParaRP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569</Words>
  <Application>Microsoft Office PowerPoint</Application>
  <PresentationFormat>On-screen Show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BatangChe</vt:lpstr>
      <vt:lpstr>Aharoni</vt:lpstr>
      <vt:lpstr>Algerian</vt:lpstr>
      <vt:lpstr>Arial</vt:lpstr>
      <vt:lpstr>Arial Narrow</vt:lpstr>
      <vt:lpstr>Berlin Sans FB</vt:lpstr>
      <vt:lpstr>Berlin Sans FB Demi</vt:lpstr>
      <vt:lpstr>Broadway</vt:lpstr>
      <vt:lpstr>Elephant</vt:lpstr>
      <vt:lpstr>Georgia</vt:lpstr>
      <vt:lpstr>Times New Roman</vt:lpstr>
      <vt:lpstr>Horizont</vt:lpstr>
      <vt:lpstr>Čarovništvo </vt:lpstr>
      <vt:lpstr>PowerPoint Presentation</vt:lpstr>
      <vt:lpstr>inkvizicija</vt:lpstr>
      <vt:lpstr>Zakaj je prišlo do preganjanja</vt:lpstr>
      <vt:lpstr>Čarovništvo ki se kaznujejo s kaznijo</vt:lpstr>
      <vt:lpstr>PowerPoint Presentation</vt:lpstr>
      <vt:lpstr>PowerPoint Presentation</vt:lpstr>
      <vt:lpstr>Ugotavljanj čarovništva s preizkusi</vt:lpstr>
      <vt:lpstr>Čarovniška kopel</vt:lpstr>
      <vt:lpstr>Iskanje čarovniških znamenj </vt:lpstr>
      <vt:lpstr>Mučilne naprave in tehnike</vt:lpstr>
      <vt:lpstr>1. stopnja</vt:lpstr>
      <vt:lpstr>2. STOPNJA</vt:lpstr>
      <vt:lpstr>3. stopnja</vt:lpstr>
      <vt:lpstr>Čarovniški stol</vt:lpstr>
      <vt:lpstr>Mučenje najvišje stopnje</vt:lpstr>
      <vt:lpstr>PowerPoint Presentation</vt:lpstr>
      <vt:lpstr>Sodbe in kazni</vt:lpstr>
      <vt:lpstr>PowerPoint Presentation</vt:lpstr>
      <vt:lpstr>Cenik krvnega sodnika</vt:lpstr>
      <vt:lpstr>Kazni </vt:lpstr>
      <vt:lpstr>SHODI </vt:lpstr>
      <vt:lpstr>PowerPoint Presentation</vt:lpstr>
      <vt:lpstr>Spol in žrtve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2019-06-03T09:14:14Z</dcterms:created>
  <dcterms:modified xsi:type="dcterms:W3CDTF">2019-06-03T09:14:14Z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