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5" r:id="rId9"/>
    <p:sldId id="277" r:id="rId10"/>
    <p:sldId id="262" r:id="rId11"/>
    <p:sldId id="263" r:id="rId12"/>
    <p:sldId id="264" r:id="rId13"/>
    <p:sldId id="266" r:id="rId14"/>
    <p:sldId id="267" r:id="rId15"/>
    <p:sldId id="278" r:id="rId16"/>
    <p:sldId id="279" r:id="rId17"/>
    <p:sldId id="268" r:id="rId18"/>
    <p:sldId id="280" r:id="rId19"/>
    <p:sldId id="269" r:id="rId20"/>
    <p:sldId id="270" r:id="rId21"/>
    <p:sldId id="271" r:id="rId22"/>
    <p:sldId id="281" r:id="rId23"/>
    <p:sldId id="272" r:id="rId24"/>
    <p:sldId id="274" r:id="rId25"/>
    <p:sldId id="275" r:id="rId2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4DAD740-9BF5-4C33-9044-9F391E4A9FA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9600-5AE6-4396-9B06-A68303C3E9F5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41E2594-AAB9-4E1B-8C2F-5E67216688F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2F79E2D-C079-4FAA-9464-B0927C55D80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D2660-06A8-4E22-AC7C-ABAAAFF39E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8555915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F256315-2627-43EF-AED9-C57DE390636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AFE9-66C6-4C26-B599-3AA3DF35684C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4DB0E89-8489-42EE-874D-742F525ED3D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DB3E013-0E72-4EB5-B60A-C0C00CD5247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00B89-6044-46ED-B020-F1B6716563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285416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CCE0E39-0F04-455A-B907-D68B30D5661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D603-8F64-4E71-A148-307B73F69F4C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945BF29-8258-47FA-A429-9E65C53773D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A0FF493-F3FB-405C-BE71-62BD857B467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A6E60-8586-4910-83F2-BD3EB26AF4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94762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66"/>
                </a:solidFill>
              </a:defRPr>
            </a:lvl1pPr>
          </a:lstStyle>
          <a:p>
            <a:pPr lvl="0"/>
            <a:r>
              <a:rPr lang="sl-SI"/>
              <a:t>fnaslova matrice</a:t>
            </a:r>
          </a:p>
        </p:txBody>
      </p:sp>
      <p:sp>
        <p:nvSpPr>
          <p:cNvPr id="3" name="Ograda vsebin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0CDFF33-3B13-41BA-8410-1F60036256E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20E0E-E326-4049-8A1E-5F3638B65F6F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BB03B34-11D5-4568-BF6C-3D7A03B3C54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26A7FF7-ED79-4992-BADF-D6CD060CD5F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B6758-251F-450D-8B32-3AEEB36208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558583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EB80F3D-9E52-4267-95BA-326EB436FD2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15E3-D88E-4774-8729-C1BB115A696C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4F2D799-C5FC-4C49-9136-108FD718784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7949E92-85C9-4B5A-9C5A-B84FA5E3748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D87CE-6FB3-42AA-8C8F-7FB0EC25AD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17784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0FA0F0D-3D33-442C-89BD-67D5B537D42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F4CB8-DA2A-4945-91E8-5E2E7D1379B4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63BE3DC-AE17-4325-8425-9E123AF4C6D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02821A2-0832-43AE-A3A3-4B18AF73BB8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0639C-876E-47B7-B3DE-39A390C251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58516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72B76C75-CC36-4947-A7CD-19A93440DFD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7316D-D216-4022-9712-78B060A9BCEC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54CF6949-2406-49E3-9D6C-CDF69D8E289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BE510760-FEB8-416E-AA3F-C8E2C12BD6B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2AA3E-5475-4E45-9793-C03F9E4FC4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306314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0DBC70BE-D028-4A03-83EB-BEDDBECB70A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B1B8B-AB8D-4A2E-9336-15F775C80395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A394718B-CAE9-4635-859E-F746AF8D029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B8B80DE6-4EF7-4CB2-B6E5-719850EAEBE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1218E-8FB2-4117-9BD6-E84643E3F5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94018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514424BA-EC79-4A76-8BF3-6A03E1E76EE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759D7-5F5E-48F0-8EC8-CFC5361288A8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39BC1E04-F872-4AF2-8BF8-21D9D9BD4A8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8FD7CF3C-C781-4328-BA6B-57EC8D6E9EE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DCE69-1F45-4F7E-8795-2C07295D8B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652393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620C4A2-DAB5-4EE9-9C00-7FAC9E3F340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F674-1AEB-464C-B5C6-D14022839EEF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D1BA3F0-27F1-486C-AAEC-30FEEF535A4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F579F38-99B3-4076-8D1B-1D6FFD58586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92CFF-9A85-455B-9E14-05BE39CBE7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32434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9227236-6556-4AF4-A04E-B636C7D39B5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38219-842A-4D1B-9135-EB388C965BF0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5AB56B3-0394-40D4-B93A-7FFC7250FA7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939C2C6-14E0-423E-9C4B-BFF75A7945F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6C1F4-1924-4162-96E2-327EA009D0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83844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63ACF1E5-1676-4E33-943E-E28F8181895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9BD77DBC-EBE4-452D-A826-A723834FF82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40E04A4-8474-4C84-9283-473CE2AE306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0D9834A4-B2FD-456B-B5E4-A74887586D6F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281EBB2-9F6D-434A-839C-0DF9A9205D4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4F4FD77-DD0E-4B8A-B0A8-2699C2016E3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B811A7-1971-4D64-BAC6-3B02B2705DD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sl-SI" sz="4400" kern="1200">
          <a:solidFill>
            <a:srgbClr val="000000"/>
          </a:solidFill>
          <a:latin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sl-SI" sz="3200" kern="1200">
          <a:solidFill>
            <a:srgbClr val="000000"/>
          </a:solidFill>
          <a:latin typeface="Calibri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sl-SI" sz="28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sl-SI" sz="24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sl-SI" sz="2000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lang="sl-SI" sz="2000" kern="1200">
          <a:solidFill>
            <a:srgbClr val="000000"/>
          </a:solidFill>
          <a:latin typeface="Calibri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sl-SI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sl-SI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sl-SI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sl-SI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C339F923-6346-477C-9C2E-873DE3A80A7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38213" y="188913"/>
            <a:ext cx="7556500" cy="1038225"/>
          </a:xfrm>
        </p:spPr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ČAROVNIŠTVO NA SLOVENSKEM  </a:t>
            </a:r>
          </a:p>
        </p:txBody>
      </p:sp>
      <p:sp>
        <p:nvSpPr>
          <p:cNvPr id="2051" name="Podnaslov 2">
            <a:extLst>
              <a:ext uri="{FF2B5EF4-FFF2-40B4-BE49-F238E27FC236}">
                <a16:creationId xmlns:a16="http://schemas.microsoft.com/office/drawing/2014/main" id="{0F28EEF0-7F07-44E4-ADD7-4109586A72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F159CB27-3DE2-4030-A974-7490059B1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39825"/>
            <a:ext cx="61214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530FAAEA-286D-473C-A261-44F846DC60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KAKO PREPOZNATI ČAROVNICO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C17D2443-05BD-4FD6-B455-82462790DC0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altLang="sl-SI" sz="2700">
                <a:latin typeface="Calibri" panose="020F0502020204030204" pitchFamily="34" charset="0"/>
              </a:rPr>
              <a:t>-	</a:t>
            </a:r>
            <a:r>
              <a:rPr altLang="sl-SI" sz="2700">
                <a:solidFill>
                  <a:srgbClr val="FF0066"/>
                </a:solidFill>
                <a:latin typeface="Calibri" panose="020F0502020204030204" pitchFamily="34" charset="0"/>
              </a:rPr>
              <a:t>Prava čarovnica vedno nosi rokavice,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altLang="sl-SI" sz="2700">
                <a:solidFill>
                  <a:srgbClr val="FF0066"/>
                </a:solidFill>
                <a:latin typeface="Calibri" panose="020F0502020204030204" pitchFamily="34" charset="0"/>
              </a:rPr>
              <a:t>-	ima tanke zakrivljene kremplje namesto nohtov,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altLang="sl-SI" sz="2700">
                <a:solidFill>
                  <a:srgbClr val="FF0066"/>
                </a:solidFill>
                <a:latin typeface="Calibri" panose="020F0502020204030204" pitchFamily="34" charset="0"/>
              </a:rPr>
              <a:t>-	je plešasta, zato nosi lasuljo, 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altLang="sl-SI" sz="2700">
                <a:solidFill>
                  <a:srgbClr val="FF0066"/>
                </a:solidFill>
                <a:latin typeface="Calibri" panose="020F0502020204030204" pitchFamily="34" charset="0"/>
              </a:rPr>
              <a:t>-	ima večje nosnice kakor navadni ljudje, da lahko v temi zavoha otroke, 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altLang="sl-SI" sz="2700">
                <a:solidFill>
                  <a:srgbClr val="FF0066"/>
                </a:solidFill>
                <a:latin typeface="Calibri" panose="020F0502020204030204" pitchFamily="34" charset="0"/>
              </a:rPr>
              <a:t>-	črna pika v očesu spreminja barvo; v središču barvite zenice ji plešeta ogenj in led, 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altLang="sl-SI" sz="2700">
                <a:solidFill>
                  <a:srgbClr val="FF0066"/>
                </a:solidFill>
                <a:latin typeface="Calibri" panose="020F0502020204030204" pitchFamily="34" charset="0"/>
              </a:rPr>
              <a:t>-	je demon v človeški obliki, 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altLang="sl-SI" sz="2700">
                <a:solidFill>
                  <a:srgbClr val="FF0066"/>
                </a:solidFill>
                <a:latin typeface="Calibri" panose="020F0502020204030204" pitchFamily="34" charset="0"/>
              </a:rPr>
              <a:t>-	nima nohtov na nogi, 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altLang="sl-SI" sz="2700">
                <a:solidFill>
                  <a:srgbClr val="FF0066"/>
                </a:solidFill>
                <a:latin typeface="Calibri" panose="020F0502020204030204" pitchFamily="34" charset="0"/>
              </a:rPr>
              <a:t>-	njena slina je modre barve. 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altLang="sl-SI" sz="27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2CA6F7D4-FD78-4E04-A325-7229ADA8D4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KAKO JE POTEKALO V SLOVENIJI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B996F96A-40C6-4494-BB9A-94500C99633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Bila sta dva vala čarovniških procesov , prvi konec 16.stoletja , drugi v drugi polovici 17.stoletja.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Ravno 17.stoletje je bil čas velikih naravnih nesreč in kuge.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Na Slovenskem so procesi trajali 250 let.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Prepovedala jih je šele Marija Terezija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8F9DB04B-179E-4819-A1F2-44412C2583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KAKO JE POTEKALO UGOTAVLJANJE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EB947236-3FDA-4A5A-ACDA-99B8AC841B4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Preizkus z vodo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Iskanje čarovniških znamenj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Preizkus z ognjem in tehtanje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Solzni preizkus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2CACAC50-DCE0-4AF5-8A9C-989434245B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NATO JE SLEDILO MUČENJE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BD20F5D8-7DB4-4431-A313-2B3F2FD8693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Tisti , ki niso priznali so jih mučili toliko časa dokler niso priznali. 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Vedno so začeli z lažjimi mukami in nadaljevali z vse težjimi. 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Pri tem naj bi upoštevali tudi starost in telesno konstitucijo.</a:t>
            </a:r>
          </a:p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A28D1739-B3ED-49AF-A410-56F3EBF619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MUČENJE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5AEF9DF8-2CD1-471C-98DE-1A2BC88FF36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prva stopnja mučenja je bila stiskanje palcev, bičanje, tesno vezanje rok na hrbtu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druga stopnja je bilo zvezovanje čez razrezano kožo, privijanje nog s španskim škornjem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tretja stopnja je bila raztegovanje. Osumljencu so zvezali roke na hrbtu, vrgli vrv čez tram in osumljenca dvignili za zvezane roke, kar je povzročilo hude bolečine.</a:t>
            </a:r>
          </a:p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98A59E97-358E-41E6-AF99-925219A4F39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81AF4B76-EDCB-4F97-81D5-103ABD7CAC4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58FC0DF5-5D67-4BB5-8E8C-3E020611B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2868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4599B98F-B91F-4D94-9CC5-D43F3B9EF5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B76B5E98-3318-49BA-AFBB-BFC75057C6D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A0E946D1-6D47-495E-8E9D-2F9A5BE76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171450"/>
            <a:ext cx="522605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6D0C8EB9-297C-461A-8EB6-62BB85857A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MUČENJE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604336A2-1B38-45F7-9448-6F41B44EC5A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čarovniški stol je bil namenjen dolgotrajnemu mučenju. Na njem naj bi smel sedeti več kot 24 ur, saj naj bi to že ogrožalo življenje. Bil je stol z iglami, na telo so dodajali uteži.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288C6F93-398D-4328-8744-49C2495AC5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54460D2D-9522-431F-9BDF-4571CF22024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C851D605-94B3-4669-93F9-7613D4C6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404813"/>
            <a:ext cx="4754562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0F6327E0-78E0-42CA-A7F4-3A82E5828C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MUČENJE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8A26DC3D-C183-4EAD-A8DB-655DBE7BF71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Mučenje najvišje stopnje pa je bila tudi mučilna klop ali mučilna koza. To je bil hlod s štirimi nogami, ki je bil na vrhu ostro ošiljen. Obtoženca so golega posadili na ta oster rob tako, da ga je imel med nogami. Na noge so obtožencu obešali uteži.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AD273908-31AF-4F3C-8C26-F68CF77311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ČAROVNIŠKI PROCESI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1DB1B31-05EB-41DE-A113-BFB330A41E1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sz="3000" dirty="0">
                <a:solidFill>
                  <a:srgbClr val="FF0066"/>
                </a:solidFill>
              </a:rPr>
              <a:t>Je naziv za sodni postopek proti osebam, ki so bile obtožene čarovništva.</a:t>
            </a: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sz="3000">
                <a:solidFill>
                  <a:srgbClr val="FF0066"/>
                </a:solidFill>
              </a:rPr>
              <a:t>Čarovništvo najhujše kaznivo dejanje v srednjem veku.</a:t>
            </a: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sz="3000" dirty="0">
                <a:solidFill>
                  <a:srgbClr val="FF0066"/>
                </a:solidFill>
              </a:rPr>
              <a:t>Obtožbe večinoma povezane z zlobnimi duhovi, hudičem, slabo letino ter vremenskimi pojavi.</a:t>
            </a: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sz="3000" dirty="0">
                <a:solidFill>
                  <a:srgbClr val="FF0066"/>
                </a:solidFill>
              </a:rPr>
              <a:t> </a:t>
            </a:r>
            <a:r>
              <a:rPr sz="3000" dirty="0"/>
              <a:t> </a:t>
            </a:r>
            <a:r>
              <a:rPr sz="3000" dirty="0">
                <a:solidFill>
                  <a:srgbClr val="FF0066"/>
                </a:solidFill>
              </a:rPr>
              <a:t>Razlog za obtožbe je bil pogosto maščevalne narave, saj so ljudje čarovnicam pripisovali krivdo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/>
              <a:buNone/>
              <a:defRPr/>
            </a:pPr>
            <a:endParaRPr sz="3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3B46E7C9-DD24-42CD-A37F-20EE9034C0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MUČENJE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BF2205E6-7F2C-487D-99A9-7611BBD80AE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Če vse to ni pripeljalo do priznanja, so sodniki uporabili tudi druga sredstva: žganje podplatov, posebne obliže, ki so povzročali opekline, zlivanje žvepla v čevlje in podobno.</a:t>
            </a:r>
          </a:p>
          <a:p>
            <a:pPr eaLnBrk="1" hangingPunct="1"/>
            <a:endParaRPr altLang="sl-SI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0092FBD0-D2DD-448D-B4C0-530E70386B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KAZNI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CD2D9F91-1A3C-4966-A838-03589E0147A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Po priznanju je sledila sodba.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Sodniku je bilo potrebno plačat za sodbo.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Obtožence so obsodili različno, največkrat je bila to smrt.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Za hujše „zločine“ so jih žive zažgali na grmadi.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6ED5258A-D9E9-49FA-BB57-83BA7D78A6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3D31ACDD-5B7F-4150-AAF0-8BDE52FA1BF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2DF6D6C6-56F3-4693-91C2-A51375046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7040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B1111F51-AFB2-4E09-9F2A-48E82EF85A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KAZNI</a:t>
            </a:r>
          </a:p>
        </p:txBody>
      </p:sp>
      <p:sp>
        <p:nvSpPr>
          <p:cNvPr id="24579" name="Ograda vsebine 2">
            <a:extLst>
              <a:ext uri="{FF2B5EF4-FFF2-40B4-BE49-F238E27FC236}">
                <a16:creationId xmlns:a16="http://schemas.microsoft.com/office/drawing/2014/main" id="{5E8331BA-FA4D-420D-A1BA-B7A46AC1281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Človek, ki z čarovnijo škoduje drugemu – kazen: smrt v ognju .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Zastrupitev – za moške smrt na kolesu, za ženske pa utopitev. Kazen so poostrili s tem, da je rabelj na poti na morišče obsojenca ščipal z žarečimi kleščami.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Bogostrunstvo – Kazen:smrt na grmadi </a:t>
            </a:r>
          </a:p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D4809FEE-B0F8-42D7-8C2B-0002088BBF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Visoška kronika</a:t>
            </a:r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49011B17-497D-4362-81EB-C52253F257D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Veliko pisateljev je temo čarovništva upodobilo v knjigah.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Zgodba Ivana Tavčarja Visoška kronika, kjer so junakinjo Agato obtožili čarovništva in ji tudi sodili .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516018F4-2C0E-4206-81B5-319796695B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Veronika Deseniška</a:t>
            </a:r>
          </a:p>
        </p:txBody>
      </p:sp>
      <p:sp>
        <p:nvSpPr>
          <p:cNvPr id="26627" name="Ograda vsebine 2">
            <a:extLst>
              <a:ext uri="{FF2B5EF4-FFF2-40B4-BE49-F238E27FC236}">
                <a16:creationId xmlns:a16="http://schemas.microsoft.com/office/drawing/2014/main" id="{18C35B72-BE8C-4C60-9AB0-FA1FE7BAB97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Celjski grof Herman II. je Veroniko obtožil ljubezenskega čaranja, da je njegovega sina Friderika II. zastrupila.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Bila je oproščena čarovništva vendar so jo kasneje umorili. 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C7FE45CB-B301-4975-801F-166FF6C79E2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5122A0CD-D370-4FD0-8498-EDE3A051BD4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C5EE08CF-99FB-4C58-9133-50A3382E1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95250"/>
            <a:ext cx="54197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2A9EE64E-5E97-4741-94F8-E876292B2C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altLang="sl-SI" sz="4000">
                <a:latin typeface="Calibri" panose="020F0502020204030204" pitchFamily="34" charset="0"/>
              </a:rPr>
              <a:t>ZAKAJ JE PRIŠLO DO PREGANJANJA?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80620FCE-59C9-46B4-8A0C-3731C3199FF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Nekateri trdijo, da je pri vsem tem šlo za uničenje modrih žensk, ki so poznale metode tedanje kontracepcije. 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To ni bilo po godu ne Cerkvi in ne državi, saj so hoteli več prebivalstva (delovna sila).</a:t>
            </a:r>
          </a:p>
          <a:p>
            <a:pPr eaLnBrk="1" hangingPunct="1"/>
            <a:endParaRPr altLang="sl-SI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C14B242B-99A8-432D-A354-10A1D0F140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 sz="4000">
                <a:latin typeface="Calibri" panose="020F0502020204030204" pitchFamily="34" charset="0"/>
              </a:rPr>
              <a:t>ZAČETEK BOJA PROTI ČAROVNICAM</a:t>
            </a:r>
            <a:br>
              <a:rPr altLang="sl-SI" sz="4000">
                <a:latin typeface="Calibri" panose="020F0502020204030204" pitchFamily="34" charset="0"/>
              </a:rPr>
            </a:br>
            <a:endParaRPr altLang="sl-SI" sz="4000">
              <a:latin typeface="Calibri" panose="020F0502020204030204" pitchFamily="34" charset="0"/>
            </a:endParaRP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80708414-2F5D-42D3-AD41-10ACB06A191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Čarovništvo je bila edina vera v tedanjem času, ki je ogrožala krščanstvo.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Magija se je krščanstvu pokazala kot hud sovražni.</a:t>
            </a:r>
          </a:p>
          <a:p>
            <a:pPr eaLnBrk="1" hangingPunct="1"/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Ljudski običaji so začeli dobivati predznake hudičevega dela.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CA342C2D-E3A2-4BEA-8100-1B7A40837C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27CA6C86-262C-44EB-9CE0-505FAF4F027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F7A77042-6703-4CB4-8369-4BF113D98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4813"/>
            <a:ext cx="413385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731CCD75-B173-4F9E-8CC7-28B20B18C4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 sz="4000">
                <a:latin typeface="Calibri" panose="020F0502020204030204" pitchFamily="34" charset="0"/>
              </a:rPr>
              <a:t>KAJ SE JE SMATRALO KOT ČAROVNIŠTVO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8FC8990C-4652-4B5C-AE61-D86DF0104FA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288" y="1600200"/>
            <a:ext cx="8291512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1. odpoved religiji, “brez strahu pred Bogom”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2. obrekovanje bogaboječih, odrekanje spoštovanja cerkvi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3. čaščenje hudiča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4. zaroka lastnega potomstva čarovnic s hudičem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5. uboj otroka pred krstom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6. splav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7. pridobivanje tujcev za hudiča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8. magična zaklinjanja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9. incest (mati - sin, oče - hči)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10. izdelovanje čarovniških mazil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11. kraja trupel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12. ubijanje ljudi in živali z drogami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13. “čaranje” živine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14. uničenje poljskih pridelkov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altLang="sl-SI" sz="2000">
                <a:solidFill>
                  <a:srgbClr val="FF0066"/>
                </a:solidFill>
                <a:latin typeface="Calibri" panose="020F0502020204030204" pitchFamily="34" charset="0"/>
              </a:rPr>
              <a:t>15. preprečevanje spočetja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endParaRPr altLang="sl-SI" sz="2000">
              <a:solidFill>
                <a:srgbClr val="FF0066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</a:pPr>
            <a:endParaRPr altLang="sl-SI" sz="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89AD836F-BB17-4217-82E5-DC030781387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l-SI">
                <a:latin typeface="Calibri" panose="020F0502020204030204" pitchFamily="34" charset="0"/>
              </a:rPr>
              <a:t>INKVIZICIJA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794C9E9C-6FD7-4E4D-AE27-702924D8561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sl-SI" b="1">
                <a:solidFill>
                  <a:srgbClr val="FF0066"/>
                </a:solidFill>
                <a:latin typeface="Calibri" panose="020F0502020204030204" pitchFamily="34" charset="0"/>
              </a:rPr>
              <a:t>Inkvizicija </a:t>
            </a:r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je bilo posebno sodišče, ki je imelo dokaj nenavadno oblast, da razsoja ne le o dejanjih, ampak tudi o namerah. Razlikovali so med krivoverci, ki so verovali v še kaj drugega, kot je predpisovala prava vera in tistimi, ki so povsem zanikali pravo vero.  </a:t>
            </a:r>
          </a:p>
          <a:p>
            <a:pPr eaLnBrk="1" hangingPunct="1">
              <a:lnSpc>
                <a:spcPct val="90000"/>
              </a:lnSpc>
            </a:pPr>
            <a:r>
              <a:rPr altLang="sl-SI">
                <a:solidFill>
                  <a:srgbClr val="FF0066"/>
                </a:solidFill>
                <a:latin typeface="Calibri" panose="020F0502020204030204" pitchFamily="34" charset="0"/>
              </a:rPr>
              <a:t>Procesi niso bili javni, osumljenec ni imel pravice do zagovornika in priznanje so najlažje dosegli z mučenjem.</a:t>
            </a:r>
          </a:p>
          <a:p>
            <a:pPr eaLnBrk="1" hangingPunct="1">
              <a:lnSpc>
                <a:spcPct val="90000"/>
              </a:lnSpc>
            </a:pPr>
            <a:endParaRPr altLang="sl-SI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AC47F1A8-69EB-40BF-AEC0-CE187B585D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170CED83-B105-415F-B841-A22A367452C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altLang="sl-SI">
              <a:latin typeface="Calibri" panose="020F0502020204030204" pitchFamily="34" charset="0"/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0602CFAD-758D-4D06-8C94-5485A7DAF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6832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On-screen Show (4:3)</PresentationFormat>
  <Paragraphs>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Officeova tema</vt:lpstr>
      <vt:lpstr>ČAROVNIŠTVO NA SLOVENSKEM  </vt:lpstr>
      <vt:lpstr>ČAROVNIŠKI PROCESI</vt:lpstr>
      <vt:lpstr>PowerPoint Presentation</vt:lpstr>
      <vt:lpstr>ZAKAJ JE PRIŠLO DO PREGANJANJA?</vt:lpstr>
      <vt:lpstr>ZAČETEK BOJA PROTI ČAROVNICAM </vt:lpstr>
      <vt:lpstr>PowerPoint Presentation</vt:lpstr>
      <vt:lpstr>KAJ SE JE SMATRALO KOT ČAROVNIŠTVO</vt:lpstr>
      <vt:lpstr>INKVIZICIJA</vt:lpstr>
      <vt:lpstr>PowerPoint Presentation</vt:lpstr>
      <vt:lpstr>KAKO PREPOZNATI ČAROVNICO</vt:lpstr>
      <vt:lpstr>KAKO JE POTEKALO V SLOVENIJI</vt:lpstr>
      <vt:lpstr>KAKO JE POTEKALO UGOTAVLJANJE</vt:lpstr>
      <vt:lpstr>NATO JE SLEDILO MUČENJE</vt:lpstr>
      <vt:lpstr>MUČENJE</vt:lpstr>
      <vt:lpstr>PowerPoint Presentation</vt:lpstr>
      <vt:lpstr>PowerPoint Presentation</vt:lpstr>
      <vt:lpstr>MUČENJE</vt:lpstr>
      <vt:lpstr>PowerPoint Presentation</vt:lpstr>
      <vt:lpstr>MUČENJE</vt:lpstr>
      <vt:lpstr>MUČENJE</vt:lpstr>
      <vt:lpstr>KAZNI</vt:lpstr>
      <vt:lpstr>PowerPoint Presentation</vt:lpstr>
      <vt:lpstr>KAZNI</vt:lpstr>
      <vt:lpstr>Visoška kronika</vt:lpstr>
      <vt:lpstr>Veronika Deseniška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2019-06-03T09:14:15Z</dcterms:created>
  <dcterms:modified xsi:type="dcterms:W3CDTF">2019-06-03T09:14:15Z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