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19"/>
  </p:notesMasterIdLst>
  <p:handoutMasterIdLst>
    <p:handoutMasterId r:id="rId20"/>
  </p:handoutMasterIdLst>
  <p:sldIdLst>
    <p:sldId id="257" r:id="rId2"/>
    <p:sldId id="259" r:id="rId3"/>
    <p:sldId id="267" r:id="rId4"/>
    <p:sldId id="264" r:id="rId5"/>
    <p:sldId id="265" r:id="rId6"/>
    <p:sldId id="263" r:id="rId7"/>
    <p:sldId id="268" r:id="rId8"/>
    <p:sldId id="269" r:id="rId9"/>
    <p:sldId id="262" r:id="rId10"/>
    <p:sldId id="270" r:id="rId11"/>
    <p:sldId id="275" r:id="rId12"/>
    <p:sldId id="271" r:id="rId13"/>
    <p:sldId id="272" r:id="rId14"/>
    <p:sldId id="273" r:id="rId15"/>
    <p:sldId id="276" r:id="rId16"/>
    <p:sldId id="274" r:id="rId17"/>
    <p:sldId id="277" r:id="rId18"/>
  </p:sldIdLst>
  <p:sldSz cx="9144000" cy="6858000" type="screen4x3"/>
  <p:notesSz cx="6858000" cy="9144000"/>
  <p:defaultTextStyle>
    <a:defPPr>
      <a:defRPr lang="en-GB"/>
    </a:defPPr>
    <a:lvl1pPr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1pPr>
    <a:lvl2pPr marL="4572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2pPr>
    <a:lvl3pPr marL="9144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3pPr>
    <a:lvl4pPr marL="13716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4pPr>
    <a:lvl5pPr marL="1828800" algn="ctr" rtl="0" fontAlgn="base">
      <a:spcBef>
        <a:spcPct val="2000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66FF"/>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24" autoAdjust="0"/>
    <p:restoredTop sz="90929"/>
  </p:normalViewPr>
  <p:slideViewPr>
    <p:cSldViewPr>
      <p:cViewPr varScale="1">
        <p:scale>
          <a:sx n="148" d="100"/>
          <a:sy n="148" d="100"/>
        </p:scale>
        <p:origin x="156"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Lst>
  </p:outlineViewPr>
  <p:notesTextViewPr>
    <p:cViewPr>
      <p:scale>
        <a:sx n="100" d="100"/>
        <a:sy n="100" d="100"/>
      </p:scale>
      <p:origin x="0" y="0"/>
    </p:cViewPr>
  </p:notesTextViewPr>
  <p:notesViewPr>
    <p:cSldViewPr>
      <p:cViewPr varScale="1">
        <p:scale>
          <a:sx n="55" d="100"/>
          <a:sy n="55" d="100"/>
        </p:scale>
        <p:origin x="-187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D5548305-D09B-4F90-83D4-C59AA101237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sl-SI"/>
          </a:p>
        </p:txBody>
      </p:sp>
      <p:sp>
        <p:nvSpPr>
          <p:cNvPr id="61443" name="Rectangle 3">
            <a:extLst>
              <a:ext uri="{FF2B5EF4-FFF2-40B4-BE49-F238E27FC236}">
                <a16:creationId xmlns:a16="http://schemas.microsoft.com/office/drawing/2014/main" id="{A7C13F4C-C3B9-4B71-A5FD-C6DA5D759301}"/>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sl-SI"/>
          </a:p>
        </p:txBody>
      </p:sp>
      <p:sp>
        <p:nvSpPr>
          <p:cNvPr id="61444" name="Rectangle 4">
            <a:extLst>
              <a:ext uri="{FF2B5EF4-FFF2-40B4-BE49-F238E27FC236}">
                <a16:creationId xmlns:a16="http://schemas.microsoft.com/office/drawing/2014/main" id="{6491694E-5042-4545-9A29-37B564A65C72}"/>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sl-SI"/>
          </a:p>
        </p:txBody>
      </p:sp>
      <p:sp>
        <p:nvSpPr>
          <p:cNvPr id="61445" name="Rectangle 5">
            <a:extLst>
              <a:ext uri="{FF2B5EF4-FFF2-40B4-BE49-F238E27FC236}">
                <a16:creationId xmlns:a16="http://schemas.microsoft.com/office/drawing/2014/main" id="{F405D608-3A4B-4563-B9B5-0765E332A095}"/>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98FB3AA-4888-400E-8DDC-6C576FEAB4BE}" type="slidenum">
              <a:rPr lang="en-GB" altLang="sl-SI"/>
              <a:pPr/>
              <a:t>‹#›</a:t>
            </a:fld>
            <a:endParaRPr lang="en-GB"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334BD626-7678-40EC-8FA2-C574D14FD2C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ltLang="sl-SI"/>
          </a:p>
        </p:txBody>
      </p:sp>
      <p:sp>
        <p:nvSpPr>
          <p:cNvPr id="71683" name="Rectangle 3">
            <a:extLst>
              <a:ext uri="{FF2B5EF4-FFF2-40B4-BE49-F238E27FC236}">
                <a16:creationId xmlns:a16="http://schemas.microsoft.com/office/drawing/2014/main" id="{8226D127-6FF6-4488-B36C-4114B5A7BC89}"/>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sl-SI"/>
          </a:p>
        </p:txBody>
      </p:sp>
      <p:sp>
        <p:nvSpPr>
          <p:cNvPr id="71684" name="Rectangle 4">
            <a:extLst>
              <a:ext uri="{FF2B5EF4-FFF2-40B4-BE49-F238E27FC236}">
                <a16:creationId xmlns:a16="http://schemas.microsoft.com/office/drawing/2014/main" id="{D10B68E5-45EC-4AA4-A65D-6FA620C0679A}"/>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5" name="Rectangle 5">
            <a:extLst>
              <a:ext uri="{FF2B5EF4-FFF2-40B4-BE49-F238E27FC236}">
                <a16:creationId xmlns:a16="http://schemas.microsoft.com/office/drawing/2014/main" id="{9B9952B1-899F-459C-AC5B-36D8F5D21186}"/>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l-SI"/>
              <a:t>Click to edit Master text styles</a:t>
            </a:r>
          </a:p>
          <a:p>
            <a:pPr lvl="1"/>
            <a:r>
              <a:rPr lang="en-GB" altLang="sl-SI"/>
              <a:t>Second level</a:t>
            </a:r>
          </a:p>
          <a:p>
            <a:pPr lvl="2"/>
            <a:r>
              <a:rPr lang="en-GB" altLang="sl-SI"/>
              <a:t>Third level</a:t>
            </a:r>
          </a:p>
          <a:p>
            <a:pPr lvl="3"/>
            <a:r>
              <a:rPr lang="en-GB" altLang="sl-SI"/>
              <a:t>Fourth level</a:t>
            </a:r>
          </a:p>
          <a:p>
            <a:pPr lvl="4"/>
            <a:r>
              <a:rPr lang="en-GB" altLang="sl-SI"/>
              <a:t>Fifth level</a:t>
            </a:r>
          </a:p>
        </p:txBody>
      </p:sp>
      <p:sp>
        <p:nvSpPr>
          <p:cNvPr id="71686" name="Rectangle 6">
            <a:extLst>
              <a:ext uri="{FF2B5EF4-FFF2-40B4-BE49-F238E27FC236}">
                <a16:creationId xmlns:a16="http://schemas.microsoft.com/office/drawing/2014/main" id="{59EA0707-F815-4CE3-893B-EF500353C529}"/>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ltLang="sl-SI"/>
          </a:p>
        </p:txBody>
      </p:sp>
      <p:sp>
        <p:nvSpPr>
          <p:cNvPr id="71687" name="Rectangle 7">
            <a:extLst>
              <a:ext uri="{FF2B5EF4-FFF2-40B4-BE49-F238E27FC236}">
                <a16:creationId xmlns:a16="http://schemas.microsoft.com/office/drawing/2014/main" id="{99D192C5-4507-4DF4-B4CA-B5917C81A9E7}"/>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05340941-0111-4F4A-8B7D-16CBDCA8FAD5}" type="slidenum">
              <a:rPr lang="en-GB" altLang="sl-SI"/>
              <a:pPr/>
              <a:t>‹#›</a:t>
            </a:fld>
            <a:endParaRPr lang="en-GB"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91114C-61CA-4A30-BC59-09D6E19D7635}"/>
              </a:ext>
            </a:extLst>
          </p:cNvPr>
          <p:cNvSpPr>
            <a:spLocks noGrp="1" noChangeArrowheads="1"/>
          </p:cNvSpPr>
          <p:nvPr>
            <p:ph type="sldNum" sz="quarter" idx="5"/>
          </p:nvPr>
        </p:nvSpPr>
        <p:spPr>
          <a:ln/>
        </p:spPr>
        <p:txBody>
          <a:bodyPr/>
          <a:lstStyle/>
          <a:p>
            <a:fld id="{64D60EB1-8B46-4D72-A472-743CF29F8AD7}" type="slidenum">
              <a:rPr lang="en-GB" altLang="sl-SI"/>
              <a:pPr/>
              <a:t>11</a:t>
            </a:fld>
            <a:endParaRPr lang="en-GB" altLang="sl-SI"/>
          </a:p>
        </p:txBody>
      </p:sp>
      <p:sp>
        <p:nvSpPr>
          <p:cNvPr id="72706" name="Rectangle 2">
            <a:extLst>
              <a:ext uri="{FF2B5EF4-FFF2-40B4-BE49-F238E27FC236}">
                <a16:creationId xmlns:a16="http://schemas.microsoft.com/office/drawing/2014/main" id="{40F59561-F8C3-4E25-B90E-D95620F1EBED}"/>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22F4EC2-C671-4EFB-8D48-5B384184F356}"/>
              </a:ext>
            </a:extLst>
          </p:cNvPr>
          <p:cNvSpPr>
            <a:spLocks noGrp="1" noChangeArrowheads="1"/>
          </p:cNvSpPr>
          <p:nvPr>
            <p:ph type="body" idx="1"/>
          </p:nvPr>
        </p:nvSpPr>
        <p:spPr/>
        <p:txBody>
          <a:bodyPr/>
          <a:lstStyle/>
          <a:p>
            <a:r>
              <a:rPr lang="sl-SI" altLang="sl-SI"/>
              <a:t>DDDD</a:t>
            </a:r>
            <a:endParaRPr lang="en-GB" altLang="sl-SI"/>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53437E4-1219-48B3-B55B-D12BB9C5C095}"/>
              </a:ext>
            </a:extLst>
          </p:cNvPr>
          <p:cNvSpPr>
            <a:spLocks noGrp="1" noChangeArrowheads="1"/>
          </p:cNvSpPr>
          <p:nvPr>
            <p:ph type="ctrTitle"/>
          </p:nvPr>
        </p:nvSpPr>
        <p:spPr>
          <a:xfrm>
            <a:off x="1752600" y="990600"/>
            <a:ext cx="6400800" cy="2514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cmpd="tri">
                <a:solidFill>
                  <a:schemeClr val="folHlink"/>
                </a:solidFill>
                <a:miter lim="800000"/>
                <a:headEnd/>
                <a:tailEnd/>
              </a14:hiddenLine>
            </a:ext>
          </a:extLst>
        </p:spPr>
        <p:txBody>
          <a:bodyPr/>
          <a:lstStyle>
            <a:lvl1pPr algn="ctr">
              <a:defRPr/>
            </a:lvl1pPr>
          </a:lstStyle>
          <a:p>
            <a:pPr lvl="0"/>
            <a:r>
              <a:rPr lang="en-GB" altLang="sl-SI" noProof="0"/>
              <a:t>Click to edit Master title style</a:t>
            </a:r>
          </a:p>
        </p:txBody>
      </p:sp>
      <p:sp>
        <p:nvSpPr>
          <p:cNvPr id="27651" name="Rectangle 3">
            <a:extLst>
              <a:ext uri="{FF2B5EF4-FFF2-40B4-BE49-F238E27FC236}">
                <a16:creationId xmlns:a16="http://schemas.microsoft.com/office/drawing/2014/main" id="{3EE77B89-BB96-4AF4-A641-F55E53493ACC}"/>
              </a:ext>
            </a:extLst>
          </p:cNvPr>
          <p:cNvSpPr>
            <a:spLocks noGrp="1" noChangeArrowheads="1"/>
          </p:cNvSpPr>
          <p:nvPr>
            <p:ph type="subTitle" idx="1"/>
          </p:nvPr>
        </p:nvSpPr>
        <p:spPr>
          <a:xfrm>
            <a:off x="1752600" y="3886200"/>
            <a:ext cx="6400800" cy="1752600"/>
          </a:xfr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folHlink"/>
                </a:solidFill>
                <a:miter lim="800000"/>
                <a:headEnd/>
                <a:tailEnd/>
              </a14:hiddenLine>
            </a:ext>
          </a:extLst>
        </p:spPr>
        <p:txBody>
          <a:bodyPr/>
          <a:lstStyle>
            <a:lvl1pPr marL="0" indent="0" algn="ctr">
              <a:buFontTx/>
              <a:buNone/>
              <a:defRPr/>
            </a:lvl1pPr>
          </a:lstStyle>
          <a:p>
            <a:pPr lvl="0"/>
            <a:r>
              <a:rPr lang="en-GB" altLang="sl-SI" noProof="0"/>
              <a:t>Click to edit Master subtitle style</a:t>
            </a:r>
          </a:p>
        </p:txBody>
      </p:sp>
      <p:sp>
        <p:nvSpPr>
          <p:cNvPr id="27652" name="Rectangle 4">
            <a:extLst>
              <a:ext uri="{FF2B5EF4-FFF2-40B4-BE49-F238E27FC236}">
                <a16:creationId xmlns:a16="http://schemas.microsoft.com/office/drawing/2014/main" id="{EF9E633E-0D8D-436F-A982-1986CED9435D}"/>
              </a:ext>
            </a:extLst>
          </p:cNvPr>
          <p:cNvSpPr>
            <a:spLocks noGrp="1" noChangeArrowheads="1"/>
          </p:cNvSpPr>
          <p:nvPr>
            <p:ph type="dt" sz="half" idx="2"/>
          </p:nvPr>
        </p:nvSpPr>
        <p:spPr>
          <a:xfrm>
            <a:off x="914400" y="6400800"/>
            <a:ext cx="1905000" cy="457200"/>
          </a:xfrm>
        </p:spPr>
        <p:txBody>
          <a:bodyPr anchorCtr="0"/>
          <a:lstStyle>
            <a:lvl1pPr>
              <a:defRPr/>
            </a:lvl1pPr>
          </a:lstStyle>
          <a:p>
            <a:endParaRPr lang="en-GB" altLang="sl-SI"/>
          </a:p>
        </p:txBody>
      </p:sp>
      <p:sp>
        <p:nvSpPr>
          <p:cNvPr id="27653" name="Rectangle 5">
            <a:extLst>
              <a:ext uri="{FF2B5EF4-FFF2-40B4-BE49-F238E27FC236}">
                <a16:creationId xmlns:a16="http://schemas.microsoft.com/office/drawing/2014/main" id="{6E97A59D-6AD6-44CC-B755-30CFEF2FE967}"/>
              </a:ext>
            </a:extLst>
          </p:cNvPr>
          <p:cNvSpPr>
            <a:spLocks noGrp="1" noChangeArrowheads="1"/>
          </p:cNvSpPr>
          <p:nvPr>
            <p:ph type="ftr" sz="quarter" idx="3"/>
          </p:nvPr>
        </p:nvSpPr>
        <p:spPr>
          <a:xfrm>
            <a:off x="3505200" y="6400800"/>
            <a:ext cx="2895600" cy="457200"/>
          </a:xfrm>
        </p:spPr>
        <p:txBody>
          <a:bodyPr anchorCtr="0"/>
          <a:lstStyle>
            <a:lvl1pPr>
              <a:defRPr/>
            </a:lvl1pPr>
          </a:lstStyle>
          <a:p>
            <a:endParaRPr lang="en-GB" altLang="sl-SI"/>
          </a:p>
        </p:txBody>
      </p:sp>
      <p:sp>
        <p:nvSpPr>
          <p:cNvPr id="27654" name="Rectangle 6">
            <a:extLst>
              <a:ext uri="{FF2B5EF4-FFF2-40B4-BE49-F238E27FC236}">
                <a16:creationId xmlns:a16="http://schemas.microsoft.com/office/drawing/2014/main" id="{D83BED13-349F-463E-BCB9-4EBA5FA38C8B}"/>
              </a:ext>
            </a:extLst>
          </p:cNvPr>
          <p:cNvSpPr>
            <a:spLocks noGrp="1" noChangeArrowheads="1"/>
          </p:cNvSpPr>
          <p:nvPr>
            <p:ph type="sldNum" sz="quarter" idx="4"/>
          </p:nvPr>
        </p:nvSpPr>
        <p:spPr/>
        <p:txBody>
          <a:bodyPr anchorCtr="0"/>
          <a:lstStyle>
            <a:lvl1pPr>
              <a:defRPr/>
            </a:lvl1pPr>
          </a:lstStyle>
          <a:p>
            <a:fld id="{AC2CDE65-8854-4558-A9CE-C0639B108C1D}" type="slidenum">
              <a:rPr lang="en-GB" altLang="sl-SI"/>
              <a:pPr/>
              <a:t>‹#›</a:t>
            </a:fld>
            <a:endParaRPr lang="en-GB" altLang="sl-SI"/>
          </a:p>
        </p:txBody>
      </p:sp>
      <p:grpSp>
        <p:nvGrpSpPr>
          <p:cNvPr id="27655" name="Group 7">
            <a:extLst>
              <a:ext uri="{FF2B5EF4-FFF2-40B4-BE49-F238E27FC236}">
                <a16:creationId xmlns:a16="http://schemas.microsoft.com/office/drawing/2014/main" id="{18365447-25BF-4D76-81F7-EEEF2924E554}"/>
              </a:ext>
            </a:extLst>
          </p:cNvPr>
          <p:cNvGrpSpPr>
            <a:grpSpLocks/>
          </p:cNvGrpSpPr>
          <p:nvPr/>
        </p:nvGrpSpPr>
        <p:grpSpPr bwMode="auto">
          <a:xfrm>
            <a:off x="0" y="0"/>
            <a:ext cx="6362700" cy="6858000"/>
            <a:chOff x="0" y="0"/>
            <a:chExt cx="4008" cy="4320"/>
          </a:xfrm>
        </p:grpSpPr>
        <p:pic>
          <p:nvPicPr>
            <p:cNvPr id="27656" name="Picture 8" descr="C:\My Documents\bits\Expbanna.png">
              <a:extLst>
                <a:ext uri="{FF2B5EF4-FFF2-40B4-BE49-F238E27FC236}">
                  <a16:creationId xmlns:a16="http://schemas.microsoft.com/office/drawing/2014/main" id="{6CE27DB3-E9B2-4F3D-A8FC-69F6A2981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invGray">
            <a:xfrm>
              <a:off x="0" y="0"/>
              <a:ext cx="432" cy="4320"/>
            </a:xfrm>
            <a:prstGeom prst="rect">
              <a:avLst/>
            </a:prstGeom>
            <a:noFill/>
            <a:extLst>
              <a:ext uri="{909E8E84-426E-40DD-AFC4-6F175D3DCCD1}">
                <a14:hiddenFill xmlns:a14="http://schemas.microsoft.com/office/drawing/2010/main">
                  <a:solidFill>
                    <a:srgbClr val="FFFFFF"/>
                  </a:solidFill>
                </a14:hiddenFill>
              </a:ext>
            </a:extLst>
          </p:spPr>
        </p:pic>
        <p:pic>
          <p:nvPicPr>
            <p:cNvPr id="27657" name="Picture 9" descr="D:\FRONTPAGE THEMES\EXPEDITN\EXPHORSA.PNG">
              <a:extLst>
                <a:ext uri="{FF2B5EF4-FFF2-40B4-BE49-F238E27FC236}">
                  <a16:creationId xmlns:a16="http://schemas.microsoft.com/office/drawing/2014/main" id="{7FDE0608-166A-44BB-A0D1-824A7E9EB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 y="3600"/>
              <a:ext cx="1800" cy="60"/>
            </a:xfrm>
            <a:prstGeom prst="rect">
              <a:avLst/>
            </a:prstGeom>
            <a:noFill/>
            <a:extLst>
              <a:ext uri="{909E8E84-426E-40DD-AFC4-6F175D3DCCD1}">
                <a14:hiddenFill xmlns:a14="http://schemas.microsoft.com/office/drawing/2010/main">
                  <a:solidFill>
                    <a:srgbClr val="FFFFFF"/>
                  </a:solidFill>
                </a14:hiddenFill>
              </a:ext>
            </a:extLst>
          </p:spPr>
        </p:pic>
      </p:grpSp>
      <p:pic>
        <p:nvPicPr>
          <p:cNvPr id="27658" name="Picture 10" descr="P:\!Themes\Expedition\EXPHORSA.GIF">
            <a:extLst>
              <a:ext uri="{FF2B5EF4-FFF2-40B4-BE49-F238E27FC236}">
                <a16:creationId xmlns:a16="http://schemas.microsoft.com/office/drawing/2014/main" id="{9B9400F8-0734-428F-9E42-BAE8ED478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657600"/>
            <a:ext cx="5715000" cy="95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5A1D-4887-4D6D-AE3E-9DC2843036A5}"/>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7F8A9A9-3594-4565-8226-E77FB0A602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CC7AF42-6748-494C-8D21-2FC295278156}"/>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9FA59671-5DBD-44F4-A7AA-B2E640EC8B62}"/>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5A485668-24A2-4F38-841E-D77442C83255}"/>
              </a:ext>
            </a:extLst>
          </p:cNvPr>
          <p:cNvSpPr>
            <a:spLocks noGrp="1"/>
          </p:cNvSpPr>
          <p:nvPr>
            <p:ph type="sldNum" sz="quarter" idx="12"/>
          </p:nvPr>
        </p:nvSpPr>
        <p:spPr/>
        <p:txBody>
          <a:bodyPr/>
          <a:lstStyle>
            <a:lvl1pPr>
              <a:defRPr/>
            </a:lvl1pPr>
          </a:lstStyle>
          <a:p>
            <a:fld id="{07101AC6-87EE-4E42-8C1F-959C3E8BBFA3}" type="slidenum">
              <a:rPr lang="en-GB" altLang="sl-SI"/>
              <a:pPr/>
              <a:t>‹#›</a:t>
            </a:fld>
            <a:endParaRPr lang="en-GB" altLang="sl-SI"/>
          </a:p>
        </p:txBody>
      </p:sp>
    </p:spTree>
    <p:extLst>
      <p:ext uri="{BB962C8B-B14F-4D97-AF65-F5344CB8AC3E}">
        <p14:creationId xmlns:p14="http://schemas.microsoft.com/office/powerpoint/2010/main" val="313140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2E76A9-E27D-4A0C-B575-9E0FD2AC6CE5}"/>
              </a:ext>
            </a:extLst>
          </p:cNvPr>
          <p:cNvSpPr>
            <a:spLocks noGrp="1"/>
          </p:cNvSpPr>
          <p:nvPr>
            <p:ph type="title" orient="vert"/>
          </p:nvPr>
        </p:nvSpPr>
        <p:spPr>
          <a:xfrm>
            <a:off x="6896100" y="381000"/>
            <a:ext cx="1943100" cy="54991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E94345CE-66FD-434D-B7C7-7B2F6CF2F16E}"/>
              </a:ext>
            </a:extLst>
          </p:cNvPr>
          <p:cNvSpPr>
            <a:spLocks noGrp="1"/>
          </p:cNvSpPr>
          <p:nvPr>
            <p:ph type="body" orient="vert" idx="1"/>
          </p:nvPr>
        </p:nvSpPr>
        <p:spPr>
          <a:xfrm>
            <a:off x="1062038" y="381000"/>
            <a:ext cx="5681662" cy="549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6945524-517F-40ED-9CB8-FCA972CDDCF2}"/>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7EAA2B13-E1ED-40D7-9390-BDF4FDD8130D}"/>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0E543CB8-6EF3-4EED-8C5A-18E18DE81392}"/>
              </a:ext>
            </a:extLst>
          </p:cNvPr>
          <p:cNvSpPr>
            <a:spLocks noGrp="1"/>
          </p:cNvSpPr>
          <p:nvPr>
            <p:ph type="sldNum" sz="quarter" idx="12"/>
          </p:nvPr>
        </p:nvSpPr>
        <p:spPr/>
        <p:txBody>
          <a:bodyPr/>
          <a:lstStyle>
            <a:lvl1pPr>
              <a:defRPr/>
            </a:lvl1pPr>
          </a:lstStyle>
          <a:p>
            <a:fld id="{B33BAA17-B580-410B-A2A8-0076DAE25233}" type="slidenum">
              <a:rPr lang="en-GB" altLang="sl-SI"/>
              <a:pPr/>
              <a:t>‹#›</a:t>
            </a:fld>
            <a:endParaRPr lang="en-GB" altLang="sl-SI"/>
          </a:p>
        </p:txBody>
      </p:sp>
    </p:spTree>
    <p:extLst>
      <p:ext uri="{BB962C8B-B14F-4D97-AF65-F5344CB8AC3E}">
        <p14:creationId xmlns:p14="http://schemas.microsoft.com/office/powerpoint/2010/main" val="406235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9A71-68AE-4FAE-A4AF-7290D5039DF2}"/>
              </a:ext>
            </a:extLst>
          </p:cNvPr>
          <p:cNvSpPr>
            <a:spLocks noGrp="1"/>
          </p:cNvSpPr>
          <p:nvPr>
            <p:ph type="title"/>
          </p:nvPr>
        </p:nvSpPr>
        <p:spPr>
          <a:xfrm>
            <a:off x="1066800" y="381000"/>
            <a:ext cx="7772400" cy="1143000"/>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34632219-7845-433F-BD65-F93D7E21BF18}"/>
              </a:ext>
            </a:extLst>
          </p:cNvPr>
          <p:cNvSpPr>
            <a:spLocks noGrp="1"/>
          </p:cNvSpPr>
          <p:nvPr>
            <p:ph type="body"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Online Image Placeholder 3">
            <a:extLst>
              <a:ext uri="{FF2B5EF4-FFF2-40B4-BE49-F238E27FC236}">
                <a16:creationId xmlns:a16="http://schemas.microsoft.com/office/drawing/2014/main" id="{167B72E0-1492-46CF-8C48-AAB0B98FF336}"/>
              </a:ext>
            </a:extLst>
          </p:cNvPr>
          <p:cNvSpPr>
            <a:spLocks noGrp="1"/>
          </p:cNvSpPr>
          <p:nvPr>
            <p:ph type="clipArt" sz="half" idx="2"/>
          </p:nvPr>
        </p:nvSpPr>
        <p:spPr>
          <a:xfrm>
            <a:off x="5022850" y="1766888"/>
            <a:ext cx="3808413" cy="4113212"/>
          </a:xfrm>
        </p:spPr>
        <p:txBody>
          <a:bodyPr/>
          <a:lstStyle/>
          <a:p>
            <a:endParaRPr lang="sl-SI"/>
          </a:p>
        </p:txBody>
      </p:sp>
      <p:sp>
        <p:nvSpPr>
          <p:cNvPr id="5" name="Date Placeholder 4">
            <a:extLst>
              <a:ext uri="{FF2B5EF4-FFF2-40B4-BE49-F238E27FC236}">
                <a16:creationId xmlns:a16="http://schemas.microsoft.com/office/drawing/2014/main" id="{48FF98E9-4C8D-4097-8DC8-A22BE2DD94B2}"/>
              </a:ext>
            </a:extLst>
          </p:cNvPr>
          <p:cNvSpPr>
            <a:spLocks noGrp="1"/>
          </p:cNvSpPr>
          <p:nvPr>
            <p:ph type="dt" sz="half" idx="10"/>
          </p:nvPr>
        </p:nvSpPr>
        <p:spPr>
          <a:xfrm>
            <a:off x="838200" y="6400800"/>
            <a:ext cx="1905000" cy="457200"/>
          </a:xfrm>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1929449E-4FD7-4381-9DBA-22B424002A01}"/>
              </a:ext>
            </a:extLst>
          </p:cNvPr>
          <p:cNvSpPr>
            <a:spLocks noGrp="1"/>
          </p:cNvSpPr>
          <p:nvPr>
            <p:ph type="ftr" sz="quarter" idx="11"/>
          </p:nvPr>
        </p:nvSpPr>
        <p:spPr>
          <a:xfrm>
            <a:off x="3429000" y="6400800"/>
            <a:ext cx="2895600" cy="457200"/>
          </a:xfrm>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C472378A-DF7E-4EB2-8399-153A5DEB9891}"/>
              </a:ext>
            </a:extLst>
          </p:cNvPr>
          <p:cNvSpPr>
            <a:spLocks noGrp="1"/>
          </p:cNvSpPr>
          <p:nvPr>
            <p:ph type="sldNum" sz="quarter" idx="12"/>
          </p:nvPr>
        </p:nvSpPr>
        <p:spPr>
          <a:xfrm>
            <a:off x="7010400" y="6400800"/>
            <a:ext cx="1905000" cy="457200"/>
          </a:xfrm>
        </p:spPr>
        <p:txBody>
          <a:bodyPr/>
          <a:lstStyle>
            <a:lvl1pPr>
              <a:defRPr/>
            </a:lvl1pPr>
          </a:lstStyle>
          <a:p>
            <a:fld id="{F844E288-0360-4C7D-9E7F-E87E44D60E4A}" type="slidenum">
              <a:rPr lang="en-GB" altLang="sl-SI"/>
              <a:pPr/>
              <a:t>‹#›</a:t>
            </a:fld>
            <a:endParaRPr lang="en-GB" altLang="sl-SI"/>
          </a:p>
        </p:txBody>
      </p:sp>
    </p:spTree>
    <p:extLst>
      <p:ext uri="{BB962C8B-B14F-4D97-AF65-F5344CB8AC3E}">
        <p14:creationId xmlns:p14="http://schemas.microsoft.com/office/powerpoint/2010/main" val="321194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8988-A16B-4B61-BCF4-46CBF99D6E5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6D408D1-E5F5-42A3-AF2C-11C864CA6D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40D18F3-C5A4-4CCC-BB15-0E761D6CB74D}"/>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BB8A2D32-448F-4473-B69D-CD1756DE26F0}"/>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5C6B1F75-A659-4282-8B3F-736E52805843}"/>
              </a:ext>
            </a:extLst>
          </p:cNvPr>
          <p:cNvSpPr>
            <a:spLocks noGrp="1"/>
          </p:cNvSpPr>
          <p:nvPr>
            <p:ph type="sldNum" sz="quarter" idx="12"/>
          </p:nvPr>
        </p:nvSpPr>
        <p:spPr/>
        <p:txBody>
          <a:bodyPr/>
          <a:lstStyle>
            <a:lvl1pPr>
              <a:defRPr/>
            </a:lvl1pPr>
          </a:lstStyle>
          <a:p>
            <a:fld id="{748086B5-4535-44C6-B938-B70B2F13830C}" type="slidenum">
              <a:rPr lang="en-GB" altLang="sl-SI"/>
              <a:pPr/>
              <a:t>‹#›</a:t>
            </a:fld>
            <a:endParaRPr lang="en-GB" altLang="sl-SI"/>
          </a:p>
        </p:txBody>
      </p:sp>
    </p:spTree>
    <p:extLst>
      <p:ext uri="{BB962C8B-B14F-4D97-AF65-F5344CB8AC3E}">
        <p14:creationId xmlns:p14="http://schemas.microsoft.com/office/powerpoint/2010/main" val="224620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57A9-53A6-4593-B8C4-F57C58FB1E6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8BD9A621-0CCE-48C9-824A-4017533F738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73D3844B-4F6E-4007-BF50-90FE9E353322}"/>
              </a:ext>
            </a:extLst>
          </p:cNvPr>
          <p:cNvSpPr>
            <a:spLocks noGrp="1"/>
          </p:cNvSpPr>
          <p:nvPr>
            <p:ph type="dt" sz="half" idx="10"/>
          </p:nvPr>
        </p:nvSpPr>
        <p:spPr/>
        <p:txBody>
          <a:bodyPr/>
          <a:lstStyle>
            <a:lvl1pPr>
              <a:defRPr/>
            </a:lvl1pPr>
          </a:lstStyle>
          <a:p>
            <a:endParaRPr lang="en-GB" altLang="sl-SI"/>
          </a:p>
        </p:txBody>
      </p:sp>
      <p:sp>
        <p:nvSpPr>
          <p:cNvPr id="5" name="Footer Placeholder 4">
            <a:extLst>
              <a:ext uri="{FF2B5EF4-FFF2-40B4-BE49-F238E27FC236}">
                <a16:creationId xmlns:a16="http://schemas.microsoft.com/office/drawing/2014/main" id="{284B49B5-BE2C-4A87-96FE-6A7C7DAF29BF}"/>
              </a:ext>
            </a:extLst>
          </p:cNvPr>
          <p:cNvSpPr>
            <a:spLocks noGrp="1"/>
          </p:cNvSpPr>
          <p:nvPr>
            <p:ph type="ftr" sz="quarter" idx="11"/>
          </p:nvPr>
        </p:nvSpPr>
        <p:spPr/>
        <p:txBody>
          <a:bodyPr/>
          <a:lstStyle>
            <a:lvl1pPr>
              <a:defRPr/>
            </a:lvl1pPr>
          </a:lstStyle>
          <a:p>
            <a:endParaRPr lang="en-GB" altLang="sl-SI"/>
          </a:p>
        </p:txBody>
      </p:sp>
      <p:sp>
        <p:nvSpPr>
          <p:cNvPr id="6" name="Slide Number Placeholder 5">
            <a:extLst>
              <a:ext uri="{FF2B5EF4-FFF2-40B4-BE49-F238E27FC236}">
                <a16:creationId xmlns:a16="http://schemas.microsoft.com/office/drawing/2014/main" id="{D323BE71-C9D8-4692-A557-3EF4FD647C2F}"/>
              </a:ext>
            </a:extLst>
          </p:cNvPr>
          <p:cNvSpPr>
            <a:spLocks noGrp="1"/>
          </p:cNvSpPr>
          <p:nvPr>
            <p:ph type="sldNum" sz="quarter" idx="12"/>
          </p:nvPr>
        </p:nvSpPr>
        <p:spPr/>
        <p:txBody>
          <a:bodyPr/>
          <a:lstStyle>
            <a:lvl1pPr>
              <a:defRPr/>
            </a:lvl1pPr>
          </a:lstStyle>
          <a:p>
            <a:fld id="{234665DF-DDC3-4284-89BE-5CD7C724A62F}" type="slidenum">
              <a:rPr lang="en-GB" altLang="sl-SI"/>
              <a:pPr/>
              <a:t>‹#›</a:t>
            </a:fld>
            <a:endParaRPr lang="en-GB" altLang="sl-SI"/>
          </a:p>
        </p:txBody>
      </p:sp>
    </p:spTree>
    <p:extLst>
      <p:ext uri="{BB962C8B-B14F-4D97-AF65-F5344CB8AC3E}">
        <p14:creationId xmlns:p14="http://schemas.microsoft.com/office/powerpoint/2010/main" val="423295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5019-20C0-4856-B728-4ABA788636B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305052D-7320-4853-BDAC-58BC3E792EB6}"/>
              </a:ext>
            </a:extLst>
          </p:cNvPr>
          <p:cNvSpPr>
            <a:spLocks noGrp="1"/>
          </p:cNvSpPr>
          <p:nvPr>
            <p:ph sz="half" idx="1"/>
          </p:nvPr>
        </p:nvSpPr>
        <p:spPr>
          <a:xfrm>
            <a:off x="1062038" y="1766888"/>
            <a:ext cx="3808412"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57A33FF-77F3-4776-A4A8-DDCD099F75C8}"/>
              </a:ext>
            </a:extLst>
          </p:cNvPr>
          <p:cNvSpPr>
            <a:spLocks noGrp="1"/>
          </p:cNvSpPr>
          <p:nvPr>
            <p:ph sz="half" idx="2"/>
          </p:nvPr>
        </p:nvSpPr>
        <p:spPr>
          <a:xfrm>
            <a:off x="5022850" y="1766888"/>
            <a:ext cx="3808413" cy="4113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203E3E73-89FF-4037-A4D7-D2D1DE3E9E7B}"/>
              </a:ext>
            </a:extLst>
          </p:cNvPr>
          <p:cNvSpPr>
            <a:spLocks noGrp="1"/>
          </p:cNvSpPr>
          <p:nvPr>
            <p:ph type="dt" sz="half" idx="10"/>
          </p:nvPr>
        </p:nvSpPr>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D65E8FA0-1BD6-465A-AFBB-237DA2859D91}"/>
              </a:ext>
            </a:extLst>
          </p:cNvPr>
          <p:cNvSpPr>
            <a:spLocks noGrp="1"/>
          </p:cNvSpPr>
          <p:nvPr>
            <p:ph type="ftr" sz="quarter" idx="11"/>
          </p:nvPr>
        </p:nvSpPr>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8FBEBA6F-7E38-4362-83B6-951C9A900586}"/>
              </a:ext>
            </a:extLst>
          </p:cNvPr>
          <p:cNvSpPr>
            <a:spLocks noGrp="1"/>
          </p:cNvSpPr>
          <p:nvPr>
            <p:ph type="sldNum" sz="quarter" idx="12"/>
          </p:nvPr>
        </p:nvSpPr>
        <p:spPr/>
        <p:txBody>
          <a:bodyPr/>
          <a:lstStyle>
            <a:lvl1pPr>
              <a:defRPr/>
            </a:lvl1pPr>
          </a:lstStyle>
          <a:p>
            <a:fld id="{41B8205D-CE96-45CF-A237-F5F1D4AC48A8}" type="slidenum">
              <a:rPr lang="en-GB" altLang="sl-SI"/>
              <a:pPr/>
              <a:t>‹#›</a:t>
            </a:fld>
            <a:endParaRPr lang="en-GB" altLang="sl-SI"/>
          </a:p>
        </p:txBody>
      </p:sp>
    </p:spTree>
    <p:extLst>
      <p:ext uri="{BB962C8B-B14F-4D97-AF65-F5344CB8AC3E}">
        <p14:creationId xmlns:p14="http://schemas.microsoft.com/office/powerpoint/2010/main" val="4055783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D5E97-B00B-44E5-B60D-BB8853782B5B}"/>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7E52480-DCA8-401E-B7A7-21F5584E847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459728-6F9C-439B-A6E3-C7DC1D52EEC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B19C4FA8-2BA9-4320-9C2E-91E9D4A980A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3A3C45-6B35-4C2F-AD7A-6F7F1806072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99EB3C26-4D22-40E1-ADFB-A3513B08BF5E}"/>
              </a:ext>
            </a:extLst>
          </p:cNvPr>
          <p:cNvSpPr>
            <a:spLocks noGrp="1"/>
          </p:cNvSpPr>
          <p:nvPr>
            <p:ph type="dt" sz="half" idx="10"/>
          </p:nvPr>
        </p:nvSpPr>
        <p:spPr/>
        <p:txBody>
          <a:bodyPr/>
          <a:lstStyle>
            <a:lvl1pPr>
              <a:defRPr/>
            </a:lvl1pPr>
          </a:lstStyle>
          <a:p>
            <a:endParaRPr lang="en-GB" altLang="sl-SI"/>
          </a:p>
        </p:txBody>
      </p:sp>
      <p:sp>
        <p:nvSpPr>
          <p:cNvPr id="8" name="Footer Placeholder 7">
            <a:extLst>
              <a:ext uri="{FF2B5EF4-FFF2-40B4-BE49-F238E27FC236}">
                <a16:creationId xmlns:a16="http://schemas.microsoft.com/office/drawing/2014/main" id="{FF7CDA52-7365-4FD8-9D60-8D4F6AD74869}"/>
              </a:ext>
            </a:extLst>
          </p:cNvPr>
          <p:cNvSpPr>
            <a:spLocks noGrp="1"/>
          </p:cNvSpPr>
          <p:nvPr>
            <p:ph type="ftr" sz="quarter" idx="11"/>
          </p:nvPr>
        </p:nvSpPr>
        <p:spPr/>
        <p:txBody>
          <a:bodyPr/>
          <a:lstStyle>
            <a:lvl1pPr>
              <a:defRPr/>
            </a:lvl1pPr>
          </a:lstStyle>
          <a:p>
            <a:endParaRPr lang="en-GB" altLang="sl-SI"/>
          </a:p>
        </p:txBody>
      </p:sp>
      <p:sp>
        <p:nvSpPr>
          <p:cNvPr id="9" name="Slide Number Placeholder 8">
            <a:extLst>
              <a:ext uri="{FF2B5EF4-FFF2-40B4-BE49-F238E27FC236}">
                <a16:creationId xmlns:a16="http://schemas.microsoft.com/office/drawing/2014/main" id="{F80CBC4D-1B52-4A33-9900-A80E85E5A50B}"/>
              </a:ext>
            </a:extLst>
          </p:cNvPr>
          <p:cNvSpPr>
            <a:spLocks noGrp="1"/>
          </p:cNvSpPr>
          <p:nvPr>
            <p:ph type="sldNum" sz="quarter" idx="12"/>
          </p:nvPr>
        </p:nvSpPr>
        <p:spPr/>
        <p:txBody>
          <a:bodyPr/>
          <a:lstStyle>
            <a:lvl1pPr>
              <a:defRPr/>
            </a:lvl1pPr>
          </a:lstStyle>
          <a:p>
            <a:fld id="{17CFF6E3-7EE7-4EE1-B983-886ED8C5193C}" type="slidenum">
              <a:rPr lang="en-GB" altLang="sl-SI"/>
              <a:pPr/>
              <a:t>‹#›</a:t>
            </a:fld>
            <a:endParaRPr lang="en-GB" altLang="sl-SI"/>
          </a:p>
        </p:txBody>
      </p:sp>
    </p:spTree>
    <p:extLst>
      <p:ext uri="{BB962C8B-B14F-4D97-AF65-F5344CB8AC3E}">
        <p14:creationId xmlns:p14="http://schemas.microsoft.com/office/powerpoint/2010/main" val="549823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090CC-A1FF-44C1-88A4-DD870A128F83}"/>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3620D9F3-1049-4608-A834-A53EE5CD98A3}"/>
              </a:ext>
            </a:extLst>
          </p:cNvPr>
          <p:cNvSpPr>
            <a:spLocks noGrp="1"/>
          </p:cNvSpPr>
          <p:nvPr>
            <p:ph type="dt" sz="half" idx="10"/>
          </p:nvPr>
        </p:nvSpPr>
        <p:spPr/>
        <p:txBody>
          <a:bodyPr/>
          <a:lstStyle>
            <a:lvl1pPr>
              <a:defRPr/>
            </a:lvl1pPr>
          </a:lstStyle>
          <a:p>
            <a:endParaRPr lang="en-GB" altLang="sl-SI"/>
          </a:p>
        </p:txBody>
      </p:sp>
      <p:sp>
        <p:nvSpPr>
          <p:cNvPr id="4" name="Footer Placeholder 3">
            <a:extLst>
              <a:ext uri="{FF2B5EF4-FFF2-40B4-BE49-F238E27FC236}">
                <a16:creationId xmlns:a16="http://schemas.microsoft.com/office/drawing/2014/main" id="{5A01597E-FD81-4DBD-9417-C034DA49E4F3}"/>
              </a:ext>
            </a:extLst>
          </p:cNvPr>
          <p:cNvSpPr>
            <a:spLocks noGrp="1"/>
          </p:cNvSpPr>
          <p:nvPr>
            <p:ph type="ftr" sz="quarter" idx="11"/>
          </p:nvPr>
        </p:nvSpPr>
        <p:spPr/>
        <p:txBody>
          <a:bodyPr/>
          <a:lstStyle>
            <a:lvl1pPr>
              <a:defRPr/>
            </a:lvl1pPr>
          </a:lstStyle>
          <a:p>
            <a:endParaRPr lang="en-GB" altLang="sl-SI"/>
          </a:p>
        </p:txBody>
      </p:sp>
      <p:sp>
        <p:nvSpPr>
          <p:cNvPr id="5" name="Slide Number Placeholder 4">
            <a:extLst>
              <a:ext uri="{FF2B5EF4-FFF2-40B4-BE49-F238E27FC236}">
                <a16:creationId xmlns:a16="http://schemas.microsoft.com/office/drawing/2014/main" id="{FE63F262-95B8-40E7-9FD4-250DC4B49CEB}"/>
              </a:ext>
            </a:extLst>
          </p:cNvPr>
          <p:cNvSpPr>
            <a:spLocks noGrp="1"/>
          </p:cNvSpPr>
          <p:nvPr>
            <p:ph type="sldNum" sz="quarter" idx="12"/>
          </p:nvPr>
        </p:nvSpPr>
        <p:spPr/>
        <p:txBody>
          <a:bodyPr/>
          <a:lstStyle>
            <a:lvl1pPr>
              <a:defRPr/>
            </a:lvl1pPr>
          </a:lstStyle>
          <a:p>
            <a:fld id="{A4BAABEA-499D-4AC0-977A-55E78336941F}" type="slidenum">
              <a:rPr lang="en-GB" altLang="sl-SI"/>
              <a:pPr/>
              <a:t>‹#›</a:t>
            </a:fld>
            <a:endParaRPr lang="en-GB" altLang="sl-SI"/>
          </a:p>
        </p:txBody>
      </p:sp>
    </p:spTree>
    <p:extLst>
      <p:ext uri="{BB962C8B-B14F-4D97-AF65-F5344CB8AC3E}">
        <p14:creationId xmlns:p14="http://schemas.microsoft.com/office/powerpoint/2010/main" val="79644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E50385-39F8-40F4-9F1C-3F25552D8051}"/>
              </a:ext>
            </a:extLst>
          </p:cNvPr>
          <p:cNvSpPr>
            <a:spLocks noGrp="1"/>
          </p:cNvSpPr>
          <p:nvPr>
            <p:ph type="dt" sz="half" idx="10"/>
          </p:nvPr>
        </p:nvSpPr>
        <p:spPr/>
        <p:txBody>
          <a:bodyPr/>
          <a:lstStyle>
            <a:lvl1pPr>
              <a:defRPr/>
            </a:lvl1pPr>
          </a:lstStyle>
          <a:p>
            <a:endParaRPr lang="en-GB" altLang="sl-SI"/>
          </a:p>
        </p:txBody>
      </p:sp>
      <p:sp>
        <p:nvSpPr>
          <p:cNvPr id="3" name="Footer Placeholder 2">
            <a:extLst>
              <a:ext uri="{FF2B5EF4-FFF2-40B4-BE49-F238E27FC236}">
                <a16:creationId xmlns:a16="http://schemas.microsoft.com/office/drawing/2014/main" id="{781C8B03-0790-41F2-A178-721829731D76}"/>
              </a:ext>
            </a:extLst>
          </p:cNvPr>
          <p:cNvSpPr>
            <a:spLocks noGrp="1"/>
          </p:cNvSpPr>
          <p:nvPr>
            <p:ph type="ftr" sz="quarter" idx="11"/>
          </p:nvPr>
        </p:nvSpPr>
        <p:spPr/>
        <p:txBody>
          <a:bodyPr/>
          <a:lstStyle>
            <a:lvl1pPr>
              <a:defRPr/>
            </a:lvl1pPr>
          </a:lstStyle>
          <a:p>
            <a:endParaRPr lang="en-GB" altLang="sl-SI"/>
          </a:p>
        </p:txBody>
      </p:sp>
      <p:sp>
        <p:nvSpPr>
          <p:cNvPr id="4" name="Slide Number Placeholder 3">
            <a:extLst>
              <a:ext uri="{FF2B5EF4-FFF2-40B4-BE49-F238E27FC236}">
                <a16:creationId xmlns:a16="http://schemas.microsoft.com/office/drawing/2014/main" id="{F89E78FB-B358-4AF8-9A41-4CD2D2FB3D87}"/>
              </a:ext>
            </a:extLst>
          </p:cNvPr>
          <p:cNvSpPr>
            <a:spLocks noGrp="1"/>
          </p:cNvSpPr>
          <p:nvPr>
            <p:ph type="sldNum" sz="quarter" idx="12"/>
          </p:nvPr>
        </p:nvSpPr>
        <p:spPr/>
        <p:txBody>
          <a:bodyPr/>
          <a:lstStyle>
            <a:lvl1pPr>
              <a:defRPr/>
            </a:lvl1pPr>
          </a:lstStyle>
          <a:p>
            <a:fld id="{65BA0C70-F77D-4D76-BCEF-93A43CAF7E1A}" type="slidenum">
              <a:rPr lang="en-GB" altLang="sl-SI"/>
              <a:pPr/>
              <a:t>‹#›</a:t>
            </a:fld>
            <a:endParaRPr lang="en-GB" altLang="sl-SI"/>
          </a:p>
        </p:txBody>
      </p:sp>
    </p:spTree>
    <p:extLst>
      <p:ext uri="{BB962C8B-B14F-4D97-AF65-F5344CB8AC3E}">
        <p14:creationId xmlns:p14="http://schemas.microsoft.com/office/powerpoint/2010/main" val="606993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82436-BB80-4668-AD2D-AA455AA147B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7AF3B532-2C55-4E41-B891-0FD58ADF219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1B50E36-D441-4BED-8A60-550F0633F05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40CD88-385F-4E99-90E9-4BA8790F87B7}"/>
              </a:ext>
            </a:extLst>
          </p:cNvPr>
          <p:cNvSpPr>
            <a:spLocks noGrp="1"/>
          </p:cNvSpPr>
          <p:nvPr>
            <p:ph type="dt" sz="half" idx="10"/>
          </p:nvPr>
        </p:nvSpPr>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3550E2CA-9B73-4D01-B835-E753B7C20AB0}"/>
              </a:ext>
            </a:extLst>
          </p:cNvPr>
          <p:cNvSpPr>
            <a:spLocks noGrp="1"/>
          </p:cNvSpPr>
          <p:nvPr>
            <p:ph type="ftr" sz="quarter" idx="11"/>
          </p:nvPr>
        </p:nvSpPr>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EC03F4A8-BFFC-4500-B0C8-914D707FCC4A}"/>
              </a:ext>
            </a:extLst>
          </p:cNvPr>
          <p:cNvSpPr>
            <a:spLocks noGrp="1"/>
          </p:cNvSpPr>
          <p:nvPr>
            <p:ph type="sldNum" sz="quarter" idx="12"/>
          </p:nvPr>
        </p:nvSpPr>
        <p:spPr/>
        <p:txBody>
          <a:bodyPr/>
          <a:lstStyle>
            <a:lvl1pPr>
              <a:defRPr/>
            </a:lvl1pPr>
          </a:lstStyle>
          <a:p>
            <a:fld id="{E0CBE088-7D0A-4171-A005-88BE97EDEB57}" type="slidenum">
              <a:rPr lang="en-GB" altLang="sl-SI"/>
              <a:pPr/>
              <a:t>‹#›</a:t>
            </a:fld>
            <a:endParaRPr lang="en-GB" altLang="sl-SI"/>
          </a:p>
        </p:txBody>
      </p:sp>
    </p:spTree>
    <p:extLst>
      <p:ext uri="{BB962C8B-B14F-4D97-AF65-F5344CB8AC3E}">
        <p14:creationId xmlns:p14="http://schemas.microsoft.com/office/powerpoint/2010/main" val="1440382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7F88-D8E6-4668-A9B2-4B5BDF5B7276}"/>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5A58FA2E-572A-4E5E-B59C-50C06D6A149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A4F56F6E-FA80-4EB1-92D0-77618F67BAC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F030A-0485-4CCD-925B-3912067F28CD}"/>
              </a:ext>
            </a:extLst>
          </p:cNvPr>
          <p:cNvSpPr>
            <a:spLocks noGrp="1"/>
          </p:cNvSpPr>
          <p:nvPr>
            <p:ph type="dt" sz="half" idx="10"/>
          </p:nvPr>
        </p:nvSpPr>
        <p:spPr/>
        <p:txBody>
          <a:bodyPr/>
          <a:lstStyle>
            <a:lvl1pPr>
              <a:defRPr/>
            </a:lvl1pPr>
          </a:lstStyle>
          <a:p>
            <a:endParaRPr lang="en-GB" altLang="sl-SI"/>
          </a:p>
        </p:txBody>
      </p:sp>
      <p:sp>
        <p:nvSpPr>
          <p:cNvPr id="6" name="Footer Placeholder 5">
            <a:extLst>
              <a:ext uri="{FF2B5EF4-FFF2-40B4-BE49-F238E27FC236}">
                <a16:creationId xmlns:a16="http://schemas.microsoft.com/office/drawing/2014/main" id="{D9858C34-1117-49D3-ACD7-D7F3562F6F11}"/>
              </a:ext>
            </a:extLst>
          </p:cNvPr>
          <p:cNvSpPr>
            <a:spLocks noGrp="1"/>
          </p:cNvSpPr>
          <p:nvPr>
            <p:ph type="ftr" sz="quarter" idx="11"/>
          </p:nvPr>
        </p:nvSpPr>
        <p:spPr/>
        <p:txBody>
          <a:bodyPr/>
          <a:lstStyle>
            <a:lvl1pPr>
              <a:defRPr/>
            </a:lvl1pPr>
          </a:lstStyle>
          <a:p>
            <a:endParaRPr lang="en-GB" altLang="sl-SI"/>
          </a:p>
        </p:txBody>
      </p:sp>
      <p:sp>
        <p:nvSpPr>
          <p:cNvPr id="7" name="Slide Number Placeholder 6">
            <a:extLst>
              <a:ext uri="{FF2B5EF4-FFF2-40B4-BE49-F238E27FC236}">
                <a16:creationId xmlns:a16="http://schemas.microsoft.com/office/drawing/2014/main" id="{B6E9D38C-DF94-46DB-A05D-A42C1F94CDC7}"/>
              </a:ext>
            </a:extLst>
          </p:cNvPr>
          <p:cNvSpPr>
            <a:spLocks noGrp="1"/>
          </p:cNvSpPr>
          <p:nvPr>
            <p:ph type="sldNum" sz="quarter" idx="12"/>
          </p:nvPr>
        </p:nvSpPr>
        <p:spPr/>
        <p:txBody>
          <a:bodyPr/>
          <a:lstStyle>
            <a:lvl1pPr>
              <a:defRPr/>
            </a:lvl1pPr>
          </a:lstStyle>
          <a:p>
            <a:fld id="{C7EF33A3-236F-4D24-8843-9BF7AF877A2E}" type="slidenum">
              <a:rPr lang="en-GB" altLang="sl-SI"/>
              <a:pPr/>
              <a:t>‹#›</a:t>
            </a:fld>
            <a:endParaRPr lang="en-GB" altLang="sl-SI"/>
          </a:p>
        </p:txBody>
      </p:sp>
    </p:spTree>
    <p:extLst>
      <p:ext uri="{BB962C8B-B14F-4D97-AF65-F5344CB8AC3E}">
        <p14:creationId xmlns:p14="http://schemas.microsoft.com/office/powerpoint/2010/main" val="4187344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pic>
        <p:nvPicPr>
          <p:cNvPr id="26626" name="Picture 1026" descr="C:\My Documents\bits\Expbanna.png">
            <a:extLst>
              <a:ext uri="{FF2B5EF4-FFF2-40B4-BE49-F238E27FC236}">
                <a16:creationId xmlns:a16="http://schemas.microsoft.com/office/drawing/2014/main" id="{DAD817B8-793A-4E07-A81D-BB33A1F46C5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6627" name="Rectangle 1027">
            <a:extLst>
              <a:ext uri="{FF2B5EF4-FFF2-40B4-BE49-F238E27FC236}">
                <a16:creationId xmlns:a16="http://schemas.microsoft.com/office/drawing/2014/main" id="{2B687225-BE85-4D3B-8D64-AF4F74BB6652}"/>
              </a:ext>
            </a:extLst>
          </p:cNvPr>
          <p:cNvSpPr>
            <a:spLocks noGrp="1" noChangeArrowheads="1"/>
          </p:cNvSpPr>
          <p:nvPr>
            <p:ph type="title"/>
          </p:nvPr>
        </p:nvSpPr>
        <p:spPr bwMode="auto">
          <a:xfrm>
            <a:off x="1066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sl-SI"/>
              <a:t>Click to edit Master title style</a:t>
            </a:r>
          </a:p>
        </p:txBody>
      </p:sp>
      <p:sp>
        <p:nvSpPr>
          <p:cNvPr id="26628" name="Rectangle 1028">
            <a:extLst>
              <a:ext uri="{FF2B5EF4-FFF2-40B4-BE49-F238E27FC236}">
                <a16:creationId xmlns:a16="http://schemas.microsoft.com/office/drawing/2014/main" id="{BB1AAB25-1DAB-4991-B478-D48F94BD1FDE}"/>
              </a:ext>
            </a:extLst>
          </p:cNvPr>
          <p:cNvSpPr>
            <a:spLocks noGrp="1" noChangeArrowheads="1"/>
          </p:cNvSpPr>
          <p:nvPr>
            <p:ph type="dt" sz="half" idx="2"/>
          </p:nvPr>
        </p:nvSpPr>
        <p:spPr bwMode="auto">
          <a:xfrm>
            <a:off x="838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l">
              <a:spcBef>
                <a:spcPct val="0"/>
              </a:spcBef>
              <a:defRPr sz="1400">
                <a:solidFill>
                  <a:schemeClr val="tx2"/>
                </a:solidFill>
                <a:latin typeface="Arial" panose="020B0604020202020204" pitchFamily="34" charset="0"/>
              </a:defRPr>
            </a:lvl1pPr>
          </a:lstStyle>
          <a:p>
            <a:endParaRPr lang="en-GB" altLang="sl-SI"/>
          </a:p>
        </p:txBody>
      </p:sp>
      <p:sp>
        <p:nvSpPr>
          <p:cNvPr id="26629" name="Rectangle 1029">
            <a:extLst>
              <a:ext uri="{FF2B5EF4-FFF2-40B4-BE49-F238E27FC236}">
                <a16:creationId xmlns:a16="http://schemas.microsoft.com/office/drawing/2014/main" id="{ED47508F-592D-4B7F-808A-CA6E500A8308}"/>
              </a:ext>
            </a:extLst>
          </p:cNvPr>
          <p:cNvSpPr>
            <a:spLocks noGrp="1" noChangeArrowheads="1"/>
          </p:cNvSpPr>
          <p:nvPr>
            <p:ph type="ftr" sz="quarter" idx="3"/>
          </p:nvPr>
        </p:nvSpPr>
        <p:spPr bwMode="auto">
          <a:xfrm>
            <a:off x="3429000" y="6400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spcBef>
                <a:spcPct val="0"/>
              </a:spcBef>
              <a:defRPr sz="1400">
                <a:solidFill>
                  <a:schemeClr val="tx2"/>
                </a:solidFill>
                <a:latin typeface="Arial" panose="020B0604020202020204" pitchFamily="34" charset="0"/>
              </a:defRPr>
            </a:lvl1pPr>
          </a:lstStyle>
          <a:p>
            <a:endParaRPr lang="en-GB" altLang="sl-SI"/>
          </a:p>
        </p:txBody>
      </p:sp>
      <p:sp>
        <p:nvSpPr>
          <p:cNvPr id="26630" name="Rectangle 1030">
            <a:extLst>
              <a:ext uri="{FF2B5EF4-FFF2-40B4-BE49-F238E27FC236}">
                <a16:creationId xmlns:a16="http://schemas.microsoft.com/office/drawing/2014/main" id="{003A10F2-5B15-48AD-8795-0953664542F1}"/>
              </a:ext>
            </a:extLst>
          </p:cNvPr>
          <p:cNvSpPr>
            <a:spLocks noGrp="1" noChangeArrowheads="1"/>
          </p:cNvSpPr>
          <p:nvPr>
            <p:ph type="sldNum" sz="quarter" idx="4"/>
          </p:nvPr>
        </p:nvSpPr>
        <p:spPr bwMode="auto">
          <a:xfrm>
            <a:off x="70104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panose="020B0604020202020204" pitchFamily="34" charset="0"/>
              </a:defRPr>
            </a:lvl1pPr>
          </a:lstStyle>
          <a:p>
            <a:fld id="{DE8C4B7C-223E-41DA-8BF4-36919E51A37A}" type="slidenum">
              <a:rPr lang="en-GB" altLang="sl-SI"/>
              <a:pPr/>
              <a:t>‹#›</a:t>
            </a:fld>
            <a:endParaRPr lang="en-GB" altLang="sl-SI"/>
          </a:p>
        </p:txBody>
      </p:sp>
      <p:pic>
        <p:nvPicPr>
          <p:cNvPr id="26631" name="Picture 1031" descr="P:\!Themes\Expedition\EXPHORSA.GIF">
            <a:extLst>
              <a:ext uri="{FF2B5EF4-FFF2-40B4-BE49-F238E27FC236}">
                <a16:creationId xmlns:a16="http://schemas.microsoft.com/office/drawing/2014/main" id="{BC416CC6-04F3-4FC1-B8E1-8E895124904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extLst>
            <a:ext uri="{909E8E84-426E-40DD-AFC4-6F175D3DCCD1}">
              <a14:hiddenFill xmlns:a14="http://schemas.microsoft.com/office/drawing/2010/main">
                <a:solidFill>
                  <a:srgbClr val="FFFFFF"/>
                </a:solidFill>
              </a14:hiddenFill>
            </a:ext>
          </a:extLst>
        </p:spPr>
      </p:pic>
      <p:sp>
        <p:nvSpPr>
          <p:cNvPr id="26632" name="Rectangle 1032">
            <a:extLst>
              <a:ext uri="{FF2B5EF4-FFF2-40B4-BE49-F238E27FC236}">
                <a16:creationId xmlns:a16="http://schemas.microsoft.com/office/drawing/2014/main" id="{9F623EA2-1827-472E-80E9-1EE38411CF49}"/>
              </a:ext>
            </a:extLst>
          </p:cNvPr>
          <p:cNvSpPr>
            <a:spLocks noGrp="1" noChangeArrowheads="1"/>
          </p:cNvSpPr>
          <p:nvPr>
            <p:ph type="body" idx="1"/>
          </p:nvPr>
        </p:nvSpPr>
        <p:spPr bwMode="auto">
          <a:xfrm>
            <a:off x="1062038" y="1766888"/>
            <a:ext cx="7769225" cy="411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sl-SI"/>
              <a:t>Click to edit Master text styles</a:t>
            </a:r>
          </a:p>
          <a:p>
            <a:pPr lvl="1"/>
            <a:r>
              <a:rPr lang="en-GB" altLang="sl-SI"/>
              <a:t>Second level</a:t>
            </a:r>
          </a:p>
          <a:p>
            <a:pPr lvl="2"/>
            <a:r>
              <a:rPr lang="en-GB" altLang="sl-SI"/>
              <a:t>Third level</a:t>
            </a:r>
          </a:p>
          <a:p>
            <a:pPr lvl="3"/>
            <a:r>
              <a:rPr lang="en-GB" altLang="sl-SI"/>
              <a:t>Fourth level</a:t>
            </a:r>
          </a:p>
          <a:p>
            <a:pPr lvl="4"/>
            <a:r>
              <a:rPr lang="en-GB" altLang="sl-SI"/>
              <a:t>Fifth level</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anose="02020603050405020304" pitchFamily="18" charset="0"/>
        </a:defRPr>
      </a:lvl2pPr>
      <a:lvl3pPr algn="l" rtl="0" fontAlgn="base">
        <a:spcBef>
          <a:spcPct val="0"/>
        </a:spcBef>
        <a:spcAft>
          <a:spcPct val="0"/>
        </a:spcAft>
        <a:defRPr sz="4400">
          <a:solidFill>
            <a:schemeClr val="tx2"/>
          </a:solidFill>
          <a:latin typeface="Times New Roman" panose="02020603050405020304" pitchFamily="18" charset="0"/>
        </a:defRPr>
      </a:lvl3pPr>
      <a:lvl4pPr algn="l" rtl="0" fontAlgn="base">
        <a:spcBef>
          <a:spcPct val="0"/>
        </a:spcBef>
        <a:spcAft>
          <a:spcPct val="0"/>
        </a:spcAft>
        <a:defRPr sz="4400">
          <a:solidFill>
            <a:schemeClr val="tx2"/>
          </a:solidFill>
          <a:latin typeface="Times New Roman" panose="02020603050405020304" pitchFamily="18" charset="0"/>
        </a:defRPr>
      </a:lvl4pPr>
      <a:lvl5pPr algn="l" rtl="0" fontAlgn="base">
        <a:spcBef>
          <a:spcPct val="0"/>
        </a:spcBef>
        <a:spcAft>
          <a:spcPct val="0"/>
        </a:spcAft>
        <a:defRPr sz="4400">
          <a:solidFill>
            <a:schemeClr val="tx2"/>
          </a:solidFill>
          <a:latin typeface="Times New Roman" panose="02020603050405020304" pitchFamily="18" charset="0"/>
        </a:defRPr>
      </a:lvl5pPr>
      <a:lvl6pPr marL="457200" algn="l" rtl="0" fontAlgn="base">
        <a:spcBef>
          <a:spcPct val="0"/>
        </a:spcBef>
        <a:spcAft>
          <a:spcPct val="0"/>
        </a:spcAft>
        <a:defRPr sz="4400">
          <a:solidFill>
            <a:schemeClr val="tx2"/>
          </a:solidFill>
          <a:latin typeface="Times New Roman" panose="02020603050405020304" pitchFamily="18" charset="0"/>
        </a:defRPr>
      </a:lvl6pPr>
      <a:lvl7pPr marL="914400" algn="l" rtl="0" fontAlgn="base">
        <a:spcBef>
          <a:spcPct val="0"/>
        </a:spcBef>
        <a:spcAft>
          <a:spcPct val="0"/>
        </a:spcAft>
        <a:defRPr sz="4400">
          <a:solidFill>
            <a:schemeClr val="tx2"/>
          </a:solidFill>
          <a:latin typeface="Times New Roman" panose="02020603050405020304" pitchFamily="18" charset="0"/>
        </a:defRPr>
      </a:lvl7pPr>
      <a:lvl8pPr marL="1371600" algn="l" rtl="0" fontAlgn="base">
        <a:spcBef>
          <a:spcPct val="0"/>
        </a:spcBef>
        <a:spcAft>
          <a:spcPct val="0"/>
        </a:spcAft>
        <a:defRPr sz="4400">
          <a:solidFill>
            <a:schemeClr val="tx2"/>
          </a:solidFill>
          <a:latin typeface="Times New Roman" panose="02020603050405020304" pitchFamily="18" charset="0"/>
        </a:defRPr>
      </a:lvl8pPr>
      <a:lvl9pPr marL="1828800" algn="l"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Blip>
          <a:blip r:embed="rId17"/>
        </a:buBlip>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Blip>
          <a:blip r:embed="rId18"/>
        </a:buBlip>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Wingdings" panose="05000000000000000000" pitchFamily="2" charset="2"/>
        <a:buChar char="s"/>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C:\Moji%20dokumenti\Doc\Jaka\Jaka\Konec_datoteke\gorgrad.gif"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duca.fmf.uni-lj.si/izodel/ponudba/1997/kocbek/Celjsk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file:///C:\Moji%20dokumenti\Doc\Jaka\Jaka\zgodla_datoteke\starom~1.gif"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file:///C:\Moji%20dokumenti\Doc\Jaka\Jaka\Barbara_datoteke\Listina.gif"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E3CF1CA-7BB5-4BA0-9D09-B250A7BCCB32}"/>
              </a:ext>
            </a:extLst>
          </p:cNvPr>
          <p:cNvSpPr>
            <a:spLocks noGrp="1" noChangeArrowheads="1"/>
          </p:cNvSpPr>
          <p:nvPr>
            <p:ph type="title"/>
          </p:nvPr>
        </p:nvSpPr>
        <p:spPr>
          <a:xfrm>
            <a:off x="1066800" y="1143000"/>
            <a:ext cx="7772400" cy="1143000"/>
          </a:xfrm>
        </p:spPr>
        <p:txBody>
          <a:bodyPr/>
          <a:lstStyle/>
          <a:p>
            <a:pPr algn="ctr"/>
            <a:r>
              <a:rPr lang="sl-SI" altLang="sl-SI" b="1">
                <a:effectLst>
                  <a:outerShdw blurRad="38100" dist="38100" dir="2700000" algn="tl">
                    <a:srgbClr val="000000"/>
                  </a:outerShdw>
                </a:effectLst>
              </a:rPr>
              <a:t>V</a:t>
            </a:r>
            <a:r>
              <a:rPr lang="en-GB" altLang="sl-SI" b="1">
                <a:effectLst>
                  <a:outerShdw blurRad="38100" dist="38100" dir="2700000" algn="tl">
                    <a:srgbClr val="000000"/>
                  </a:outerShdw>
                </a:effectLst>
              </a:rPr>
              <a:t>ZPON IN PADEC GROFOV CELJSKIH</a:t>
            </a:r>
            <a:br>
              <a:rPr lang="en-GB" altLang="sl-SI" sz="2500" b="1"/>
            </a:br>
            <a:br>
              <a:rPr lang="sl-SI" altLang="sl-SI" sz="2500" b="1"/>
            </a:br>
            <a:r>
              <a:rPr lang="en-GB" altLang="sl-SI" sz="2500"/>
              <a:t>Plemstvo in aristokracija na Celjskem iz 14. in 15. stoletja</a:t>
            </a:r>
          </a:p>
        </p:txBody>
      </p:sp>
      <p:pic>
        <p:nvPicPr>
          <p:cNvPr id="25604" name="Picture 4" descr="C:\Moji dokumenti\Doc\Jaka\Jaka\Ulrik_datoteke\grb2.gif">
            <a:extLst>
              <a:ext uri="{FF2B5EF4-FFF2-40B4-BE49-F238E27FC236}">
                <a16:creationId xmlns:a16="http://schemas.microsoft.com/office/drawing/2014/main" id="{078FE15B-E6A7-4DC5-8776-2BED5E7C1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438400"/>
            <a:ext cx="3367088" cy="4114800"/>
          </a:xfrm>
          <a:prstGeom prst="rect">
            <a:avLst/>
          </a:prstGeom>
          <a:noFill/>
          <a:extLst>
            <a:ext uri="{909E8E84-426E-40DD-AFC4-6F175D3DCCD1}">
              <a14:hiddenFill xmlns:a14="http://schemas.microsoft.com/office/drawing/2010/main">
                <a:solidFill>
                  <a:srgbClr val="FFFFFF"/>
                </a:solidFill>
              </a14:hiddenFill>
            </a:ext>
          </a:extLst>
        </p:spPr>
      </p:pic>
      <p:sp>
        <p:nvSpPr>
          <p:cNvPr id="25606" name="Text Box 6">
            <a:extLst>
              <a:ext uri="{FF2B5EF4-FFF2-40B4-BE49-F238E27FC236}">
                <a16:creationId xmlns:a16="http://schemas.microsoft.com/office/drawing/2014/main" id="{7B0D4646-7D29-4BD4-845E-29AB488193F2}"/>
              </a:ext>
            </a:extLst>
          </p:cNvPr>
          <p:cNvSpPr txBox="1">
            <a:spLocks noChangeArrowheads="1"/>
          </p:cNvSpPr>
          <p:nvPr/>
        </p:nvSpPr>
        <p:spPr bwMode="auto">
          <a:xfrm>
            <a:off x="3429000" y="5867400"/>
            <a:ext cx="148272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1600"/>
              <a:t>GRB GROFOV</a:t>
            </a:r>
          </a:p>
          <a:p>
            <a:r>
              <a:rPr lang="sl-SI" altLang="sl-SI" sz="1600"/>
              <a:t>CELJSKIH</a:t>
            </a:r>
            <a:endParaRPr lang="en-GB" altLang="sl-SI" sz="1600"/>
          </a:p>
        </p:txBody>
      </p:sp>
      <p:sp>
        <p:nvSpPr>
          <p:cNvPr id="25607" name="Text Box 7">
            <a:extLst>
              <a:ext uri="{FF2B5EF4-FFF2-40B4-BE49-F238E27FC236}">
                <a16:creationId xmlns:a16="http://schemas.microsoft.com/office/drawing/2014/main" id="{19A24C15-424B-4AFC-ACA7-B504F48E2221}"/>
              </a:ext>
            </a:extLst>
          </p:cNvPr>
          <p:cNvSpPr txBox="1">
            <a:spLocks noChangeArrowheads="1"/>
          </p:cNvSpPr>
          <p:nvPr/>
        </p:nvSpPr>
        <p:spPr bwMode="auto">
          <a:xfrm>
            <a:off x="1279525" y="6061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sl-SI" altLang="sl-SI"/>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500" fill="hold"/>
                                        <p:tgtEl>
                                          <p:spTgt spid="25602"/>
                                        </p:tgtEl>
                                        <p:attrNameLst>
                                          <p:attrName>ppt_w</p:attrName>
                                        </p:attrNameLst>
                                      </p:cBhvr>
                                      <p:tavLst>
                                        <p:tav tm="0">
                                          <p:val>
                                            <p:fltVal val="0"/>
                                          </p:val>
                                        </p:tav>
                                        <p:tav tm="100000">
                                          <p:val>
                                            <p:strVal val="#ppt_w"/>
                                          </p:val>
                                        </p:tav>
                                      </p:tavLst>
                                    </p:anim>
                                    <p:anim calcmode="lin" valueType="num">
                                      <p:cBhvr>
                                        <p:cTn id="8" dur="500" fill="hold"/>
                                        <p:tgtEl>
                                          <p:spTgt spid="25602"/>
                                        </p:tgtEl>
                                        <p:attrNameLst>
                                          <p:attrName>ppt_h</p:attrName>
                                        </p:attrNameLst>
                                      </p:cBhvr>
                                      <p:tavLst>
                                        <p:tav tm="0">
                                          <p:val>
                                            <p:fltVal val="0"/>
                                          </p:val>
                                        </p:tav>
                                        <p:tav tm="100000">
                                          <p:val>
                                            <p:strVal val="#ppt_h"/>
                                          </p:val>
                                        </p:tav>
                                      </p:tavLst>
                                    </p:anim>
                                    <p:anim calcmode="lin" valueType="num">
                                      <p:cBhvr>
                                        <p:cTn id="9" dur="500" fill="hold"/>
                                        <p:tgtEl>
                                          <p:spTgt spid="25602"/>
                                        </p:tgtEl>
                                        <p:attrNameLst>
                                          <p:attrName>ppt_x</p:attrName>
                                        </p:attrNameLst>
                                      </p:cBhvr>
                                      <p:tavLst>
                                        <p:tav tm="0">
                                          <p:val>
                                            <p:fltVal val="0.5"/>
                                          </p:val>
                                        </p:tav>
                                        <p:tav tm="100000">
                                          <p:val>
                                            <p:strVal val="#ppt_x"/>
                                          </p:val>
                                        </p:tav>
                                      </p:tavLst>
                                    </p:anim>
                                    <p:anim calcmode="lin" valueType="num">
                                      <p:cBhvr>
                                        <p:cTn id="10" dur="500" fill="hold"/>
                                        <p:tgtEl>
                                          <p:spTgt spid="25602"/>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5"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animEffect transition="in" filter="blinds(vertical)">
                                      <p:cBhvr>
                                        <p:cTn id="15" dur="500"/>
                                        <p:tgtEl>
                                          <p:spTgt spid="256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5606"/>
                                        </p:tgtEl>
                                        <p:attrNameLst>
                                          <p:attrName>style.visibility</p:attrName>
                                        </p:attrNameLst>
                                      </p:cBhvr>
                                      <p:to>
                                        <p:strVal val="visible"/>
                                      </p:to>
                                    </p:set>
                                    <p:anim calcmode="lin" valueType="num">
                                      <p:cBhvr additive="base">
                                        <p:cTn id="20" dur="500" fill="hold"/>
                                        <p:tgtEl>
                                          <p:spTgt spid="25606"/>
                                        </p:tgtEl>
                                        <p:attrNameLst>
                                          <p:attrName>ppt_x</p:attrName>
                                        </p:attrNameLst>
                                      </p:cBhvr>
                                      <p:tavLst>
                                        <p:tav tm="0">
                                          <p:val>
                                            <p:strVal val="0-#ppt_w/2"/>
                                          </p:val>
                                        </p:tav>
                                        <p:tav tm="100000">
                                          <p:val>
                                            <p:strVal val="#ppt_x"/>
                                          </p:val>
                                        </p:tav>
                                      </p:tavLst>
                                    </p:anim>
                                    <p:anim calcmode="lin" valueType="num">
                                      <p:cBhvr additive="base">
                                        <p:cTn id="21" dur="500" fill="hold"/>
                                        <p:tgtEl>
                                          <p:spTgt spid="256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utoUpdateAnimBg="0"/>
      <p:bldP spid="2560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B51EB38A-F841-4D66-834A-AB942C110C92}"/>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Ulrik II.</a:t>
            </a:r>
            <a:endParaRPr lang="en-GB" altLang="sl-SI" b="1">
              <a:effectLst>
                <a:outerShdw blurRad="38100" dist="38100" dir="2700000" algn="tl">
                  <a:srgbClr val="000000"/>
                </a:outerShdw>
              </a:effectLst>
            </a:endParaRPr>
          </a:p>
        </p:txBody>
      </p:sp>
      <p:sp>
        <p:nvSpPr>
          <p:cNvPr id="53251" name="Rectangle 3">
            <a:extLst>
              <a:ext uri="{FF2B5EF4-FFF2-40B4-BE49-F238E27FC236}">
                <a16:creationId xmlns:a16="http://schemas.microsoft.com/office/drawing/2014/main" id="{AB26A00F-7877-4226-AC7C-C14982F00E09}"/>
              </a:ext>
            </a:extLst>
          </p:cNvPr>
          <p:cNvSpPr>
            <a:spLocks noGrp="1" noChangeArrowheads="1"/>
          </p:cNvSpPr>
          <p:nvPr>
            <p:ph type="body" idx="1"/>
          </p:nvPr>
        </p:nvSpPr>
        <p:spPr>
          <a:xfrm>
            <a:off x="1062038" y="1766888"/>
            <a:ext cx="7929562" cy="4113212"/>
          </a:xfrm>
        </p:spPr>
        <p:txBody>
          <a:bodyPr/>
          <a:lstStyle/>
          <a:p>
            <a:pPr>
              <a:lnSpc>
                <a:spcPct val="90000"/>
              </a:lnSpc>
            </a:pPr>
            <a:r>
              <a:rPr lang="sl-SI" altLang="sl-SI" sz="2000" b="1"/>
              <a:t>Stari Friderik je vse teže opravljal državna opravila. Nasledil ga je njegov sin Ulrik II., sicer zadnji Celjan.</a:t>
            </a:r>
          </a:p>
          <a:p>
            <a:pPr>
              <a:lnSpc>
                <a:spcPct val="90000"/>
              </a:lnSpc>
            </a:pPr>
            <a:r>
              <a:rPr lang="sl-SI" altLang="sl-SI" sz="2000" b="1"/>
              <a:t>Ulrik II. je bil poročen s Katarino. Aktiven je bil v politiki, zapletal se je z avstrijskimi deželami.</a:t>
            </a:r>
          </a:p>
          <a:p>
            <a:pPr>
              <a:lnSpc>
                <a:spcPct val="90000"/>
              </a:lnSpc>
            </a:pPr>
            <a:r>
              <a:rPr lang="sl-SI" altLang="sl-SI" sz="2000" b="1"/>
              <a:t>Po smrti Sigismunda je pridobil naslov regenta ob strani mladoletnega ogrskega kralja Ladislava, ki je imel še nekaj funkcij. Ulrikovo spletkarjenje je bilo krivo za izgubo naziva regentatorstva in ga je le s težavo pridobil nazaj. Nase pa je vrgel slabo luč. </a:t>
            </a:r>
          </a:p>
          <a:p>
            <a:pPr>
              <a:lnSpc>
                <a:spcPct val="90000"/>
              </a:lnSpc>
            </a:pPr>
            <a:r>
              <a:rPr lang="sl-SI" altLang="sl-SI" sz="2000" b="1"/>
              <a:t>Po robu so se mu postavili tudi domači fevdalci; na čelu je bil Ivan Hunjadi, ki je kasneje padel pod turškimi sabljami.</a:t>
            </a:r>
          </a:p>
          <a:p>
            <a:pPr>
              <a:lnSpc>
                <a:spcPct val="90000"/>
              </a:lnSpc>
            </a:pPr>
            <a:r>
              <a:rPr lang="sl-SI" altLang="sl-SI" sz="2000" b="1"/>
              <a:t>Ulrik je imel vse, vendar se ni zavedal turške nevarnosti.</a:t>
            </a:r>
          </a:p>
          <a:p>
            <a:pPr>
              <a:lnSpc>
                <a:spcPct val="90000"/>
              </a:lnSpc>
            </a:pPr>
            <a:r>
              <a:rPr lang="sl-SI" altLang="sl-SI" sz="2000" b="1"/>
              <a:t>Bilo pa je že prepozno, saj je nad Ulrikovo glavo že visela ostrina meča.</a:t>
            </a:r>
            <a:endParaRPr lang="en-GB" altLang="sl-SI" sz="2000" b="1"/>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325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325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325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53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1NOVEC">
            <a:extLst>
              <a:ext uri="{FF2B5EF4-FFF2-40B4-BE49-F238E27FC236}">
                <a16:creationId xmlns:a16="http://schemas.microsoft.com/office/drawing/2014/main" id="{CD217F26-F515-44F1-8E9D-1B2A5D56E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447800"/>
            <a:ext cx="2686050" cy="2668588"/>
          </a:xfrm>
          <a:prstGeom prst="rect">
            <a:avLst/>
          </a:prstGeom>
          <a:noFill/>
          <a:extLst>
            <a:ext uri="{909E8E84-426E-40DD-AFC4-6F175D3DCCD1}">
              <a14:hiddenFill xmlns:a14="http://schemas.microsoft.com/office/drawing/2010/main">
                <a:solidFill>
                  <a:srgbClr val="FFFFFF"/>
                </a:solidFill>
              </a14:hiddenFill>
            </a:ext>
          </a:extLst>
        </p:spPr>
      </p:pic>
      <p:pic>
        <p:nvPicPr>
          <p:cNvPr id="58378" name="Picture 10" descr="C:\Moji dokumenti\Doc\Jaka\Jaka\Kraljice2_datoteke\2NOVEC.gif">
            <a:extLst>
              <a:ext uri="{FF2B5EF4-FFF2-40B4-BE49-F238E27FC236}">
                <a16:creationId xmlns:a16="http://schemas.microsoft.com/office/drawing/2014/main" id="{71CB2AE9-D59C-4B8D-AA2D-5DA1916DE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447800"/>
            <a:ext cx="266700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1" descr="C:\Moji dokumenti\Doc\Jaka\Jaka\Kraljice2_datoteke\3NOVEC.gif">
            <a:extLst>
              <a:ext uri="{FF2B5EF4-FFF2-40B4-BE49-F238E27FC236}">
                <a16:creationId xmlns:a16="http://schemas.microsoft.com/office/drawing/2014/main" id="{963F0498-44F2-4AB9-A384-D7EBBDA676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2971800"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0" name="Text Box 12">
            <a:extLst>
              <a:ext uri="{FF2B5EF4-FFF2-40B4-BE49-F238E27FC236}">
                <a16:creationId xmlns:a16="http://schemas.microsoft.com/office/drawing/2014/main" id="{C10B2D31-24CA-4021-A3AD-3231194C7116}"/>
              </a:ext>
            </a:extLst>
          </p:cNvPr>
          <p:cNvSpPr txBox="1">
            <a:spLocks noChangeArrowheads="1"/>
          </p:cNvSpPr>
          <p:nvPr/>
        </p:nvSpPr>
        <p:spPr bwMode="auto">
          <a:xfrm>
            <a:off x="2362200" y="4267200"/>
            <a:ext cx="5181600"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sl-SI" altLang="sl-SI" sz="1600" b="1">
                <a:solidFill>
                  <a:srgbClr val="000000"/>
                </a:solidFill>
              </a:rPr>
              <a:t>VSE TRI NOVCE CELJSKIH KNEZOV HRANIJO V NUMIZMATIČNI ZBIRKI POKRAJINSKEGA MUZEJA CELJE</a:t>
            </a:r>
            <a:endParaRPr lang="sl-SI" altLang="sl-SI" sz="1600">
              <a:solidFill>
                <a:srgbClr val="FFFFFF"/>
              </a:solidFill>
            </a:endParaRPr>
          </a:p>
          <a:p>
            <a:endParaRPr lang="en-GB" altLang="sl-SI" sz="1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4CBB23A-661B-4565-A73B-C4AE3C0AA197}"/>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Smrt Ulrika II.</a:t>
            </a:r>
            <a:endParaRPr lang="en-GB" altLang="sl-SI"/>
          </a:p>
        </p:txBody>
      </p:sp>
      <p:sp>
        <p:nvSpPr>
          <p:cNvPr id="54275" name="Rectangle 3">
            <a:extLst>
              <a:ext uri="{FF2B5EF4-FFF2-40B4-BE49-F238E27FC236}">
                <a16:creationId xmlns:a16="http://schemas.microsoft.com/office/drawing/2014/main" id="{FBE0E0A0-C249-4301-BB23-7D6CF5D970E0}"/>
              </a:ext>
            </a:extLst>
          </p:cNvPr>
          <p:cNvSpPr>
            <a:spLocks noGrp="1" noChangeArrowheads="1"/>
          </p:cNvSpPr>
          <p:nvPr>
            <p:ph type="body" idx="1"/>
          </p:nvPr>
        </p:nvSpPr>
        <p:spPr/>
        <p:txBody>
          <a:bodyPr/>
          <a:lstStyle/>
          <a:p>
            <a:r>
              <a:rPr lang="sl-SI" altLang="sl-SI" sz="2000" b="1"/>
              <a:t>Hunjadijev sin Ladislav je Ulriku pripravil zaroto. </a:t>
            </a:r>
          </a:p>
          <a:p>
            <a:r>
              <a:rPr lang="sl-SI" altLang="sl-SI" sz="2000" b="1"/>
              <a:t>Zarotniki so izkoristili križarski pohod proti Turkom. Kralj Ladislav in regent Ulrik sta na povabilo Hunjadija prespala na njegovem gradu. Ulrik se je kot uročen, kljub nenehnim svarilom, pustil usodi peljati žalostnem koncu nasproti. Naslednje jutro, kmalu po maši so se zarotniki spravili na zadnjega Celjana z golimi meči. Po kratkem boju je preboden obležal, a so mu zarotniki še odsekali glavo. </a:t>
            </a:r>
            <a:endParaRPr lang="en-GB" altLang="sl-SI" sz="2000" b="1"/>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427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42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Moji dokumenti\Doc\Jaka\Jaka\Konec_datoteke\gorgrad.gif">
            <a:extLst>
              <a:ext uri="{FF2B5EF4-FFF2-40B4-BE49-F238E27FC236}">
                <a16:creationId xmlns:a16="http://schemas.microsoft.com/office/drawing/2014/main" id="{F7B69EB4-2759-4D76-ADFC-6947FE2DBF7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 y="457200"/>
            <a:ext cx="7772400" cy="4945063"/>
          </a:xfrm>
          <a:prstGeom prst="rect">
            <a:avLst/>
          </a:prstGeom>
          <a:noFill/>
          <a:extLst>
            <a:ext uri="{909E8E84-426E-40DD-AFC4-6F175D3DCCD1}">
              <a14:hiddenFill xmlns:a14="http://schemas.microsoft.com/office/drawing/2010/main">
                <a:solidFill>
                  <a:srgbClr val="FFFFFF"/>
                </a:solidFill>
              </a14:hiddenFill>
            </a:ext>
          </a:extLst>
        </p:spPr>
      </p:pic>
      <p:sp>
        <p:nvSpPr>
          <p:cNvPr id="55300" name="Rectangle 4">
            <a:extLst>
              <a:ext uri="{FF2B5EF4-FFF2-40B4-BE49-F238E27FC236}">
                <a16:creationId xmlns:a16="http://schemas.microsoft.com/office/drawing/2014/main" id="{40ADA0A8-4FDB-4FF7-B191-3E58E1EE7771}"/>
              </a:ext>
            </a:extLst>
          </p:cNvPr>
          <p:cNvSpPr>
            <a:spLocks noChangeArrowheads="1"/>
          </p:cNvSpPr>
          <p:nvPr/>
        </p:nvSpPr>
        <p:spPr bwMode="auto">
          <a:xfrm>
            <a:off x="3200400" y="5562600"/>
            <a:ext cx="35052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lang="en-GB" altLang="sl-SI" sz="1600" b="1">
                <a:solidFill>
                  <a:srgbClr val="000000"/>
                </a:solidFill>
                <a:cs typeface="Times New Roman" panose="02020603050405020304" pitchFamily="18" charset="0"/>
              </a:rPr>
              <a:t> </a:t>
            </a:r>
            <a:r>
              <a:rPr lang="sl-SI" altLang="sl-SI" sz="1600" b="1">
                <a:solidFill>
                  <a:srgbClr val="000000"/>
                </a:solidFill>
              </a:rPr>
              <a:t>CELJE IN ZGORNJI GRAD OB ZATONU KNEZOV CELJSKIH IZ LETA 1452</a:t>
            </a:r>
            <a:r>
              <a:rPr lang="en-GB" altLang="sl-SI" sz="1600" b="1"/>
              <a:t> </a:t>
            </a:r>
          </a:p>
        </p:txBody>
      </p:sp>
    </p:spTree>
  </p:cSld>
  <p:clrMapOvr>
    <a:masterClrMapping/>
  </p:clrMapOvr>
  <p:transition>
    <p:blinds dir="vert"/>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FC363143-5F7D-4578-AB0A-48D7BD3BE5D9}"/>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Rezultati boja za Celje</a:t>
            </a:r>
            <a:endParaRPr lang="en-GB" altLang="sl-SI" b="1">
              <a:effectLst>
                <a:outerShdw blurRad="38100" dist="38100" dir="2700000" algn="tl">
                  <a:srgbClr val="000000"/>
                </a:outerShdw>
              </a:effectLst>
            </a:endParaRPr>
          </a:p>
        </p:txBody>
      </p:sp>
      <p:sp>
        <p:nvSpPr>
          <p:cNvPr id="56323" name="Rectangle 3">
            <a:extLst>
              <a:ext uri="{FF2B5EF4-FFF2-40B4-BE49-F238E27FC236}">
                <a16:creationId xmlns:a16="http://schemas.microsoft.com/office/drawing/2014/main" id="{D8CEBAF3-42C9-4804-B040-8DDD4FE4DDC5}"/>
              </a:ext>
            </a:extLst>
          </p:cNvPr>
          <p:cNvSpPr>
            <a:spLocks noGrp="1" noChangeArrowheads="1"/>
          </p:cNvSpPr>
          <p:nvPr>
            <p:ph type="body" idx="1"/>
          </p:nvPr>
        </p:nvSpPr>
        <p:spPr/>
        <p:txBody>
          <a:bodyPr/>
          <a:lstStyle/>
          <a:p>
            <a:r>
              <a:rPr lang="sl-SI" altLang="sl-SI" sz="2000" b="1"/>
              <a:t>Po Ulrikovi smrti je posest Celjskih po dedni pogodbi pripadala Habsburžanom, saj z ženo Katarino nista imela otrok, ki bi lahko dedovali posest.</a:t>
            </a:r>
          </a:p>
          <a:p>
            <a:r>
              <a:rPr lang="sl-SI" altLang="sl-SI" sz="2000" b="1"/>
              <a:t>Friderik Habsburški pa se je moral zoperstaviti še precej nasprotnikom. Najvidnejši so bili Goriški grofje, ki so segali po celjskih posestih na Koroškem. Goriškim pa je to povzročilo katasrofo: z mirom v Požarnici leta 1460 so si Habsburžani zagotovili celotno posest Celjanov in posest Goriških  na Koroškem ter si utrdili svoj deželnoknežji položaj. Kmalu so dobili tudi ozemlje v Istri in Kvarnerju in si utrdili položaj.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632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6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utoUpdateAnimBg="0"/>
      <p:bldP spid="563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1F924DF-6A3E-43BC-A909-7B813F349994}"/>
              </a:ext>
            </a:extLst>
          </p:cNvPr>
          <p:cNvSpPr>
            <a:spLocks noGrp="1" noChangeArrowheads="1"/>
          </p:cNvSpPr>
          <p:nvPr>
            <p:ph type="title"/>
          </p:nvPr>
        </p:nvSpPr>
        <p:spPr>
          <a:effectLst>
            <a:outerShdw dist="25400" algn="ctr" rotWithShape="0">
              <a:schemeClr val="bg2"/>
            </a:outerShdw>
          </a:effectLst>
        </p:spPr>
        <p:txBody>
          <a:bodyPr/>
          <a:lstStyle/>
          <a:p>
            <a:pPr algn="ctr"/>
            <a:r>
              <a:rPr lang="sl-SI" altLang="sl-SI" b="1">
                <a:effectLst>
                  <a:outerShdw blurRad="38100" dist="38100" dir="2700000" algn="tl">
                    <a:srgbClr val="000000"/>
                  </a:outerShdw>
                </a:effectLst>
              </a:rPr>
              <a:t>Če bi Celjski obstali?</a:t>
            </a:r>
            <a:endParaRPr lang="en-GB" altLang="sl-SI" b="1">
              <a:effectLst>
                <a:outerShdw blurRad="38100" dist="38100" dir="2700000" algn="tl">
                  <a:srgbClr val="000000"/>
                </a:outerShdw>
              </a:effectLst>
            </a:endParaRPr>
          </a:p>
        </p:txBody>
      </p:sp>
      <p:sp>
        <p:nvSpPr>
          <p:cNvPr id="59395" name="Rectangle 3">
            <a:extLst>
              <a:ext uri="{FF2B5EF4-FFF2-40B4-BE49-F238E27FC236}">
                <a16:creationId xmlns:a16="http://schemas.microsoft.com/office/drawing/2014/main" id="{5AF41392-C669-4997-9D47-61614510F06B}"/>
              </a:ext>
            </a:extLst>
          </p:cNvPr>
          <p:cNvSpPr>
            <a:spLocks noGrp="1" noChangeArrowheads="1"/>
          </p:cNvSpPr>
          <p:nvPr>
            <p:ph type="body" idx="1"/>
          </p:nvPr>
        </p:nvSpPr>
        <p:spPr/>
        <p:txBody>
          <a:bodyPr/>
          <a:lstStyle/>
          <a:p>
            <a:pPr>
              <a:lnSpc>
                <a:spcPct val="90000"/>
              </a:lnSpc>
            </a:pPr>
            <a:r>
              <a:rPr lang="sl-SI" altLang="sl-SI" sz="2000" b="1"/>
              <a:t>Celjani so bili resni tekmeci Habsburžanov.</a:t>
            </a:r>
          </a:p>
          <a:p>
            <a:pPr>
              <a:lnSpc>
                <a:spcPct val="90000"/>
              </a:lnSpc>
            </a:pPr>
            <a:r>
              <a:rPr lang="sl-SI" altLang="sl-SI" sz="2000" b="1"/>
              <a:t>Verjetno bi se zgodovina Slovencev v okviru Notranje Avstrije zasukala drugače, če bi še naprej vztajali. </a:t>
            </a:r>
          </a:p>
          <a:p>
            <a:pPr>
              <a:lnSpc>
                <a:spcPct val="90000"/>
              </a:lnSpc>
            </a:pPr>
            <a:r>
              <a:rPr lang="sl-SI" altLang="sl-SI" sz="2000" b="1"/>
              <a:t>Sicer je Celjane njihova ambicioznost vse preveč gnala po evropskih dvorih. Za domačo posest vključno z gospoščino Celje pa očitno niso imeli dovolj časa. Pa tudi njihovo ozemlje je bilo nekoliko razčlenjeno, kar je lahko imelo samo negativni pomen.</a:t>
            </a:r>
          </a:p>
          <a:p>
            <a:pPr>
              <a:lnSpc>
                <a:spcPct val="90000"/>
              </a:lnSpc>
            </a:pPr>
            <a:r>
              <a:rPr lang="sl-SI" altLang="sl-SI" sz="2000" b="1"/>
              <a:t>Tudi njihova zaščita pred Turki je bila zelo šibka. Za razliko od drugih tedanjih slovenskih fevdalnih družin: večina energije je bila namenjena evropski politiki, konkretni rezultat pa je bila prav poslednja križarska vojna, ki se je z Ulrikovo smrtjo tudi hitro in neslavno končala. </a:t>
            </a:r>
          </a:p>
          <a:p>
            <a:pPr>
              <a:lnSpc>
                <a:spcPct val="90000"/>
              </a:lnSpc>
            </a:pPr>
            <a:r>
              <a:rPr lang="sl-SI" altLang="sl-SI" sz="2000" b="1"/>
              <a:t>Z resnejšo obrambo pred Turki so začeli šele “novi lastniki”.</a:t>
            </a:r>
            <a:endParaRPr lang="en-GB" altLang="sl-SI" sz="200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5939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939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939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59395">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593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D3B1319-51E6-4099-B393-BEC9BB6A9A7F}"/>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Viri </a:t>
            </a:r>
            <a:endParaRPr lang="en-GB" altLang="sl-SI" b="1">
              <a:effectLst>
                <a:outerShdw blurRad="38100" dist="38100" dir="2700000" algn="tl">
                  <a:srgbClr val="000000"/>
                </a:outerShdw>
              </a:effectLst>
            </a:endParaRPr>
          </a:p>
        </p:txBody>
      </p:sp>
      <p:sp>
        <p:nvSpPr>
          <p:cNvPr id="57347" name="Rectangle 3">
            <a:extLst>
              <a:ext uri="{FF2B5EF4-FFF2-40B4-BE49-F238E27FC236}">
                <a16:creationId xmlns:a16="http://schemas.microsoft.com/office/drawing/2014/main" id="{CED5E31E-BE7D-47C6-A7A5-5DBFA16E7426}"/>
              </a:ext>
            </a:extLst>
          </p:cNvPr>
          <p:cNvSpPr>
            <a:spLocks noGrp="1" noChangeArrowheads="1"/>
          </p:cNvSpPr>
          <p:nvPr>
            <p:ph type="body" idx="1"/>
          </p:nvPr>
        </p:nvSpPr>
        <p:spPr/>
        <p:txBody>
          <a:bodyPr/>
          <a:lstStyle/>
          <a:p>
            <a:r>
              <a:rPr lang="sl-SI" altLang="sl-SI" sz="2000"/>
              <a:t>SPLETNA STRAN</a:t>
            </a:r>
          </a:p>
          <a:p>
            <a:pPr>
              <a:buFontTx/>
              <a:buNone/>
            </a:pPr>
            <a:r>
              <a:rPr lang="sl-SI" altLang="sl-SI" sz="2000"/>
              <a:t>	</a:t>
            </a:r>
            <a:r>
              <a:rPr lang="en-GB" altLang="sl-SI" sz="2000">
                <a:hlinkClick r:id="rId2"/>
              </a:rPr>
              <a:t>http://www.educa.fmf.uni-lj.si/izodel/ponudba/1997/kocbek/Celjski</a:t>
            </a:r>
            <a:endParaRPr lang="sl-SI" altLang="sl-SI" sz="2000"/>
          </a:p>
          <a:p>
            <a:endParaRPr lang="sl-SI" altLang="sl-SI" sz="2000"/>
          </a:p>
          <a:p>
            <a:r>
              <a:rPr lang="sl-SI" altLang="sl-SI" sz="2000"/>
              <a:t>UČBENIK</a:t>
            </a:r>
          </a:p>
          <a:p>
            <a:pPr>
              <a:buFontTx/>
              <a:buNone/>
            </a:pPr>
            <a:r>
              <a:rPr lang="sl-SI" altLang="sl-SI" sz="2000"/>
              <a:t>	A.Hozjan, D.Potočnik: Zgodovina 2, učbenik za 2.letnik gimnazije</a:t>
            </a:r>
          </a:p>
          <a:p>
            <a:endParaRPr lang="sl-SI" altLang="sl-SI" sz="2000"/>
          </a:p>
          <a:p>
            <a:r>
              <a:rPr lang="sl-SI" altLang="sl-SI" sz="2000"/>
              <a:t>Davorin Vuga: KDO SO BILI CELJSKI?</a:t>
            </a:r>
          </a:p>
          <a:p>
            <a:endParaRPr lang="en-GB" altLang="sl-SI"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7FA17452-23CD-4909-8008-2AD7083A557D}"/>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KONEC</a:t>
            </a:r>
            <a:endParaRPr lang="en-GB" altLang="sl-SI" b="1">
              <a:effectLst>
                <a:outerShdw blurRad="38100" dist="38100" dir="2700000" algn="tl">
                  <a:srgbClr val="000000"/>
                </a:outerShdw>
              </a:effectLst>
            </a:endParaRPr>
          </a:p>
        </p:txBody>
      </p:sp>
      <p:sp>
        <p:nvSpPr>
          <p:cNvPr id="60419" name="Rectangle 3">
            <a:extLst>
              <a:ext uri="{FF2B5EF4-FFF2-40B4-BE49-F238E27FC236}">
                <a16:creationId xmlns:a16="http://schemas.microsoft.com/office/drawing/2014/main" id="{09413ED1-6151-4010-8211-0CBAFDE78F63}"/>
              </a:ext>
            </a:extLst>
          </p:cNvPr>
          <p:cNvSpPr>
            <a:spLocks noGrp="1" noChangeArrowheads="1"/>
          </p:cNvSpPr>
          <p:nvPr>
            <p:ph type="body" idx="1"/>
          </p:nvPr>
        </p:nvSpPr>
        <p:spPr/>
        <p:txBody>
          <a:bodyPr/>
          <a:lstStyle/>
          <a:p>
            <a:pPr>
              <a:buFontTx/>
              <a:buNone/>
            </a:pPr>
            <a:r>
              <a:rPr lang="sl-SI" altLang="sl-SI" dirty="0"/>
              <a:t>			</a:t>
            </a:r>
          </a:p>
          <a:p>
            <a:pPr>
              <a:buFontTx/>
              <a:buNone/>
            </a:pPr>
            <a:endParaRPr lang="sl-SI" altLang="sl-SI"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60418">
                                            <p:txEl>
                                              <p:pRg st="0" end="0"/>
                                            </p:txEl>
                                          </p:spTgt>
                                        </p:tgtEl>
                                        <p:attrNameLst>
                                          <p:attrName>style.visibility</p:attrName>
                                        </p:attrNameLst>
                                      </p:cBhvr>
                                      <p:to>
                                        <p:strVal val="visible"/>
                                      </p:to>
                                    </p:set>
                                    <p:animEffect transition="in" filter="wipe(up)">
                                      <p:cBhvr>
                                        <p:cTn id="7" dur="75"/>
                                        <p:tgtEl>
                                          <p:spTgt spid="60418">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3" fill="hold" grpId="0" nodeType="clickEffect">
                                  <p:stCondLst>
                                    <p:cond delay="0"/>
                                  </p:stCondLst>
                                  <p:iterate type="lt">
                                    <p:tmPct val="100000"/>
                                  </p:iterate>
                                  <p:childTnLst>
                                    <p:set>
                                      <p:cBhvr>
                                        <p:cTn id="11" dur="1" fill="hold">
                                          <p:stCondLst>
                                            <p:cond delay="0"/>
                                          </p:stCondLst>
                                        </p:cTn>
                                        <p:tgtEl>
                                          <p:spTgt spid="60419">
                                            <p:txEl>
                                              <p:pRg st="0" end="0"/>
                                            </p:txEl>
                                          </p:spTgt>
                                        </p:tgtEl>
                                        <p:attrNameLst>
                                          <p:attrName>style.visibility</p:attrName>
                                        </p:attrNameLst>
                                      </p:cBhvr>
                                      <p:to>
                                        <p:strVal val="visible"/>
                                      </p:to>
                                    </p:set>
                                    <p:anim calcmode="lin" valueType="num">
                                      <p:cBhvr additive="base">
                                        <p:cTn id="12" dur="75"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13" dur="75" fill="hold"/>
                                        <p:tgtEl>
                                          <p:spTgt spid="60419">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P spid="60419"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935AAD4-CD29-4DBD-BEDA-A35004499F62}"/>
              </a:ext>
            </a:extLst>
          </p:cNvPr>
          <p:cNvSpPr>
            <a:spLocks noGrp="1" noChangeArrowheads="1"/>
          </p:cNvSpPr>
          <p:nvPr>
            <p:ph type="title"/>
          </p:nvPr>
        </p:nvSpPr>
        <p:spPr/>
        <p:txBody>
          <a:bodyPr/>
          <a:lstStyle/>
          <a:p>
            <a:pPr algn="ctr"/>
            <a:r>
              <a:rPr lang="en-GB" altLang="sl-SI" b="1">
                <a:effectLst>
                  <a:outerShdw blurRad="38100" dist="38100" dir="2700000" algn="tl">
                    <a:srgbClr val="000000"/>
                  </a:outerShdw>
                </a:effectLst>
              </a:rPr>
              <a:t>Gospodje Žovneški</a:t>
            </a:r>
          </a:p>
        </p:txBody>
      </p:sp>
      <p:sp>
        <p:nvSpPr>
          <p:cNvPr id="33795" name="Rectangle 3">
            <a:extLst>
              <a:ext uri="{FF2B5EF4-FFF2-40B4-BE49-F238E27FC236}">
                <a16:creationId xmlns:a16="http://schemas.microsoft.com/office/drawing/2014/main" id="{210A9D3C-0589-4FCB-A978-BEF27F406638}"/>
              </a:ext>
            </a:extLst>
          </p:cNvPr>
          <p:cNvSpPr>
            <a:spLocks noGrp="1" noChangeArrowheads="1"/>
          </p:cNvSpPr>
          <p:nvPr>
            <p:ph type="body" idx="1"/>
          </p:nvPr>
        </p:nvSpPr>
        <p:spPr/>
        <p:txBody>
          <a:bodyPr/>
          <a:lstStyle/>
          <a:p>
            <a:r>
              <a:rPr lang="sl-SI" altLang="sl-SI" sz="2000" b="1"/>
              <a:t>Zgodovina ene najslavnejših domačih rodbin, po deželni pripadnosti štajerske, po narodnosti nemške, se je začela na gradu Žovnek v Savinjski dolini, v času visokega srednjega veka;</a:t>
            </a:r>
          </a:p>
          <a:p>
            <a:r>
              <a:rPr lang="sl-SI" altLang="sl-SI" sz="2000" b="1"/>
              <a:t>Prvič so omenjeni okoli leta 1120 v darilni listini šentpavelskega samostana na Koroškem;</a:t>
            </a:r>
          </a:p>
          <a:p>
            <a:r>
              <a:rPr lang="sl-SI" altLang="sl-SI" sz="2000" b="1"/>
              <a:t>Prvotna posest je obsegala ozemlje med goro Oljko pri Polzeli, Ojstriško planino in planotastim Dobrovljem (Z Savinjska dolina)</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ppt_x"/>
                                          </p:val>
                                        </p:tav>
                                        <p:tav tm="100000">
                                          <p:val>
                                            <p:strVal val="#ppt_x"/>
                                          </p:val>
                                        </p:tav>
                                      </p:tavLst>
                                    </p:anim>
                                    <p:anim calcmode="lin" valueType="num">
                                      <p:cBhvr additive="base">
                                        <p:cTn id="8" dur="500" fill="hold"/>
                                        <p:tgtEl>
                                          <p:spTgt spid="3379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checkerboard(down)">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checkerboard(down)">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checkerboard(down)">
                                      <p:cBhvr>
                                        <p:cTn id="23" dur="5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1BE4390-3F18-434F-A7BE-4C2F0B77C254}"/>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Uveljavitev Celjskih</a:t>
            </a:r>
            <a:endParaRPr lang="en-GB" altLang="sl-SI" b="1">
              <a:effectLst>
                <a:outerShdw blurRad="38100" dist="38100" dir="2700000" algn="tl">
                  <a:srgbClr val="000000"/>
                </a:outerShdw>
              </a:effectLst>
            </a:endParaRPr>
          </a:p>
        </p:txBody>
      </p:sp>
      <p:sp>
        <p:nvSpPr>
          <p:cNvPr id="45059" name="Rectangle 3">
            <a:extLst>
              <a:ext uri="{FF2B5EF4-FFF2-40B4-BE49-F238E27FC236}">
                <a16:creationId xmlns:a16="http://schemas.microsoft.com/office/drawing/2014/main" id="{CA82BA93-3CBB-472F-A66F-172BE9768887}"/>
              </a:ext>
            </a:extLst>
          </p:cNvPr>
          <p:cNvSpPr>
            <a:spLocks noGrp="1" noChangeArrowheads="1"/>
          </p:cNvSpPr>
          <p:nvPr>
            <p:ph type="body" idx="1"/>
          </p:nvPr>
        </p:nvSpPr>
        <p:spPr/>
        <p:txBody>
          <a:bodyPr/>
          <a:lstStyle/>
          <a:p>
            <a:r>
              <a:rPr lang="sl-SI" altLang="sl-SI" sz="2000" b="1"/>
              <a:t>Leta 1341 je podelil cesar Karel IV. Luksemburški, s privolitvijo Habsburžanov, Frideriku I. DEDNI NASLOV CELJSKEGA GROFA; določijo tudi meje grofije, ki je ostala še naprej podrejena štajerskemu vojvodi kot deželnemu knezu.</a:t>
            </a:r>
          </a:p>
          <a:p>
            <a:r>
              <a:rPr lang="sl-SI" altLang="sl-SI" sz="2000" b="1"/>
              <a:t>Friderikovi nasledniki Ulrik I., Herman I. In Viljem so utrdili in razširili svoj vpliv med žlahtnimi rodovinami Srednje Evrope, in sicer z zbiranjem in vodenjem čet najemnikov, s trgovino, največ pa s porokami.</a:t>
            </a:r>
          </a:p>
          <a:p>
            <a:r>
              <a:rPr lang="sl-SI" altLang="sl-SI" sz="2000" b="1"/>
              <a:t>Krvno so se povezali s kraljevima hišama poljskih JAGELONCEV in bosenskih KOTOMANIĆEV.</a:t>
            </a:r>
            <a:endParaRPr lang="en-GB" altLang="sl-SI" sz="2000" b="1"/>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ppt_x"/>
                                          </p:val>
                                        </p:tav>
                                        <p:tav tm="100000">
                                          <p:val>
                                            <p:strVal val="#ppt_x"/>
                                          </p:val>
                                        </p:tav>
                                      </p:tavLst>
                                    </p:anim>
                                    <p:anim calcmode="lin" valueType="num">
                                      <p:cBhvr additive="base">
                                        <p:cTn id="8" dur="500" fill="hold"/>
                                        <p:tgtEl>
                                          <p:spTgt spid="4505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6" fill="hold" grpId="0" nodeType="clickEffect">
                                  <p:stCondLst>
                                    <p:cond delay="0"/>
                                  </p:stCondLst>
                                  <p:childTnLst>
                                    <p:set>
                                      <p:cBhvr>
                                        <p:cTn id="12" dur="1" fill="hold">
                                          <p:stCondLst>
                                            <p:cond delay="0"/>
                                          </p:stCondLst>
                                        </p:cTn>
                                        <p:tgtEl>
                                          <p:spTgt spid="45059">
                                            <p:txEl>
                                              <p:pRg st="0" end="0"/>
                                            </p:txEl>
                                          </p:spTgt>
                                        </p:tgtEl>
                                        <p:attrNameLst>
                                          <p:attrName>style.visibility</p:attrName>
                                        </p:attrNameLst>
                                      </p:cBhvr>
                                      <p:to>
                                        <p:strVal val="visible"/>
                                      </p:to>
                                    </p:set>
                                    <p:animEffect transition="in" filter="barn(inHorizontal)">
                                      <p:cBhvr>
                                        <p:cTn id="13" dur="500"/>
                                        <p:tgtEl>
                                          <p:spTgt spid="4505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6" fill="hold" grpId="0" nodeType="clickEffect">
                                  <p:stCondLst>
                                    <p:cond delay="0"/>
                                  </p:stCondLst>
                                  <p:childTnLst>
                                    <p:set>
                                      <p:cBhvr>
                                        <p:cTn id="17" dur="1" fill="hold">
                                          <p:stCondLst>
                                            <p:cond delay="0"/>
                                          </p:stCondLst>
                                        </p:cTn>
                                        <p:tgtEl>
                                          <p:spTgt spid="45059">
                                            <p:txEl>
                                              <p:pRg st="1" end="1"/>
                                            </p:txEl>
                                          </p:spTgt>
                                        </p:tgtEl>
                                        <p:attrNameLst>
                                          <p:attrName>style.visibility</p:attrName>
                                        </p:attrNameLst>
                                      </p:cBhvr>
                                      <p:to>
                                        <p:strVal val="visible"/>
                                      </p:to>
                                    </p:set>
                                    <p:animEffect transition="in" filter="barn(inHorizontal)">
                                      <p:cBhvr>
                                        <p:cTn id="18" dur="500"/>
                                        <p:tgtEl>
                                          <p:spTgt spid="4505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6" fill="hold" grpId="0" nodeType="clickEffect">
                                  <p:stCondLst>
                                    <p:cond delay="0"/>
                                  </p:stCondLst>
                                  <p:childTnLst>
                                    <p:set>
                                      <p:cBhvr>
                                        <p:cTn id="22" dur="1" fill="hold">
                                          <p:stCondLst>
                                            <p:cond delay="0"/>
                                          </p:stCondLst>
                                        </p:cTn>
                                        <p:tgtEl>
                                          <p:spTgt spid="45059">
                                            <p:txEl>
                                              <p:pRg st="2" end="2"/>
                                            </p:txEl>
                                          </p:spTgt>
                                        </p:tgtEl>
                                        <p:attrNameLst>
                                          <p:attrName>style.visibility</p:attrName>
                                        </p:attrNameLst>
                                      </p:cBhvr>
                                      <p:to>
                                        <p:strVal val="visible"/>
                                      </p:to>
                                    </p:set>
                                    <p:animEffect transition="in" filter="barn(inHorizontal)">
                                      <p:cBhvr>
                                        <p:cTn id="23"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CB6BF45-A7DD-49C8-9BFD-55233BFE98A6}"/>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Povezava s HABSBURŽANI</a:t>
            </a:r>
            <a:endParaRPr lang="en-GB" altLang="sl-SI" b="1">
              <a:effectLst>
                <a:outerShdw blurRad="38100" dist="38100" dir="2700000" algn="tl">
                  <a:srgbClr val="000000"/>
                </a:outerShdw>
              </a:effectLst>
            </a:endParaRPr>
          </a:p>
        </p:txBody>
      </p:sp>
      <p:sp>
        <p:nvSpPr>
          <p:cNvPr id="39939" name="Rectangle 3">
            <a:extLst>
              <a:ext uri="{FF2B5EF4-FFF2-40B4-BE49-F238E27FC236}">
                <a16:creationId xmlns:a16="http://schemas.microsoft.com/office/drawing/2014/main" id="{B3CAF977-5F07-46B2-BD5A-FA2C9E9BCD99}"/>
              </a:ext>
            </a:extLst>
          </p:cNvPr>
          <p:cNvSpPr>
            <a:spLocks noGrp="1" noChangeArrowheads="1"/>
          </p:cNvSpPr>
          <p:nvPr>
            <p:ph type="body" idx="1"/>
          </p:nvPr>
        </p:nvSpPr>
        <p:spPr>
          <a:xfrm>
            <a:off x="914400" y="1828800"/>
            <a:ext cx="8001000" cy="4113213"/>
          </a:xfrm>
        </p:spPr>
        <p:txBody>
          <a:bodyPr/>
          <a:lstStyle/>
          <a:p>
            <a:r>
              <a:rPr lang="en-GB" altLang="sl-SI" sz="2000" b="1">
                <a:solidFill>
                  <a:srgbClr val="000000"/>
                </a:solidFill>
                <a:cs typeface="Times New Roman" panose="02020603050405020304" pitchFamily="18" charset="0"/>
              </a:rPr>
              <a:t>Celjski se v 14. stoletju povežejo s Habsburžani</a:t>
            </a:r>
            <a:r>
              <a:rPr lang="en-GB" altLang="sl-SI" sz="2000"/>
              <a:t> </a:t>
            </a:r>
            <a:endParaRPr lang="sl-SI" altLang="sl-SI" sz="2000"/>
          </a:p>
          <a:p>
            <a:r>
              <a:rPr lang="sl-SI" altLang="sl-SI" sz="2000" b="1"/>
              <a:t>Habsburžani postanejo njihova glavna opora pri prevzemanju nadzora na avstrijskimi dednimi deželami</a:t>
            </a:r>
          </a:p>
          <a:p>
            <a:r>
              <a:rPr lang="en-GB" altLang="sl-SI" sz="2000" b="1">
                <a:solidFill>
                  <a:srgbClr val="000000"/>
                </a:solidFill>
                <a:cs typeface="Times New Roman" panose="02020603050405020304" pitchFamily="18" charset="0"/>
              </a:rPr>
              <a:t>Tako ne preseneča, da leta 1278</a:t>
            </a:r>
            <a:r>
              <a:rPr lang="sl-SI" altLang="sl-SI" sz="2000" b="1">
                <a:solidFill>
                  <a:srgbClr val="000000"/>
                </a:solidFill>
              </a:rPr>
              <a:t> </a:t>
            </a:r>
            <a:r>
              <a:rPr lang="en-GB" altLang="sl-SI" sz="2000" b="1">
                <a:solidFill>
                  <a:srgbClr val="000000"/>
                </a:solidFill>
                <a:cs typeface="Times New Roman" panose="02020603050405020304" pitchFamily="18" charset="0"/>
              </a:rPr>
              <a:t> srečamo Liutpolda III. Žovneškega med vojščaki </a:t>
            </a:r>
            <a:r>
              <a:rPr lang="sl-SI" altLang="sl-SI" sz="2000" b="1">
                <a:solidFill>
                  <a:srgbClr val="000000"/>
                </a:solidFill>
              </a:rPr>
              <a:t>”</a:t>
            </a:r>
            <a:r>
              <a:rPr lang="en-GB" altLang="sl-SI" sz="2000" b="1">
                <a:solidFill>
                  <a:srgbClr val="000000"/>
                </a:solidFill>
                <a:cs typeface="Times New Roman" panose="02020603050405020304" pitchFamily="18" charset="0"/>
              </a:rPr>
              <a:t>slavnega kralja</a:t>
            </a:r>
            <a:r>
              <a:rPr lang="sl-SI" altLang="sl-SI" sz="2000" b="1">
                <a:solidFill>
                  <a:srgbClr val="000000"/>
                </a:solidFill>
              </a:rPr>
              <a:t>”</a:t>
            </a:r>
            <a:r>
              <a:rPr lang="en-GB" altLang="sl-SI" sz="2000" b="1">
                <a:solidFill>
                  <a:srgbClr val="000000"/>
                </a:solidFill>
                <a:cs typeface="Times New Roman" panose="02020603050405020304" pitchFamily="18" charset="0"/>
              </a:rPr>
              <a:t> Rudolfa, ko se na življenje in smrt spopade s </a:t>
            </a:r>
            <a:r>
              <a:rPr lang="sl-SI" altLang="sl-SI" sz="2000" b="1">
                <a:solidFill>
                  <a:srgbClr val="000000"/>
                </a:solidFill>
              </a:rPr>
              <a:t>“</a:t>
            </a:r>
            <a:r>
              <a:rPr lang="en-GB" altLang="sl-SI" sz="2000" b="1">
                <a:solidFill>
                  <a:srgbClr val="000000"/>
                </a:solidFill>
                <a:cs typeface="Times New Roman" panose="02020603050405020304" pitchFamily="18" charset="0"/>
              </a:rPr>
              <a:t>silnim in odločnim</a:t>
            </a:r>
            <a:r>
              <a:rPr lang="sl-SI" altLang="sl-SI" sz="2000" b="1">
                <a:solidFill>
                  <a:srgbClr val="000000"/>
                </a:solidFill>
              </a:rPr>
              <a:t>”</a:t>
            </a:r>
            <a:r>
              <a:rPr lang="en-GB" altLang="sl-SI" sz="2000" b="1">
                <a:solidFill>
                  <a:srgbClr val="000000"/>
                </a:solidFill>
                <a:cs typeface="Times New Roman" panose="02020603050405020304" pitchFamily="18" charset="0"/>
              </a:rPr>
              <a:t> češkim kraljem Otokarjem.</a:t>
            </a:r>
            <a:endParaRPr lang="sl-SI" altLang="sl-SI" sz="2000" b="1">
              <a:solidFill>
                <a:srgbClr val="00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39939">
                                            <p:txEl>
                                              <p:pRg st="0" end="0"/>
                                            </p:txEl>
                                          </p:spTgt>
                                        </p:tgtEl>
                                        <p:attrNameLst>
                                          <p:attrName>style.visibility</p:attrName>
                                        </p:attrNameLst>
                                      </p:cBhvr>
                                      <p:to>
                                        <p:strVal val="visible"/>
                                      </p:to>
                                    </p:set>
                                    <p:anim calcmode="lin" valueType="num">
                                      <p:cBhvr additive="base">
                                        <p:cTn id="13" dur="500" fill="hold"/>
                                        <p:tgtEl>
                                          <p:spTgt spid="39939">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99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9939">
                                            <p:txEl>
                                              <p:pRg st="1" end="1"/>
                                            </p:txEl>
                                          </p:spTgt>
                                        </p:tgtEl>
                                        <p:attrNameLst>
                                          <p:attrName>style.visibility</p:attrName>
                                        </p:attrNameLst>
                                      </p:cBhvr>
                                      <p:to>
                                        <p:strVal val="visible"/>
                                      </p:to>
                                    </p:set>
                                    <p:anim calcmode="lin" valueType="num">
                                      <p:cBhvr additive="base">
                                        <p:cTn id="19" dur="500" fill="hold"/>
                                        <p:tgtEl>
                                          <p:spTgt spid="39939">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993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9939">
                                            <p:txEl>
                                              <p:pRg st="2" end="2"/>
                                            </p:txEl>
                                          </p:spTgt>
                                        </p:tgtEl>
                                        <p:attrNameLst>
                                          <p:attrName>style.visibility</p:attrName>
                                        </p:attrNameLst>
                                      </p:cBhvr>
                                      <p:to>
                                        <p:strVal val="visible"/>
                                      </p:to>
                                    </p:set>
                                    <p:anim calcmode="lin" valueType="num">
                                      <p:cBhvr additive="base">
                                        <p:cTn id="25" dur="500" fill="hold"/>
                                        <p:tgtEl>
                                          <p:spTgt spid="3993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9939">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53CB404-4918-4077-916B-99A56E6C0E69}"/>
              </a:ext>
            </a:extLst>
          </p:cNvPr>
          <p:cNvSpPr>
            <a:spLocks noGrp="1" noChangeArrowheads="1"/>
          </p:cNvSpPr>
          <p:nvPr>
            <p:ph type="title"/>
          </p:nvPr>
        </p:nvSpPr>
        <p:spPr/>
        <p:txBody>
          <a:bodyPr/>
          <a:lstStyle/>
          <a:p>
            <a:pPr algn="ctr"/>
            <a:r>
              <a:rPr lang="sl-SI" altLang="sl-SI" b="1">
                <a:effectLst>
                  <a:outerShdw blurRad="38100" dist="38100" dir="2700000" algn="tl">
                    <a:srgbClr val="000000"/>
                  </a:outerShdw>
                </a:effectLst>
              </a:rPr>
              <a:t>Širitev ozemlja Celjskih</a:t>
            </a:r>
            <a:endParaRPr lang="en-GB" altLang="sl-SI" b="1">
              <a:effectLst>
                <a:outerShdw blurRad="38100" dist="38100" dir="2700000" algn="tl">
                  <a:srgbClr val="000000"/>
                </a:outerShdw>
              </a:effectLst>
            </a:endParaRPr>
          </a:p>
        </p:txBody>
      </p:sp>
      <p:sp>
        <p:nvSpPr>
          <p:cNvPr id="40963" name="Rectangle 3">
            <a:extLst>
              <a:ext uri="{FF2B5EF4-FFF2-40B4-BE49-F238E27FC236}">
                <a16:creationId xmlns:a16="http://schemas.microsoft.com/office/drawing/2014/main" id="{E8EF1194-9ACB-46EA-B73D-AEB45BB716B8}"/>
              </a:ext>
            </a:extLst>
          </p:cNvPr>
          <p:cNvSpPr>
            <a:spLocks noGrp="1" noChangeArrowheads="1"/>
          </p:cNvSpPr>
          <p:nvPr>
            <p:ph type="body" sz="half" idx="1"/>
          </p:nvPr>
        </p:nvSpPr>
        <p:spPr>
          <a:xfrm>
            <a:off x="1062038" y="1766888"/>
            <a:ext cx="7853362" cy="2043112"/>
          </a:xfrm>
        </p:spPr>
        <p:txBody>
          <a:bodyPr/>
          <a:lstStyle/>
          <a:p>
            <a:r>
              <a:rPr lang="sl-SI" altLang="sl-SI" sz="2000" b="1">
                <a:solidFill>
                  <a:srgbClr val="000000"/>
                </a:solidFill>
              </a:rPr>
              <a:t>Ozemlje širijo s smoterno politiko</a:t>
            </a:r>
            <a:r>
              <a:rPr lang="en-GB" altLang="sl-SI" sz="2000" b="1">
                <a:solidFill>
                  <a:srgbClr val="000000"/>
                </a:solidFill>
                <a:cs typeface="Times New Roman" panose="02020603050405020304" pitchFamily="18" charset="0"/>
              </a:rPr>
              <a:t> </a:t>
            </a:r>
            <a:r>
              <a:rPr lang="sl-SI" altLang="sl-SI" sz="2000" b="1">
                <a:solidFill>
                  <a:srgbClr val="000000"/>
                </a:solidFill>
              </a:rPr>
              <a:t>v </a:t>
            </a:r>
            <a:r>
              <a:rPr lang="en-GB" altLang="sl-SI" sz="2000" b="1">
                <a:solidFill>
                  <a:srgbClr val="000000"/>
                </a:solidFill>
                <a:cs typeface="Times New Roman" panose="02020603050405020304" pitchFamily="18" charset="0"/>
              </a:rPr>
              <a:t>povezavi s premišljenimi intervencijami in kupčijami na </a:t>
            </a:r>
            <a:r>
              <a:rPr lang="sl-SI" altLang="sl-SI" sz="2000" b="1">
                <a:solidFill>
                  <a:srgbClr val="000000"/>
                </a:solidFill>
              </a:rPr>
              <a:t>“</a:t>
            </a:r>
            <a:r>
              <a:rPr lang="en-GB" altLang="sl-SI" sz="2000" b="1">
                <a:solidFill>
                  <a:srgbClr val="000000"/>
                </a:solidFill>
                <a:cs typeface="Times New Roman" panose="02020603050405020304" pitchFamily="18" charset="0"/>
              </a:rPr>
              <a:t>ženitnem trgu</a:t>
            </a:r>
            <a:r>
              <a:rPr lang="sl-SI" altLang="sl-SI" sz="2000" b="1">
                <a:solidFill>
                  <a:srgbClr val="000000"/>
                </a:solidFill>
              </a:rPr>
              <a:t>”</a:t>
            </a:r>
            <a:r>
              <a:rPr lang="en-GB" altLang="sl-SI" sz="2000" b="1">
                <a:solidFill>
                  <a:srgbClr val="000000"/>
                </a:solidFill>
                <a:cs typeface="Times New Roman" panose="02020603050405020304" pitchFamily="18" charset="0"/>
              </a:rPr>
              <a:t> </a:t>
            </a:r>
            <a:r>
              <a:rPr lang="sl-SI" altLang="sl-SI" sz="2000" b="1">
                <a:solidFill>
                  <a:srgbClr val="000000"/>
                </a:solidFill>
              </a:rPr>
              <a:t>kot </a:t>
            </a:r>
            <a:r>
              <a:rPr lang="en-GB" altLang="sl-SI" sz="2000" b="1">
                <a:solidFill>
                  <a:srgbClr val="000000"/>
                </a:solidFill>
                <a:cs typeface="Times New Roman" panose="02020603050405020304" pitchFamily="18" charset="0"/>
              </a:rPr>
              <a:t>glavno sredstvo za večanje moči dinastije.</a:t>
            </a:r>
            <a:endParaRPr lang="sl-SI" altLang="sl-SI" sz="2000" b="1">
              <a:solidFill>
                <a:srgbClr val="000000"/>
              </a:solidFill>
            </a:endParaRPr>
          </a:p>
          <a:p>
            <a:r>
              <a:rPr lang="sl-SI" altLang="sl-SI" sz="2000" b="1">
                <a:solidFill>
                  <a:srgbClr val="000000"/>
                </a:solidFill>
              </a:rPr>
              <a:t>Obsežno poset podedujejo po VOVBRŽANIH na Spodnjem Štajerskem med drugim tudi polovico gospoščine CELJE (drugo polovico so nato odkopili).</a:t>
            </a:r>
            <a:endParaRPr lang="en-GB" altLang="sl-SI" sz="1800" b="1"/>
          </a:p>
        </p:txBody>
      </p:sp>
      <p:sp>
        <p:nvSpPr>
          <p:cNvPr id="40967" name="Rectangle 7">
            <a:extLst>
              <a:ext uri="{FF2B5EF4-FFF2-40B4-BE49-F238E27FC236}">
                <a16:creationId xmlns:a16="http://schemas.microsoft.com/office/drawing/2014/main" id="{936D8137-8D86-4971-829E-0B36676A8EAA}"/>
              </a:ext>
            </a:extLst>
          </p:cNvPr>
          <p:cNvSpPr>
            <a:spLocks noChangeArrowheads="1"/>
          </p:cNvSpPr>
          <p:nvPr/>
        </p:nvSpPr>
        <p:spPr bwMode="auto">
          <a:xfrm>
            <a:off x="2190750" y="1743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sl-SI"/>
          </a:p>
        </p:txBody>
      </p:sp>
      <p:pic>
        <p:nvPicPr>
          <p:cNvPr id="40966" name="Picture 6" descr="C:\Moji dokumenti\Doc\Jaka\Jaka\zgodla_datoteke\starom~1.gif">
            <a:extLst>
              <a:ext uri="{FF2B5EF4-FFF2-40B4-BE49-F238E27FC236}">
                <a16:creationId xmlns:a16="http://schemas.microsoft.com/office/drawing/2014/main" id="{AEFBAF1D-4B3A-4A5F-94B3-046C0D19BE4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72000" y="3581400"/>
            <a:ext cx="4343400" cy="3074988"/>
          </a:xfrm>
          <a:prstGeom prst="rect">
            <a:avLst/>
          </a:prstGeom>
          <a:noFill/>
          <a:extLst>
            <a:ext uri="{909E8E84-426E-40DD-AFC4-6F175D3DCCD1}">
              <a14:hiddenFill xmlns:a14="http://schemas.microsoft.com/office/drawing/2010/main">
                <a:solidFill>
                  <a:srgbClr val="FFFFFF"/>
                </a:solidFill>
              </a14:hiddenFill>
            </a:ext>
          </a:extLst>
        </p:spPr>
      </p:pic>
      <p:sp>
        <p:nvSpPr>
          <p:cNvPr id="40968" name="Text Box 8">
            <a:extLst>
              <a:ext uri="{FF2B5EF4-FFF2-40B4-BE49-F238E27FC236}">
                <a16:creationId xmlns:a16="http://schemas.microsoft.com/office/drawing/2014/main" id="{46B624B1-9A9B-404B-B74A-B824CE0427BE}"/>
              </a:ext>
            </a:extLst>
          </p:cNvPr>
          <p:cNvSpPr txBox="1">
            <a:spLocks noChangeArrowheads="1"/>
          </p:cNvSpPr>
          <p:nvPr/>
        </p:nvSpPr>
        <p:spPr bwMode="auto">
          <a:xfrm>
            <a:off x="3429000" y="5791200"/>
            <a:ext cx="1066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sl-SI" altLang="sl-SI" sz="1600" b="1"/>
              <a:t>CELJE IZ LETA 1441</a:t>
            </a:r>
            <a:endParaRPr lang="en-GB" altLang="sl-SI" sz="1600" b="1"/>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ppt_x"/>
                                          </p:val>
                                        </p:tav>
                                        <p:tav tm="100000">
                                          <p:val>
                                            <p:strVal val="#ppt_x"/>
                                          </p:val>
                                        </p:tav>
                                      </p:tavLst>
                                    </p:anim>
                                    <p:anim calcmode="lin" valueType="num">
                                      <p:cBhvr additive="base">
                                        <p:cTn id="8" dur="500" fill="hold"/>
                                        <p:tgtEl>
                                          <p:spTgt spid="4096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32" fill="hold" nodeType="clickEffect">
                                  <p:stCondLst>
                                    <p:cond delay="0"/>
                                  </p:stCondLst>
                                  <p:childTnLst>
                                    <p:set>
                                      <p:cBhvr>
                                        <p:cTn id="20" dur="1" fill="hold">
                                          <p:stCondLst>
                                            <p:cond delay="0"/>
                                          </p:stCondLst>
                                        </p:cTn>
                                        <p:tgtEl>
                                          <p:spTgt spid="40966"/>
                                        </p:tgtEl>
                                        <p:attrNameLst>
                                          <p:attrName>style.visibility</p:attrName>
                                        </p:attrNameLst>
                                      </p:cBhvr>
                                      <p:to>
                                        <p:strVal val="visible"/>
                                      </p:to>
                                    </p:set>
                                    <p:animEffect transition="in" filter="box(out)">
                                      <p:cBhvr>
                                        <p:cTn id="21" dur="500"/>
                                        <p:tgtEl>
                                          <p:spTgt spid="4096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40968"/>
                                        </p:tgtEl>
                                        <p:attrNameLst>
                                          <p:attrName>style.visibility</p:attrName>
                                        </p:attrNameLst>
                                      </p:cBhvr>
                                      <p:to>
                                        <p:strVal val="visible"/>
                                      </p:to>
                                    </p:set>
                                    <p:animEffect transition="in" filter="box(in)">
                                      <p:cBhvr>
                                        <p:cTn id="26" dur="5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P spid="40963" grpId="0" build="p" autoUpdateAnimBg="0"/>
      <p:bldP spid="4096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F1D5DA3-37DB-47FA-BCF3-243925B7C36B}"/>
              </a:ext>
            </a:extLst>
          </p:cNvPr>
          <p:cNvSpPr>
            <a:spLocks noGrp="1" noChangeArrowheads="1"/>
          </p:cNvSpPr>
          <p:nvPr>
            <p:ph type="title"/>
          </p:nvPr>
        </p:nvSpPr>
        <p:spPr/>
        <p:txBody>
          <a:bodyPr/>
          <a:lstStyle/>
          <a:p>
            <a:pPr algn="ctr"/>
            <a:r>
              <a:rPr lang="en-GB" altLang="sl-SI" b="1">
                <a:effectLst>
                  <a:outerShdw blurRad="38100" dist="38100" dir="2700000" algn="tl">
                    <a:srgbClr val="000000"/>
                  </a:outerShdw>
                </a:effectLst>
              </a:rPr>
              <a:t>Herman II</a:t>
            </a:r>
            <a:r>
              <a:rPr lang="sl-SI" altLang="sl-SI" b="1">
                <a:effectLst>
                  <a:outerShdw blurRad="38100" dist="38100" dir="2700000" algn="tl">
                    <a:srgbClr val="000000"/>
                  </a:outerShdw>
                </a:effectLst>
              </a:rPr>
              <a:t>., doseže zenit moči</a:t>
            </a:r>
            <a:endParaRPr lang="en-GB" altLang="sl-SI"/>
          </a:p>
        </p:txBody>
      </p:sp>
      <p:sp>
        <p:nvSpPr>
          <p:cNvPr id="38915" name="Rectangle 3">
            <a:extLst>
              <a:ext uri="{FF2B5EF4-FFF2-40B4-BE49-F238E27FC236}">
                <a16:creationId xmlns:a16="http://schemas.microsoft.com/office/drawing/2014/main" id="{AC684986-F07A-4D57-9DCC-5235E063C927}"/>
              </a:ext>
            </a:extLst>
          </p:cNvPr>
          <p:cNvSpPr>
            <a:spLocks noGrp="1" noChangeArrowheads="1"/>
          </p:cNvSpPr>
          <p:nvPr>
            <p:ph type="body" sz="half" idx="1"/>
          </p:nvPr>
        </p:nvSpPr>
        <p:spPr>
          <a:xfrm>
            <a:off x="1062038" y="1766888"/>
            <a:ext cx="5338762" cy="4113212"/>
          </a:xfrm>
        </p:spPr>
        <p:txBody>
          <a:bodyPr/>
          <a:lstStyle/>
          <a:p>
            <a:pPr>
              <a:lnSpc>
                <a:spcPct val="90000"/>
              </a:lnSpc>
            </a:pPr>
            <a:r>
              <a:rPr lang="sl-SI" altLang="sl-SI" sz="2000" b="1"/>
              <a:t>Celjski grofje vrh dosežejo s Hermanom II..</a:t>
            </a:r>
          </a:p>
          <a:p>
            <a:pPr>
              <a:lnSpc>
                <a:spcPct val="90000"/>
              </a:lnSpc>
            </a:pPr>
            <a:r>
              <a:rPr lang="sl-SI" altLang="sl-SI" sz="2000" b="1"/>
              <a:t>Najprej je bil Herman v svoji politiki zvest Habsburžanom, saj je še leta 1390 opravljal službo kranjskega deželnega glavarja. </a:t>
            </a:r>
          </a:p>
          <a:p>
            <a:pPr>
              <a:lnSpc>
                <a:spcPct val="90000"/>
              </a:lnSpc>
            </a:pPr>
            <a:r>
              <a:rPr lang="sl-SI" altLang="sl-SI" sz="2000" b="1"/>
              <a:t>Prelomnico v Hermanovih političnih snovanjih je pomenila prav nesrečna križarska odprava v Nikopolj ob spodnji Donavi, leta 1396. Tu reši pred Turki nemškega cesarja in ogrskega kralja SIGISMUNDA, velikega tekmeca Habsburžanov; tako si pridobi njegovo naklonjenost in neneklonjenost Habsburžanov, s tem pa velike nadaljne nevšečnosti le-teh.</a:t>
            </a:r>
            <a:endParaRPr lang="en-GB" altLang="sl-SI" sz="2000" b="1"/>
          </a:p>
        </p:txBody>
      </p:sp>
      <p:pic>
        <p:nvPicPr>
          <p:cNvPr id="38918" name="Picture 6" descr="C:\Moji dokumenti\Doc\Jaka\Jaka\Kraljice_datoteke\lux.gif">
            <a:extLst>
              <a:ext uri="{FF2B5EF4-FFF2-40B4-BE49-F238E27FC236}">
                <a16:creationId xmlns:a16="http://schemas.microsoft.com/office/drawing/2014/main" id="{59C05EAC-F194-4FB9-B48B-7D41C8D3C780}"/>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37325" y="1766888"/>
            <a:ext cx="2154238" cy="4786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9" name="Text Box 7">
            <a:extLst>
              <a:ext uri="{FF2B5EF4-FFF2-40B4-BE49-F238E27FC236}">
                <a16:creationId xmlns:a16="http://schemas.microsoft.com/office/drawing/2014/main" id="{DE358DDE-8818-4306-BD2D-370D1C586AC1}"/>
              </a:ext>
            </a:extLst>
          </p:cNvPr>
          <p:cNvSpPr txBox="1">
            <a:spLocks noChangeArrowheads="1"/>
          </p:cNvSpPr>
          <p:nvPr/>
        </p:nvSpPr>
        <p:spPr bwMode="auto">
          <a:xfrm>
            <a:off x="4495800" y="5943600"/>
            <a:ext cx="19970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sl-SI" altLang="sl-SI" sz="1600" b="1"/>
              <a:t>SIGISMUND LUKSENBURŠKI</a:t>
            </a:r>
            <a:endParaRPr lang="en-GB" altLang="sl-SI" sz="1600" b="1"/>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8915">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8915">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8915">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891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38919"/>
                                        </p:tgtEl>
                                        <p:attrNameLst>
                                          <p:attrName>style.visibility</p:attrName>
                                        </p:attrNameLst>
                                      </p:cBhvr>
                                      <p:to>
                                        <p:strVal val="visible"/>
                                      </p:to>
                                    </p:set>
                                    <p:anim calcmode="lin" valueType="num">
                                      <p:cBhvr>
                                        <p:cTn id="29" dur="1000" fill="hold"/>
                                        <p:tgtEl>
                                          <p:spTgt spid="38919"/>
                                        </p:tgtEl>
                                        <p:attrNameLst>
                                          <p:attrName>ppt_w</p:attrName>
                                        </p:attrNameLst>
                                      </p:cBhvr>
                                      <p:tavLst>
                                        <p:tav tm="0">
                                          <p:val>
                                            <p:fltVal val="0"/>
                                          </p:val>
                                        </p:tav>
                                        <p:tav tm="100000">
                                          <p:val>
                                            <p:strVal val="#ppt_w"/>
                                          </p:val>
                                        </p:tav>
                                      </p:tavLst>
                                    </p:anim>
                                    <p:anim calcmode="lin" valueType="num">
                                      <p:cBhvr>
                                        <p:cTn id="30" dur="1000" fill="hold"/>
                                        <p:tgtEl>
                                          <p:spTgt spid="38919"/>
                                        </p:tgtEl>
                                        <p:attrNameLst>
                                          <p:attrName>ppt_h</p:attrName>
                                        </p:attrNameLst>
                                      </p:cBhvr>
                                      <p:tavLst>
                                        <p:tav tm="0">
                                          <p:val>
                                            <p:fltVal val="0"/>
                                          </p:val>
                                        </p:tav>
                                        <p:tav tm="100000">
                                          <p:val>
                                            <p:strVal val="#ppt_h"/>
                                          </p:val>
                                        </p:tav>
                                      </p:tavLst>
                                    </p:anim>
                                    <p:anim calcmode="lin" valueType="num">
                                      <p:cBhvr>
                                        <p:cTn id="31" dur="1000" fill="hold"/>
                                        <p:tgtEl>
                                          <p:spTgt spid="3891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89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P spid="3891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B5B48885-D21C-4452-BA8D-91CC5F6469F5}"/>
              </a:ext>
            </a:extLst>
          </p:cNvPr>
          <p:cNvSpPr>
            <a:spLocks noGrp="1" noChangeArrowheads="1"/>
          </p:cNvSpPr>
          <p:nvPr>
            <p:ph type="body" sz="half" idx="1"/>
          </p:nvPr>
        </p:nvSpPr>
        <p:spPr>
          <a:xfrm>
            <a:off x="1143000" y="228600"/>
            <a:ext cx="4881563" cy="5943600"/>
          </a:xfrm>
        </p:spPr>
        <p:txBody>
          <a:bodyPr/>
          <a:lstStyle/>
          <a:p>
            <a:r>
              <a:rPr lang="sl-SI" altLang="sl-SI" sz="2000" b="1"/>
              <a:t>Sigismundovo prijateljstvo pa mu prinaša nove posesti. Imenuje ga celo za dalmatinskega, hrvaškega in slavonskega bana.</a:t>
            </a:r>
          </a:p>
          <a:p>
            <a:pPr>
              <a:buFontTx/>
              <a:buNone/>
            </a:pPr>
            <a:endParaRPr lang="sl-SI" altLang="sl-SI" sz="1000" b="1"/>
          </a:p>
          <a:p>
            <a:r>
              <a:rPr lang="sl-SI" altLang="sl-SI" sz="2000" b="1"/>
              <a:t>Novemu prijatelju je dal v zakon hčer Barbaro in s tem sklenil tudi krvno vez. </a:t>
            </a:r>
            <a:endParaRPr lang="sl-SI" altLang="sl-SI" sz="2000"/>
          </a:p>
          <a:p>
            <a:r>
              <a:rPr lang="sl-SI" altLang="sl-SI" sz="2000" b="1"/>
              <a:t>Herman je celjsko posest razširil tudi z dedovanjem po Ortenburžanih.</a:t>
            </a:r>
          </a:p>
          <a:p>
            <a:r>
              <a:rPr lang="sl-SI" altLang="sl-SI" sz="2000" b="1"/>
              <a:t>Nova čast jih doleti leta 1423 ko so s Sigismundovo podporo postali “državni velikaši”. Ernest Železni, koroški vojvoda, se je zato odpovedal fevdalnemu gospostvu nad Celjskimi grofi.</a:t>
            </a:r>
          </a:p>
          <a:p>
            <a:r>
              <a:rPr lang="sl-SI" altLang="sl-SI" sz="2000" b="1"/>
              <a:t>Sledila je še najvišja čast, ko so bili Celjani leta 1436 povzdignjeni v “državne kneze”. </a:t>
            </a:r>
            <a:endParaRPr lang="en-GB" altLang="sl-SI" sz="2000" b="1"/>
          </a:p>
        </p:txBody>
      </p:sp>
      <p:pic>
        <p:nvPicPr>
          <p:cNvPr id="46089" name="Picture 9" descr="C:\Moji dokumenti\Doc\Jaka\Jaka\Kraljice1_datoteke\duel1.gif">
            <a:extLst>
              <a:ext uri="{FF2B5EF4-FFF2-40B4-BE49-F238E27FC236}">
                <a16:creationId xmlns:a16="http://schemas.microsoft.com/office/drawing/2014/main" id="{153DA9F5-8707-4E99-B167-F6E027374BFB}"/>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019800" y="457200"/>
            <a:ext cx="28479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90" name="Text Box 10">
            <a:extLst>
              <a:ext uri="{FF2B5EF4-FFF2-40B4-BE49-F238E27FC236}">
                <a16:creationId xmlns:a16="http://schemas.microsoft.com/office/drawing/2014/main" id="{2AD211C9-5BD0-4340-B6B8-8C8D6FE24353}"/>
              </a:ext>
            </a:extLst>
          </p:cNvPr>
          <p:cNvSpPr txBox="1">
            <a:spLocks noChangeArrowheads="1"/>
          </p:cNvSpPr>
          <p:nvPr/>
        </p:nvSpPr>
        <p:spPr bwMode="auto">
          <a:xfrm>
            <a:off x="6400800" y="4724400"/>
            <a:ext cx="2212975"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1600" b="1"/>
              <a:t>HERMAN II. </a:t>
            </a:r>
          </a:p>
          <a:p>
            <a:r>
              <a:rPr lang="sl-SI" altLang="sl-SI" sz="1600" b="1"/>
              <a:t>NA VITEŠKEM BOJU</a:t>
            </a:r>
            <a:endParaRPr lang="en-GB" altLang="sl-SI" sz="1600" b="1"/>
          </a:p>
        </p:txBody>
      </p:sp>
    </p:spTree>
  </p:cSld>
  <p:clrMapOvr>
    <a:masterClrMapping/>
  </p:clrMapOvr>
  <p:transition>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 calcmode="lin" valueType="num">
                                      <p:cBhvr additive="base">
                                        <p:cTn id="13" dur="500" fill="hold"/>
                                        <p:tgtEl>
                                          <p:spTgt spid="4608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60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anim calcmode="lin" valueType="num">
                                      <p:cBhvr additive="base">
                                        <p:cTn id="19" dur="500" fill="hold"/>
                                        <p:tgtEl>
                                          <p:spTgt spid="4608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60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anim calcmode="lin" valueType="num">
                                      <p:cBhvr additive="base">
                                        <p:cTn id="25" dur="500" fill="hold"/>
                                        <p:tgtEl>
                                          <p:spTgt spid="4608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60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6083">
                                            <p:txEl>
                                              <p:pRg st="5" end="5"/>
                                            </p:txEl>
                                          </p:spTgt>
                                        </p:tgtEl>
                                        <p:attrNameLst>
                                          <p:attrName>style.visibility</p:attrName>
                                        </p:attrNameLst>
                                      </p:cBhvr>
                                      <p:to>
                                        <p:strVal val="visible"/>
                                      </p:to>
                                    </p:set>
                                    <p:anim calcmode="lin" valueType="num">
                                      <p:cBhvr additive="base">
                                        <p:cTn id="31" dur="500" fill="hold"/>
                                        <p:tgtEl>
                                          <p:spTgt spid="4608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608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D2C89246-7800-4831-98BA-FFB3C2D11CD7}"/>
              </a:ext>
            </a:extLst>
          </p:cNvPr>
          <p:cNvSpPr>
            <a:spLocks noChangeArrowheads="1"/>
          </p:cNvSpPr>
          <p:nvPr/>
        </p:nvSpPr>
        <p:spPr bwMode="auto">
          <a:xfrm>
            <a:off x="0" y="1762125"/>
            <a:ext cx="9144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endParaRPr lang="en-GB" altLang="sl-SI" sz="1200" b="1">
              <a:solidFill>
                <a:srgbClr val="FFFFFF"/>
              </a:solidFill>
              <a:cs typeface="Times New Roman" panose="02020603050405020304" pitchFamily="18" charset="0"/>
            </a:endParaRPr>
          </a:p>
          <a:p>
            <a:pPr algn="l" eaLnBrk="0" hangingPunct="0">
              <a:spcBef>
                <a:spcPct val="0"/>
              </a:spcBef>
            </a:pPr>
            <a:endParaRPr lang="en-GB" altLang="sl-SI"/>
          </a:p>
        </p:txBody>
      </p:sp>
      <p:pic>
        <p:nvPicPr>
          <p:cNvPr id="49154" name="Picture 2" descr="C:\Moji dokumenti\Doc\Jaka\Jaka\Barbara_datoteke\Listina.gif">
            <a:extLst>
              <a:ext uri="{FF2B5EF4-FFF2-40B4-BE49-F238E27FC236}">
                <a16:creationId xmlns:a16="http://schemas.microsoft.com/office/drawing/2014/main" id="{F45FDD77-2D0E-454E-943D-755C925C6F1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66800" y="381000"/>
            <a:ext cx="7772400" cy="5105400"/>
          </a:xfrm>
          <a:prstGeom prst="rect">
            <a:avLst/>
          </a:prstGeom>
          <a:noFill/>
          <a:extLst>
            <a:ext uri="{909E8E84-426E-40DD-AFC4-6F175D3DCCD1}">
              <a14:hiddenFill xmlns:a14="http://schemas.microsoft.com/office/drawing/2010/main">
                <a:solidFill>
                  <a:srgbClr val="FFFFFF"/>
                </a:solidFill>
              </a14:hiddenFill>
            </a:ext>
          </a:extLst>
        </p:spPr>
      </p:pic>
      <p:sp>
        <p:nvSpPr>
          <p:cNvPr id="49156" name="Text Box 4">
            <a:extLst>
              <a:ext uri="{FF2B5EF4-FFF2-40B4-BE49-F238E27FC236}">
                <a16:creationId xmlns:a16="http://schemas.microsoft.com/office/drawing/2014/main" id="{4372C7AA-825B-4A4C-AC55-0BC950A07651}"/>
              </a:ext>
            </a:extLst>
          </p:cNvPr>
          <p:cNvSpPr txBox="1">
            <a:spLocks noChangeArrowheads="1"/>
          </p:cNvSpPr>
          <p:nvPr/>
        </p:nvSpPr>
        <p:spPr bwMode="auto">
          <a:xfrm>
            <a:off x="1828800" y="5791200"/>
            <a:ext cx="64801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altLang="sl-SI" sz="1600" b="1"/>
              <a:t>LISTINA O PODVIGU ŽOVNEŠKIH GOSPODOV GROFE CELJSKE</a:t>
            </a:r>
            <a:endParaRPr lang="en-GB" altLang="sl-SI" sz="1600" b="1"/>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56E4A75-0BA0-45D1-B116-4805E51A7B84}"/>
              </a:ext>
            </a:extLst>
          </p:cNvPr>
          <p:cNvSpPr>
            <a:spLocks noGrp="1" noChangeArrowheads="1"/>
          </p:cNvSpPr>
          <p:nvPr>
            <p:ph type="title"/>
          </p:nvPr>
        </p:nvSpPr>
        <p:spPr/>
        <p:txBody>
          <a:bodyPr/>
          <a:lstStyle/>
          <a:p>
            <a:pPr algn="ctr"/>
            <a:r>
              <a:rPr lang="sl-SI" altLang="sl-SI" sz="4200" b="1">
                <a:effectLst>
                  <a:outerShdw blurRad="38100" dist="38100" dir="2700000" algn="tl">
                    <a:srgbClr val="000000"/>
                  </a:outerShdw>
                </a:effectLst>
              </a:rPr>
              <a:t>Zaton Celjskih in Friderik II.</a:t>
            </a:r>
            <a:endParaRPr lang="en-GB" altLang="sl-SI" sz="4200" b="1">
              <a:effectLst>
                <a:outerShdw blurRad="38100" dist="38100" dir="2700000" algn="tl">
                  <a:srgbClr val="000000"/>
                </a:outerShdw>
              </a:effectLst>
            </a:endParaRPr>
          </a:p>
        </p:txBody>
      </p:sp>
      <p:sp>
        <p:nvSpPr>
          <p:cNvPr id="37891" name="Rectangle 3">
            <a:extLst>
              <a:ext uri="{FF2B5EF4-FFF2-40B4-BE49-F238E27FC236}">
                <a16:creationId xmlns:a16="http://schemas.microsoft.com/office/drawing/2014/main" id="{0B463AC9-24FD-405B-9C2C-9F0F1C0A9844}"/>
              </a:ext>
            </a:extLst>
          </p:cNvPr>
          <p:cNvSpPr>
            <a:spLocks noGrp="1" noChangeArrowheads="1"/>
          </p:cNvSpPr>
          <p:nvPr>
            <p:ph type="body" idx="1"/>
          </p:nvPr>
        </p:nvSpPr>
        <p:spPr>
          <a:xfrm>
            <a:off x="1062038" y="1766888"/>
            <a:ext cx="7769225" cy="4710112"/>
          </a:xfrm>
        </p:spPr>
        <p:txBody>
          <a:bodyPr/>
          <a:lstStyle/>
          <a:p>
            <a:pPr>
              <a:lnSpc>
                <a:spcPct val="90000"/>
              </a:lnSpc>
            </a:pPr>
            <a:r>
              <a:rPr lang="sl-SI" altLang="sl-SI" sz="2000" b="1"/>
              <a:t>Friderik II., sin Hermana, je ubil svojo ženo Elizabeto Frankopansko. Zatem se je na skrivaj poročil z Veroniko Deseniško, ki je bila nižjega žlahtnega rodu. </a:t>
            </a:r>
          </a:p>
          <a:p>
            <a:pPr>
              <a:lnSpc>
                <a:spcPct val="90000"/>
              </a:lnSpc>
            </a:pPr>
            <a:r>
              <a:rPr lang="sl-SI" altLang="sl-SI" sz="2000" b="1"/>
              <a:t>Zgrožen oče Herman je Friderika vrgel v ječo, Veroniko pa dal utopiti v ribniku pod gradom Ostrovec. Tako se je ponižan Herman skušal oprati pred jezo Frankopanov, vendar mu to ni zadostovalo: sina Friderika je še razdednil in za naslednika določil mlajšega sina Hermana III., vendar je ta umrl po padcu s konja pri Radovljici. </a:t>
            </a:r>
          </a:p>
          <a:p>
            <a:pPr>
              <a:lnSpc>
                <a:spcPct val="90000"/>
              </a:lnSpc>
            </a:pPr>
            <a:r>
              <a:rPr lang="sl-SI" altLang="sl-SI" sz="2000" b="1"/>
              <a:t>Edini dedič tako postane Friderik. Ta pa ni bil tako spreten s politiko. Boljši je bil spletkarstvom in nesmiselnimi vojaškimi spopadi. S tem se je zameril Habsuržanom, kar pa se je sprevrglo v vojno, ki so jo trpeli večinoma kmetje.</a:t>
            </a:r>
          </a:p>
          <a:p>
            <a:pPr>
              <a:lnSpc>
                <a:spcPct val="90000"/>
              </a:lnSpc>
            </a:pPr>
            <a:r>
              <a:rPr lang="sl-SI" altLang="sl-SI" sz="2000" b="1"/>
              <a:t>Celjski in Habsburžani so leta 1443 sklenili DEDNO POGODBO: če ena izmen dinastij izumre, vse njene posesti prevzame druga.</a:t>
            </a:r>
          </a:p>
          <a:p>
            <a:pPr>
              <a:lnSpc>
                <a:spcPct val="90000"/>
              </a:lnSpc>
            </a:pPr>
            <a:r>
              <a:rPr lang="sl-SI" altLang="sl-SI" sz="2000" b="1"/>
              <a:t>Friderik II. je presegel zenit vzpona Celjanov</a:t>
            </a:r>
            <a:endParaRPr lang="en-GB" altLang="sl-SI" sz="2000" b="1"/>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ppt_x"/>
                                          </p:val>
                                        </p:tav>
                                        <p:tav tm="100000">
                                          <p:val>
                                            <p:strVal val="#ppt_x"/>
                                          </p:val>
                                        </p:tav>
                                      </p:tavLst>
                                    </p:anim>
                                    <p:anim calcmode="lin" valueType="num">
                                      <p:cBhvr additive="base">
                                        <p:cTn id="8" dur="500" fill="hold"/>
                                        <p:tgtEl>
                                          <p:spTgt spid="3789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7891">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7891">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7891">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7891">
                                            <p:txEl>
                                              <p:pRg st="3" end="3"/>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altLang="sl-SI"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altLang="sl-SI"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Designs\Lock And Key.pot</Template>
  <TotalTime>0</TotalTime>
  <Words>1137</Words>
  <Application>Microsoft Office PowerPoint</Application>
  <PresentationFormat>On-screen Show (4:3)</PresentationFormat>
  <Paragraphs>72</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Times New Roman</vt:lpstr>
      <vt:lpstr>Wingdings</vt:lpstr>
      <vt:lpstr>Expedition</vt:lpstr>
      <vt:lpstr>VZPON IN PADEC GROFOV CELJSKIH  Plemstvo in aristokracija na Celjskem iz 14. in 15. stoletja</vt:lpstr>
      <vt:lpstr>Gospodje Žovneški</vt:lpstr>
      <vt:lpstr>Uveljavitev Celjskih</vt:lpstr>
      <vt:lpstr>Povezava s HABSBURŽANI</vt:lpstr>
      <vt:lpstr>Širitev ozemlja Celjskih</vt:lpstr>
      <vt:lpstr>Herman II., doseže zenit moči</vt:lpstr>
      <vt:lpstr>PowerPoint Presentation</vt:lpstr>
      <vt:lpstr>PowerPoint Presentation</vt:lpstr>
      <vt:lpstr>Zaton Celjskih in Friderik II.</vt:lpstr>
      <vt:lpstr>Ulrik II.</vt:lpstr>
      <vt:lpstr>PowerPoint Presentation</vt:lpstr>
      <vt:lpstr>Smrt Ulrika II.</vt:lpstr>
      <vt:lpstr>PowerPoint Presentation</vt:lpstr>
      <vt:lpstr>Rezultati boja za Celje</vt:lpstr>
      <vt:lpstr>Če bi Celjski obstali?</vt:lpstr>
      <vt:lpstr>Viri </vt:lpstr>
      <vt:lpstr>KONEC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2019-06-03T09:14:16Z</dcterms:created>
  <dcterms:modified xsi:type="dcterms:W3CDTF">2019-06-03T09:14:16Z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