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95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>
            <a:extLst>
              <a:ext uri="{FF2B5EF4-FFF2-40B4-BE49-F238E27FC236}">
                <a16:creationId xmlns:a16="http://schemas.microsoft.com/office/drawing/2014/main" id="{70C35E15-9C4C-48D4-8357-3B3C0883A0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8659" name="Group 3">
              <a:extLst>
                <a:ext uri="{FF2B5EF4-FFF2-40B4-BE49-F238E27FC236}">
                  <a16:creationId xmlns:a16="http://schemas.microsoft.com/office/drawing/2014/main" id="{3FFD1EA4-87AE-4A66-8BCC-C1E98826F6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8660" name="Freeform 4">
                <a:extLst>
                  <a:ext uri="{FF2B5EF4-FFF2-40B4-BE49-F238E27FC236}">
                    <a16:creationId xmlns:a16="http://schemas.microsoft.com/office/drawing/2014/main" id="{89FB08FE-347C-4D36-82CD-CAA7429E2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8661" name="Freeform 5">
                <a:extLst>
                  <a:ext uri="{FF2B5EF4-FFF2-40B4-BE49-F238E27FC236}">
                    <a16:creationId xmlns:a16="http://schemas.microsoft.com/office/drawing/2014/main" id="{B345D18F-D1F8-4629-944C-85E585BB0B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8662" name="Freeform 6">
                <a:extLst>
                  <a:ext uri="{FF2B5EF4-FFF2-40B4-BE49-F238E27FC236}">
                    <a16:creationId xmlns:a16="http://schemas.microsoft.com/office/drawing/2014/main" id="{4A849A04-9209-4D7B-83DC-907E4B8292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8663" name="Freeform 7">
                <a:extLst>
                  <a:ext uri="{FF2B5EF4-FFF2-40B4-BE49-F238E27FC236}">
                    <a16:creationId xmlns:a16="http://schemas.microsoft.com/office/drawing/2014/main" id="{2BAB5A90-C1AF-445F-9FC9-23001E852A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8664" name="Freeform 8">
                <a:extLst>
                  <a:ext uri="{FF2B5EF4-FFF2-40B4-BE49-F238E27FC236}">
                    <a16:creationId xmlns:a16="http://schemas.microsoft.com/office/drawing/2014/main" id="{2BA8DCCD-49BA-4D65-8B11-92E0DBCA6A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98665" name="Freeform 9">
              <a:extLst>
                <a:ext uri="{FF2B5EF4-FFF2-40B4-BE49-F238E27FC236}">
                  <a16:creationId xmlns:a16="http://schemas.microsoft.com/office/drawing/2014/main" id="{0FBB9989-E7F6-4D36-95C2-90BE4E1FF2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8666" name="Freeform 10">
              <a:extLst>
                <a:ext uri="{FF2B5EF4-FFF2-40B4-BE49-F238E27FC236}">
                  <a16:creationId xmlns:a16="http://schemas.microsoft.com/office/drawing/2014/main" id="{94818855-CAA3-44B6-83B3-03BA9F9D79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98667" name="Rectangle 11">
            <a:extLst>
              <a:ext uri="{FF2B5EF4-FFF2-40B4-BE49-F238E27FC236}">
                <a16:creationId xmlns:a16="http://schemas.microsoft.com/office/drawing/2014/main" id="{031747EB-80A8-4A19-A7C1-AAADFABBFD6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98668" name="Rectangle 12">
            <a:extLst>
              <a:ext uri="{FF2B5EF4-FFF2-40B4-BE49-F238E27FC236}">
                <a16:creationId xmlns:a16="http://schemas.microsoft.com/office/drawing/2014/main" id="{F27FFE26-D627-4EB3-BFFA-355D0D10F69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98669" name="Rectangle 13">
            <a:extLst>
              <a:ext uri="{FF2B5EF4-FFF2-40B4-BE49-F238E27FC236}">
                <a16:creationId xmlns:a16="http://schemas.microsoft.com/office/drawing/2014/main" id="{A76220A4-3ED5-474E-8B89-3AFFBDCB16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98670" name="Rectangle 14">
            <a:extLst>
              <a:ext uri="{FF2B5EF4-FFF2-40B4-BE49-F238E27FC236}">
                <a16:creationId xmlns:a16="http://schemas.microsoft.com/office/drawing/2014/main" id="{C5101A4C-44BE-471E-9E13-528D791EA7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98671" name="Rectangle 15">
            <a:extLst>
              <a:ext uri="{FF2B5EF4-FFF2-40B4-BE49-F238E27FC236}">
                <a16:creationId xmlns:a16="http://schemas.microsoft.com/office/drawing/2014/main" id="{D5CABEE9-921A-45FF-8C4F-37946AD23C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EE422-90DB-48D6-8CCF-5B281375D1E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1AF0-E83A-4119-A38A-0A6C89AF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13A61-9E5A-411A-8FD5-3463F338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EA14-361F-4CF8-8605-7969EB92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E209F-4D59-451E-ACB5-71024926A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38385-5B63-4672-9632-D78BC0E2438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27798-EAED-4D28-8DF0-B4B210F23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64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E241B-D212-4BCE-9EC8-88BDF0EC3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85B2-116D-4703-9E6A-EC52AC088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DDAE-C5CD-4635-BCE5-772E6F62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4AEFF-1D5D-4CEB-971B-C796AFCFE7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97197-A408-43FC-8822-710C183B212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66004-EEED-4EC3-85CB-9BC15AF7D9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227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13A5-1A2C-473E-AECC-9096236A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E137-B108-4564-B71D-2DDA4171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57C68-4264-430D-82D0-CD515834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D9FE8-9CF6-41A8-B832-627D9A29C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FDA950-AF24-4BE3-8F9B-67445E9BB8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4AD2E-5107-4DE6-8E19-5007BCCF0D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73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4132-25E9-41D7-8C83-24DD159E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3E800-B954-4F75-A77B-B4A303D4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EAF4A-E5B2-4DA2-B6B5-42AA96D8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99767-8144-4BC2-9071-1745E8C10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4723E-6668-4951-85C0-69F190C6F45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267B6-01A2-4351-A369-389D2D651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85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103B-D68D-4360-91EA-20E63312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55F9-32D2-4353-AD60-5BF5310F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2F96-B67F-4442-99FA-B97214827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54AE4-54CD-4703-8D22-3C22F406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20DC-382F-4D33-8A2E-88BC39721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A908D2-3B0D-47CC-94F5-BE0FDEAEB4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6881B6-5320-43A5-BC0F-103BEA5930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7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DCDE-F1C8-408C-9CBF-F03EAB4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8771-5206-48D5-ADF9-3D9FC8CF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9A5E-B4E9-4DE8-91AE-889B0F61E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9F7A-88C6-4E0E-AA3A-057A10885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3B121-7D61-4B88-8993-1C2488824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ED984-E5CD-41DC-9F2A-B59ED951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25327B-FD33-40CB-AE37-9BCC7B92B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3C12A-68BA-489D-9657-877B5A2D822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6A9760-6AC3-4A9F-A8D8-D4D49561E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24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3A0A-5C1B-45BA-BA6D-78761622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8167-D1C0-444C-9438-3548258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52142-198D-4565-ABF6-17A516B2F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263A3-34DA-4A11-AE72-6A2D4DD9379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23D56-2B07-4FD4-8287-F7EE132945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524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DEB38-D4CE-4422-BACA-58044114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F06A2-8CB2-4308-A32F-47C5B6819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B4E0D2-003E-4956-AEED-8874729A055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CEA9F-8E3B-4D40-BE02-CBEAC0432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09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F168-1CCC-4DA4-BB6E-9D3CE189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5F2A-BAB8-4C00-B3C7-600E156E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21926-D21E-4527-A6E7-A6D581984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0F32D-83FC-4356-936A-C61BC04F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ED54-5D0F-48DB-90EC-5263352F1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8DA1B-384E-4AD6-A988-17A27ABAF64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C02F2E-AEE2-4A52-83DF-32C81C2038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739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2F46-2D01-44FE-8F6E-E6E97147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6A523-66E9-4923-BC99-0182E48E5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4D136-E0F9-4B5E-9075-004838F90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133E7-5BB1-4876-8303-C9E887D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7A46-0FE3-411C-8246-9604041BA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A0AF0-F7B0-4AB0-882E-69317C1BE29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8667B5-FC9C-4201-A83F-7DA034A200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242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3E5107F5-4324-47F4-BF6B-AE66BFC662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D6004E63-4B56-4A1F-8D58-62352EE3F9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FE66A95-4107-464D-ABCE-110B14AB66D4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97636" name="Group 4">
            <a:extLst>
              <a:ext uri="{FF2B5EF4-FFF2-40B4-BE49-F238E27FC236}">
                <a16:creationId xmlns:a16="http://schemas.microsoft.com/office/drawing/2014/main" id="{A418F2F5-B16F-427F-8752-FC32995D98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7637" name="Group 5">
              <a:extLst>
                <a:ext uri="{FF2B5EF4-FFF2-40B4-BE49-F238E27FC236}">
                  <a16:creationId xmlns:a16="http://schemas.microsoft.com/office/drawing/2014/main" id="{DB0FA3EA-A86B-4552-82BC-654732E2FF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7638" name="Freeform 6">
                <a:extLst>
                  <a:ext uri="{FF2B5EF4-FFF2-40B4-BE49-F238E27FC236}">
                    <a16:creationId xmlns:a16="http://schemas.microsoft.com/office/drawing/2014/main" id="{D67622B1-CE54-432C-8BF0-547BB5997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7639" name="Freeform 7">
                <a:extLst>
                  <a:ext uri="{FF2B5EF4-FFF2-40B4-BE49-F238E27FC236}">
                    <a16:creationId xmlns:a16="http://schemas.microsoft.com/office/drawing/2014/main" id="{4FE561BB-797E-442E-AD95-F658D93F7B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7640" name="Freeform 8">
                <a:extLst>
                  <a:ext uri="{FF2B5EF4-FFF2-40B4-BE49-F238E27FC236}">
                    <a16:creationId xmlns:a16="http://schemas.microsoft.com/office/drawing/2014/main" id="{18942C6B-DEF3-4B02-8A8D-C0BD6C0E3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7641" name="Freeform 9">
                <a:extLst>
                  <a:ext uri="{FF2B5EF4-FFF2-40B4-BE49-F238E27FC236}">
                    <a16:creationId xmlns:a16="http://schemas.microsoft.com/office/drawing/2014/main" id="{0510E573-2A6C-49BB-A148-AAFA621A37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97642" name="Freeform 10">
                <a:extLst>
                  <a:ext uri="{FF2B5EF4-FFF2-40B4-BE49-F238E27FC236}">
                    <a16:creationId xmlns:a16="http://schemas.microsoft.com/office/drawing/2014/main" id="{170ADFBE-1DCD-4D56-8F1B-D084334701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97643" name="Freeform 11">
              <a:extLst>
                <a:ext uri="{FF2B5EF4-FFF2-40B4-BE49-F238E27FC236}">
                  <a16:creationId xmlns:a16="http://schemas.microsoft.com/office/drawing/2014/main" id="{E48BDEAA-3AF5-4171-9F0B-3034E7D908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7644" name="Freeform 12">
              <a:extLst>
                <a:ext uri="{FF2B5EF4-FFF2-40B4-BE49-F238E27FC236}">
                  <a16:creationId xmlns:a16="http://schemas.microsoft.com/office/drawing/2014/main" id="{A8425F39-2801-48B3-B432-C2E35B212B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97645" name="Rectangle 13">
            <a:extLst>
              <a:ext uri="{FF2B5EF4-FFF2-40B4-BE49-F238E27FC236}">
                <a16:creationId xmlns:a16="http://schemas.microsoft.com/office/drawing/2014/main" id="{A8ADB9B6-7C10-4812-9E4A-EF7535F793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C2A07572-9991-4F00-BD61-D959BFE5F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4C416ED3-DB94-4ECB-A8E3-B391099F4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ulij_Cezar" TargetMode="External"/><Relationship Id="rId2" Type="http://schemas.openxmlformats.org/officeDocument/2006/relationships/hyperlink" Target="http://projekti.svarog.org/cezar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arnes.si/~omislinjamb/spletne/matic/gaj%20julij%20cezar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3F4C048-C994-4CBD-B975-7764C864D8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1200"/>
              <a:t>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4F761EF-40D7-4AC2-A987-1A9594D38D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sz="3600"/>
              <a:t>100 pr. n. št. † 44 pr. n. št.</a:t>
            </a:r>
            <a:r>
              <a:rPr lang="sl-SI" altLang="sl-SI"/>
              <a:t>  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D84CDB9E-8D63-4755-9A05-2F8B889B9F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916113"/>
            <a:ext cx="5761038" cy="1296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JULIJ CEZAR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F0055A06-8274-41FF-B4AC-5F03CA318A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274638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4764384F-FE5E-406D-902C-2788BC547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r>
              <a:rPr lang="sl-SI" altLang="sl-SI"/>
              <a:t>Nato je Cezar s svojo vojsko kot prvi šel skozi Atlantik v Britanijo.</a:t>
            </a:r>
          </a:p>
          <a:p>
            <a:r>
              <a:rPr lang="sl-SI" altLang="sl-SI"/>
              <a:t>Naletel na revno prebivalstvo, ki jim je naložil davke. </a:t>
            </a:r>
          </a:p>
          <a:p>
            <a:r>
              <a:rPr lang="sl-SI" altLang="sl-SI"/>
              <a:t>Odkrili da so noči v Britaniji krajše kot v Galiji.</a:t>
            </a:r>
          </a:p>
        </p:txBody>
      </p:sp>
      <p:pic>
        <p:nvPicPr>
          <p:cNvPr id="250886" name="Picture 6">
            <a:extLst>
              <a:ext uri="{FF2B5EF4-FFF2-40B4-BE49-F238E27FC236}">
                <a16:creationId xmlns:a16="http://schemas.microsoft.com/office/drawing/2014/main" id="{DC53EDBA-18B8-471C-AC1D-36A26760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28797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7" name="Text Box 7">
            <a:extLst>
              <a:ext uri="{FF2B5EF4-FFF2-40B4-BE49-F238E27FC236}">
                <a16:creationId xmlns:a16="http://schemas.microsoft.com/office/drawing/2014/main" id="{4CEE3A69-FFED-48D1-B64F-89492A85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65625"/>
            <a:ext cx="172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Britanska kočija, upodobljena na kovancu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0DB2E2B-1138-434C-9D44-48781C3825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7A4C666F-9724-418F-9A01-C9A8AAC64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18487" cy="5865813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Galski vodja Ambioriks je izvajal stalne napade na Rimljane.</a:t>
            </a:r>
          </a:p>
          <a:p>
            <a:r>
              <a:rPr lang="sl-SI" altLang="sl-SI"/>
              <a:t>Cezar je upor zadušil, ko se je vrnil s pogreba svoje hčerke Julije in njenega prvorojenca.</a:t>
            </a:r>
          </a:p>
          <a:p>
            <a:r>
              <a:rPr lang="sl-SI" altLang="sl-SI"/>
              <a:t>Nato je izvedel genocid na dve galski plemeni. </a:t>
            </a:r>
          </a:p>
          <a:p>
            <a:endParaRPr lang="sl-SI" altLang="sl-SI"/>
          </a:p>
        </p:txBody>
      </p:sp>
      <p:pic>
        <p:nvPicPr>
          <p:cNvPr id="251908" name="Picture 4">
            <a:extLst>
              <a:ext uri="{FF2B5EF4-FFF2-40B4-BE49-F238E27FC236}">
                <a16:creationId xmlns:a16="http://schemas.microsoft.com/office/drawing/2014/main" id="{AA85931D-7520-4CC8-9E58-535B068E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20875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9" name="Text Box 5">
            <a:extLst>
              <a:ext uri="{FF2B5EF4-FFF2-40B4-BE49-F238E27FC236}">
                <a16:creationId xmlns:a16="http://schemas.microsoft.com/office/drawing/2014/main" id="{68CFD57D-C837-4354-9319-BC73776E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365625"/>
            <a:ext cx="13684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Vodja galskega plemena Eburoncev Ambioriks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DC8C76CA-7F82-4F9D-9BB5-5C43E609FD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Druga pokoritev Galije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A84779C-DC9B-4AC7-9E6E-7612626E9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Leta 52 pr. n. št. so se skoraj vsa plemena združila pod poveljnikom  Vercingetoriksom.</a:t>
            </a:r>
          </a:p>
          <a:p>
            <a:r>
              <a:rPr lang="sl-SI" altLang="sl-SI"/>
              <a:t>Najbolj pomembna bitka je bila pri Alesiji.</a:t>
            </a:r>
          </a:p>
          <a:p>
            <a:r>
              <a:rPr lang="sl-SI" altLang="sl-SI"/>
              <a:t>Cezar je hotel izstradati Galce.</a:t>
            </a:r>
          </a:p>
          <a:p>
            <a:r>
              <a:rPr lang="sl-SI" altLang="sl-SI"/>
              <a:t>Rimljani so postavili dvojni obroč, saj so Galci napadali od zadaj in spredaj.</a:t>
            </a:r>
          </a:p>
          <a:p>
            <a:r>
              <a:rPr lang="sl-SI" altLang="sl-SI"/>
              <a:t>Vodja Galcev se je sam predal pred Cezarjem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0EDB7A3E-9346-4579-8DAC-963A68EA21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FA00814E-B91E-4EA6-AD44-474BED76E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sl-SI" altLang="sl-SI"/>
              <a:t>Cezar je bil uspešnejši zaradi izkušene, izurjene, bolje oborožene in vdane vojske.</a:t>
            </a: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3E553A30-0562-4F99-8628-4EA6D8BE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8478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58" name="Picture 6">
            <a:extLst>
              <a:ext uri="{FF2B5EF4-FFF2-40B4-BE49-F238E27FC236}">
                <a16:creationId xmlns:a16="http://schemas.microsoft.com/office/drawing/2014/main" id="{0B2590E6-1526-4638-A013-7B6E3F09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244792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59" name="Picture 7">
            <a:extLst>
              <a:ext uri="{FF2B5EF4-FFF2-40B4-BE49-F238E27FC236}">
                <a16:creationId xmlns:a16="http://schemas.microsoft.com/office/drawing/2014/main" id="{F4E25982-95FD-4218-9872-4B1354B4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25193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60" name="Text Box 8">
            <a:extLst>
              <a:ext uri="{FF2B5EF4-FFF2-40B4-BE49-F238E27FC236}">
                <a16:creationId xmlns:a16="http://schemas.microsoft.com/office/drawing/2014/main" id="{B3E46BB3-3342-4FD5-8FF2-5380F0A7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736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Vercingetoriks</a:t>
            </a:r>
          </a:p>
        </p:txBody>
      </p:sp>
      <p:sp>
        <p:nvSpPr>
          <p:cNvPr id="253961" name="Text Box 9">
            <a:extLst>
              <a:ext uri="{FF2B5EF4-FFF2-40B4-BE49-F238E27FC236}">
                <a16:creationId xmlns:a16="http://schemas.microsoft.com/office/drawing/2014/main" id="{199983B8-0BAD-4C76-883D-C50F0A36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7893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Alesija danes</a:t>
            </a:r>
          </a:p>
        </p:txBody>
      </p:sp>
      <p:sp>
        <p:nvSpPr>
          <p:cNvPr id="253962" name="Text Box 10">
            <a:extLst>
              <a:ext uri="{FF2B5EF4-FFF2-40B4-BE49-F238E27FC236}">
                <a16:creationId xmlns:a16="http://schemas.microsoft.com/office/drawing/2014/main" id="{80E81D75-E265-4ADC-8A6F-717A9C6B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0133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Obroč Rimljanov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4D7EE73-D300-4F26-8416-12A8219B5C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Državljanska vojna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9521BED-E844-4859-908D-7917922B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Ko je Kras umrl, sta se Cezar in Pompej spopadla za oblast.</a:t>
            </a:r>
          </a:p>
          <a:p>
            <a:r>
              <a:rPr lang="sl-SI" altLang="sl-SI"/>
              <a:t>Pomembna bitka pri Fersalosu.</a:t>
            </a:r>
          </a:p>
          <a:p>
            <a:r>
              <a:rPr lang="sl-SI" altLang="sl-SI"/>
              <a:t>Cezar je kot državni sovražnik osvojil celo Italijo v dveh mesecih, ter zasledoval Pompeja do Egipta, kjer je bil že prej umorjen.</a:t>
            </a:r>
          </a:p>
          <a:p>
            <a:r>
              <a:rPr lang="sl-SI" altLang="sl-SI"/>
              <a:t>Tam je Kleopatri in njenemu bratu pomagal do vladavine.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B3DC8A8-49B6-4CC8-8EB4-2B1F86147E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242A40ED-0C4C-424D-BED8-0211940B7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92787"/>
          </a:xfrm>
        </p:spPr>
        <p:txBody>
          <a:bodyPr/>
          <a:lstStyle/>
          <a:p>
            <a:r>
              <a:rPr lang="sl-SI" altLang="sl-SI"/>
              <a:t>Z njo je imel sina Cezariona.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Njegova zadnja bitka je bila pri Mundi  s Pompejevima sinovoma.</a:t>
            </a:r>
          </a:p>
          <a:p>
            <a:r>
              <a:rPr lang="sl-SI" altLang="sl-SI"/>
              <a:t>Takrat je obležalo okoli 30.000 Cezarjevih nasprotnikov in starejši Pompejev sin.</a:t>
            </a:r>
          </a:p>
        </p:txBody>
      </p:sp>
      <p:pic>
        <p:nvPicPr>
          <p:cNvPr id="256004" name="Picture 4">
            <a:extLst>
              <a:ext uri="{FF2B5EF4-FFF2-40B4-BE49-F238E27FC236}">
                <a16:creationId xmlns:a16="http://schemas.microsoft.com/office/drawing/2014/main" id="{A2176B7E-ABC4-491D-9651-5C0A808E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17732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5" name="Picture 5">
            <a:extLst>
              <a:ext uri="{FF2B5EF4-FFF2-40B4-BE49-F238E27FC236}">
                <a16:creationId xmlns:a16="http://schemas.microsoft.com/office/drawing/2014/main" id="{A448D5E5-76AE-481D-9110-E1D08DC3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808288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6" name="Text Box 6">
            <a:extLst>
              <a:ext uri="{FF2B5EF4-FFF2-40B4-BE49-F238E27FC236}">
                <a16:creationId xmlns:a16="http://schemas.microsoft.com/office/drawing/2014/main" id="{5759090A-48C1-4033-8D73-E68CC18F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5004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Kleopatra</a:t>
            </a:r>
          </a:p>
        </p:txBody>
      </p:sp>
      <p:sp>
        <p:nvSpPr>
          <p:cNvPr id="256007" name="Text Box 7">
            <a:extLst>
              <a:ext uri="{FF2B5EF4-FFF2-40B4-BE49-F238E27FC236}">
                <a16:creationId xmlns:a16="http://schemas.microsoft.com/office/drawing/2014/main" id="{7D2DE8CB-0052-442F-8B59-69EA22DF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5004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Cezarion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67A65122-AD84-43EF-A54A-EC5773D488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Reforme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A8DF723-C5E5-4BEF-8517-8FBDFFE43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sl-SI" altLang="sl-SI"/>
              <a:t>Izvoljen je bil za absolutnega-dosmrtnega diktatorja.</a:t>
            </a:r>
          </a:p>
          <a:p>
            <a:r>
              <a:rPr lang="sl-SI" altLang="sl-SI"/>
              <a:t>Popravil je kipe in postavil nov Cezarjev forum.</a:t>
            </a:r>
          </a:p>
          <a:p>
            <a:r>
              <a:rPr lang="sl-SI" altLang="sl-SI"/>
              <a:t>Popravil je koledar (julijanski).</a:t>
            </a:r>
          </a:p>
          <a:p>
            <a:r>
              <a:rPr lang="sl-SI" altLang="sl-SI"/>
              <a:t>Povečal je število senatorjev, edilov in kvestorjev.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57028" name="Picture 4">
            <a:extLst>
              <a:ext uri="{FF2B5EF4-FFF2-40B4-BE49-F238E27FC236}">
                <a16:creationId xmlns:a16="http://schemas.microsoft.com/office/drawing/2014/main" id="{AD67F67E-D366-4983-B203-852EDE38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17287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9" name="Text Box 5">
            <a:extLst>
              <a:ext uri="{FF2B5EF4-FFF2-40B4-BE49-F238E27FC236}">
                <a16:creationId xmlns:a16="http://schemas.microsoft.com/office/drawing/2014/main" id="{CA00C704-7F51-4A38-B2AA-A89DD628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84763"/>
            <a:ext cx="720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Gaj Julij Cezar</a:t>
            </a:r>
          </a:p>
        </p:txBody>
      </p:sp>
      <p:pic>
        <p:nvPicPr>
          <p:cNvPr id="257030" name="Picture 6">
            <a:extLst>
              <a:ext uri="{FF2B5EF4-FFF2-40B4-BE49-F238E27FC236}">
                <a16:creationId xmlns:a16="http://schemas.microsoft.com/office/drawing/2014/main" id="{B00FB1CF-20C0-49E7-B43F-68099AAD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1605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86C40B25-0CF0-46B6-BB6F-8E8F88A857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Atentat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EDA71966-AEF6-4CE9-B00C-AAF21ADB5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Umorili so ga v senatu, z 23 vbodnimi ranami.</a:t>
            </a:r>
          </a:p>
          <a:p>
            <a:r>
              <a:rPr lang="sl-SI" altLang="sl-SI"/>
              <a:t> Glavna zarotnika sta bila Brut in Kasij.</a:t>
            </a:r>
          </a:p>
          <a:p>
            <a:r>
              <a:rPr lang="sl-SI" altLang="sl-SI"/>
              <a:t>Ko je ljudstvo videlo iznakaženo truplo in oporoko, so začeli sežigati in pobijati zarotnike.</a:t>
            </a:r>
          </a:p>
        </p:txBody>
      </p:sp>
      <p:pic>
        <p:nvPicPr>
          <p:cNvPr id="258052" name="Picture 4">
            <a:extLst>
              <a:ext uri="{FF2B5EF4-FFF2-40B4-BE49-F238E27FC236}">
                <a16:creationId xmlns:a16="http://schemas.microsoft.com/office/drawing/2014/main" id="{2314D3DB-B605-47DF-B8AA-0D92CF0F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165576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3" name="Text Box 5">
            <a:extLst>
              <a:ext uri="{FF2B5EF4-FFF2-40B4-BE49-F238E27FC236}">
                <a16:creationId xmlns:a16="http://schemas.microsoft.com/office/drawing/2014/main" id="{A5FBDF37-F2AB-4F2F-8C5A-76CACA99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97425"/>
            <a:ext cx="93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Mark Junij Brut</a:t>
            </a:r>
          </a:p>
        </p:txBody>
      </p:sp>
      <p:pic>
        <p:nvPicPr>
          <p:cNvPr id="258054" name="Picture 6">
            <a:extLst>
              <a:ext uri="{FF2B5EF4-FFF2-40B4-BE49-F238E27FC236}">
                <a16:creationId xmlns:a16="http://schemas.microsoft.com/office/drawing/2014/main" id="{CDFBECBD-4C89-4642-BAEB-0FEB533E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280828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5" name="Text Box 7">
            <a:extLst>
              <a:ext uri="{FF2B5EF4-FFF2-40B4-BE49-F238E27FC236}">
                <a16:creationId xmlns:a16="http://schemas.microsoft.com/office/drawing/2014/main" id="{5875EE8D-DA9C-4D8D-8C23-BC108D29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797425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Zarotniki proslavljajo umor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9992CF76-6D77-4417-B918-71A4ABD2F3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6EFAC901-77DA-45B1-B5CA-8CBC03558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  <a:r>
              <a:rPr lang="sl-SI" altLang="sl-SI">
                <a:hlinkClick r:id="rId2"/>
              </a:rPr>
              <a:t>http://projekti.svarog.org/cezar/index.htm</a:t>
            </a:r>
            <a:endParaRPr lang="sl-SI" altLang="sl-SI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Knjige: Učbenik zgodovine za 1. letnik gimnazije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1D483D28-82F5-4488-81D9-7057C721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68638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>
                <a:hlinkClick r:id="rId3"/>
              </a:rPr>
              <a:t>http</a:t>
            </a:r>
            <a:r>
              <a:rPr lang="sl-SI" altLang="sl-SI">
                <a:hlinkClick r:id="rId3"/>
              </a:rPr>
              <a:t>://</a:t>
            </a:r>
            <a:r>
              <a:rPr lang="sl-SI" altLang="sl-SI" sz="2400">
                <a:hlinkClick r:id="rId3"/>
              </a:rPr>
              <a:t>sl.wikipedia.org/wiki/Julij_Cezar</a:t>
            </a:r>
            <a:r>
              <a:rPr lang="sl-SI" altLang="sl-SI"/>
              <a:t> </a:t>
            </a: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2EEAB167-A434-474B-962C-6CC79C19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36838"/>
            <a:ext cx="816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hlinkClick r:id="rId4"/>
              </a:rPr>
              <a:t>http://</a:t>
            </a:r>
            <a:r>
              <a:rPr lang="sl-SI" altLang="sl-SI" sz="2400">
                <a:hlinkClick r:id="rId4"/>
              </a:rPr>
              <a:t>www2.arnes.si</a:t>
            </a:r>
            <a:r>
              <a:rPr lang="sl-SI" altLang="sl-SI">
                <a:hlinkClick r:id="rId4"/>
              </a:rPr>
              <a:t>/~</a:t>
            </a:r>
            <a:r>
              <a:rPr lang="sl-SI" altLang="sl-SI" sz="2000">
                <a:hlinkClick r:id="rId4"/>
              </a:rPr>
              <a:t>omislinjamb/spletne/matic/gaj%20julij%20cezar.htm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DF0F549-A9AE-4ED2-ADD1-B613E7BFB7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Rana mladost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6A53662-854A-4A1B-A28C-D001574F2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147050" cy="4713288"/>
          </a:xfrm>
        </p:spPr>
        <p:txBody>
          <a:bodyPr/>
          <a:lstStyle/>
          <a:p>
            <a:r>
              <a:rPr lang="sl-SI" altLang="sl-SI"/>
              <a:t>Ob rojstvu je pripadal ugledni družini.</a:t>
            </a:r>
          </a:p>
          <a:p>
            <a:r>
              <a:rPr lang="sl-SI" altLang="sl-SI"/>
              <a:t>Poročil se je s Kornelijo, hčerko Lucija K. Cine. </a:t>
            </a:r>
          </a:p>
          <a:p>
            <a:r>
              <a:rPr lang="sl-SI" altLang="sl-SI"/>
              <a:t>“V tem fantu tiči več kot en Marij”, so bile besede Sule, ko ga je Cezar zavrnil pri zahtevi za ločitev z ženo.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10950" name="Picture 6" descr="cezar_02_sula">
            <a:extLst>
              <a:ext uri="{FF2B5EF4-FFF2-40B4-BE49-F238E27FC236}">
                <a16:creationId xmlns:a16="http://schemas.microsoft.com/office/drawing/2014/main" id="{3C7027FF-4CA9-4882-A601-EED926F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2192337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1" name="Text Box 7">
            <a:extLst>
              <a:ext uri="{FF2B5EF4-FFF2-40B4-BE49-F238E27FC236}">
                <a16:creationId xmlns:a16="http://schemas.microsoft.com/office/drawing/2014/main" id="{7B28899E-D179-4177-8F4B-7FC15B89C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437063"/>
            <a:ext cx="129698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Lucij Kornelij Cine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  <p:pic>
        <p:nvPicPr>
          <p:cNvPr id="210952" name="Picture 8">
            <a:extLst>
              <a:ext uri="{FF2B5EF4-FFF2-40B4-BE49-F238E27FC236}">
                <a16:creationId xmlns:a16="http://schemas.microsoft.com/office/drawing/2014/main" id="{2F9446F4-3905-4BD1-AEA0-74FFD7A3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4479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4" name="Text Box 10">
            <a:extLst>
              <a:ext uri="{FF2B5EF4-FFF2-40B4-BE49-F238E27FC236}">
                <a16:creationId xmlns:a16="http://schemas.microsoft.com/office/drawing/2014/main" id="{A965DBFF-B6DE-4FE7-83D3-D7A804D0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52963"/>
            <a:ext cx="93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Gaj Julij Cezar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E1713143-7D7E-47CB-AD09-CA6CEDF181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Začetek vojaške in politične kariere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C3757FD5-FB9D-49A8-BAED-7FC4DB05E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Obiskoval je šolo na Rodosu in  postal zagovornik kriminalcev.</a:t>
            </a:r>
          </a:p>
          <a:p>
            <a:r>
              <a:rPr lang="sl-SI" altLang="sl-SI"/>
              <a:t>Imel majhno vojsko, branila del rimske posesti.</a:t>
            </a:r>
          </a:p>
          <a:p>
            <a:r>
              <a:rPr lang="sl-SI" altLang="sl-SI"/>
              <a:t>Imenovan je bil za kvestorja v Španiji, nato edila.</a:t>
            </a:r>
          </a:p>
          <a:p>
            <a:r>
              <a:rPr lang="sl-SI" altLang="sl-SI"/>
              <a:t>Organiziral je veličastne igre.</a:t>
            </a:r>
          </a:p>
          <a:p>
            <a:r>
              <a:rPr lang="sl-SI" altLang="sl-SI"/>
              <a:t>Po vrhovnem svečeniku, postal pretor.</a:t>
            </a:r>
          </a:p>
          <a:p>
            <a:r>
              <a:rPr lang="sl-SI" altLang="sl-SI"/>
              <a:t>Velik dolg zaradi prirejanja iger in lobiranja pri volitvah za pretorja in vrhovnega svečenika.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5151474C-B1FA-4EAA-A3DC-341129463B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Odhod v Španijo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AB36C3AC-AA48-41A1-846F-75F8154C4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Imenovan za guvernerja in prevzel upravo nad Španijo.</a:t>
            </a:r>
          </a:p>
          <a:p>
            <a:r>
              <a:rPr lang="sl-SI" altLang="sl-SI"/>
              <a:t>Zatiral upore in ropal rudnike zlata</a:t>
            </a:r>
          </a:p>
          <a:p>
            <a:r>
              <a:rPr lang="sl-SI" altLang="sl-SI"/>
              <a:t>Kandidiral za konzula in odšel nazaj v Rim</a:t>
            </a:r>
          </a:p>
          <a:p>
            <a:r>
              <a:rPr lang="sl-SI" altLang="sl-SI"/>
              <a:t>Spoprijateljil se je s Krasom in Gnejem Pompejem (velik vojskovodja).</a:t>
            </a:r>
          </a:p>
          <a:p>
            <a:r>
              <a:rPr lang="sl-SI" altLang="sl-SI"/>
              <a:t>Pod njunim okriljem podal v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predvolilni boj.</a:t>
            </a:r>
          </a:p>
        </p:txBody>
      </p:sp>
      <p:pic>
        <p:nvPicPr>
          <p:cNvPr id="212996" name="Picture 4">
            <a:extLst>
              <a:ext uri="{FF2B5EF4-FFF2-40B4-BE49-F238E27FC236}">
                <a16:creationId xmlns:a16="http://schemas.microsoft.com/office/drawing/2014/main" id="{C9B0B126-268D-42E6-9DFE-88EDBC25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1382712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7" name="Text Box 5">
            <a:extLst>
              <a:ext uri="{FF2B5EF4-FFF2-40B4-BE49-F238E27FC236}">
                <a16:creationId xmlns:a16="http://schemas.microsoft.com/office/drawing/2014/main" id="{D188B7BD-533A-4091-86EB-88017397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9742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Gnej Pompej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86D261EE-C4A1-44C9-9223-43DF6EF676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Prvi triumvirat 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C8F42C00-5B40-4E0E-BEDE-CF6425AB4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To je zveza treh mož – Cezarja, Krasa in Pompeja. Vsak si je obetal korist.</a:t>
            </a:r>
          </a:p>
          <a:p>
            <a:r>
              <a:rPr lang="sl-SI" altLang="sl-SI"/>
              <a:t> Rezultati vidni še isto leto. Senat je potrdil Cezarjev agrarni zakon</a:t>
            </a:r>
          </a:p>
          <a:p>
            <a:r>
              <a:rPr lang="sl-SI" altLang="sl-SI"/>
              <a:t>Po dveh letih je Cezar odšel iz Rima. </a:t>
            </a:r>
          </a:p>
        </p:txBody>
      </p:sp>
      <p:pic>
        <p:nvPicPr>
          <p:cNvPr id="214020" name="Picture 4">
            <a:extLst>
              <a:ext uri="{FF2B5EF4-FFF2-40B4-BE49-F238E27FC236}">
                <a16:creationId xmlns:a16="http://schemas.microsoft.com/office/drawing/2014/main" id="{B2C5F54B-AE9C-4DFD-AFB1-A3F8CB22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00438"/>
            <a:ext cx="1905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1" name="Picture 5">
            <a:extLst>
              <a:ext uri="{FF2B5EF4-FFF2-40B4-BE49-F238E27FC236}">
                <a16:creationId xmlns:a16="http://schemas.microsoft.com/office/drawing/2014/main" id="{79DE00F8-2CCA-4F10-8B5A-8C0E3481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2" name="Text Box 6">
            <a:extLst>
              <a:ext uri="{FF2B5EF4-FFF2-40B4-BE49-F238E27FC236}">
                <a16:creationId xmlns:a16="http://schemas.microsoft.com/office/drawing/2014/main" id="{7C3DD56F-D594-4B0C-BC40-1E1CD2FF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2"/>
                </a:solidFill>
              </a:rPr>
              <a:t>Forum Romanum</a:t>
            </a:r>
          </a:p>
        </p:txBody>
      </p:sp>
      <p:sp>
        <p:nvSpPr>
          <p:cNvPr id="214024" name="Text Box 8">
            <a:extLst>
              <a:ext uri="{FF2B5EF4-FFF2-40B4-BE49-F238E27FC236}">
                <a16:creationId xmlns:a16="http://schemas.microsoft.com/office/drawing/2014/main" id="{FE8006A1-8E45-418F-A1C9-B6D12FD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0928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2"/>
                </a:solidFill>
              </a:rPr>
              <a:t>Gaj</a:t>
            </a:r>
            <a:r>
              <a:rPr lang="sl-SI" altLang="sl-SI"/>
              <a:t> </a:t>
            </a:r>
            <a:r>
              <a:rPr lang="sl-SI" altLang="sl-SI">
                <a:solidFill>
                  <a:schemeClr val="bg2"/>
                </a:solidFill>
              </a:rPr>
              <a:t>Julij</a:t>
            </a:r>
            <a:r>
              <a:rPr lang="sl-SI" altLang="sl-SI"/>
              <a:t> </a:t>
            </a:r>
            <a:r>
              <a:rPr lang="sl-SI" altLang="sl-SI">
                <a:solidFill>
                  <a:schemeClr val="bg2"/>
                </a:solidFill>
              </a:rPr>
              <a:t>Cezar</a:t>
            </a:r>
            <a:r>
              <a:rPr lang="sl-SI" altLang="sl-SI"/>
              <a:t> </a:t>
            </a:r>
          </a:p>
        </p:txBody>
      </p:sp>
      <p:pic>
        <p:nvPicPr>
          <p:cNvPr id="214025" name="Picture 9">
            <a:extLst>
              <a:ext uri="{FF2B5EF4-FFF2-40B4-BE49-F238E27FC236}">
                <a16:creationId xmlns:a16="http://schemas.microsoft.com/office/drawing/2014/main" id="{F72612AA-E36E-4AF3-8F27-0B738750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7" name="Picture 11" descr="cezar_03_kras">
            <a:extLst>
              <a:ext uri="{FF2B5EF4-FFF2-40B4-BE49-F238E27FC236}">
                <a16:creationId xmlns:a16="http://schemas.microsoft.com/office/drawing/2014/main" id="{734F4DE8-F8CB-40AE-86A0-B41CE756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67200"/>
            <a:ext cx="1905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9" name="Text Box 13">
            <a:extLst>
              <a:ext uri="{FF2B5EF4-FFF2-40B4-BE49-F238E27FC236}">
                <a16:creationId xmlns:a16="http://schemas.microsoft.com/office/drawing/2014/main" id="{98F789CB-8183-4C58-A3F6-D41663427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16585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2"/>
                </a:solidFill>
              </a:rPr>
              <a:t>Mark L Kras</a:t>
            </a:r>
          </a:p>
        </p:txBody>
      </p:sp>
      <p:sp>
        <p:nvSpPr>
          <p:cNvPr id="214030" name="Text Box 14">
            <a:extLst>
              <a:ext uri="{FF2B5EF4-FFF2-40B4-BE49-F238E27FC236}">
                <a16:creationId xmlns:a16="http://schemas.microsoft.com/office/drawing/2014/main" id="{DCBE481B-69C6-46B2-A3A3-58AD39A9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2211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2"/>
                </a:solidFill>
              </a:rPr>
              <a:t>Gnej</a:t>
            </a:r>
            <a:r>
              <a:rPr lang="sl-SI" altLang="sl-SI"/>
              <a:t> </a:t>
            </a:r>
            <a:r>
              <a:rPr lang="sl-SI" altLang="sl-SI">
                <a:solidFill>
                  <a:schemeClr val="bg2"/>
                </a:solidFill>
              </a:rPr>
              <a:t>Pompej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7247E288-E25D-4EF0-AC83-B2AF1947FB4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Bitke v Galiji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3C33E23B-C003-479D-A329-44475D5BF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Cezar je dobil v upravo Galijo</a:t>
            </a:r>
          </a:p>
          <a:p>
            <a:r>
              <a:rPr lang="sl-SI" altLang="sl-SI"/>
              <a:t>V 4. st. pr. Kr. So Galci vdrli v Rim in od takrat so se Rimljani bali ponovnega vdora. </a:t>
            </a:r>
          </a:p>
          <a:p>
            <a:r>
              <a:rPr lang="sl-SI" altLang="sl-SI"/>
              <a:t>Zaradi nenadne selitve Helvečanov jih je bil Cezar prisiljen ustaviti.</a:t>
            </a:r>
          </a:p>
          <a:p>
            <a:r>
              <a:rPr lang="sl-SI" altLang="sl-SI"/>
              <a:t>Preživeli so morali iti domov, da so zasedli prejšnje ozemlje, ker se je Cezar bal da ga bodo drugače zasedli Germani.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63" name="Rectangle 75">
            <a:extLst>
              <a:ext uri="{FF2B5EF4-FFF2-40B4-BE49-F238E27FC236}">
                <a16:creationId xmlns:a16="http://schemas.microsoft.com/office/drawing/2014/main" id="{25DAE3A9-73AA-4AFE-A2C1-8959D09C89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17164" name="Rectangle 76">
            <a:extLst>
              <a:ext uri="{FF2B5EF4-FFF2-40B4-BE49-F238E27FC236}">
                <a16:creationId xmlns:a16="http://schemas.microsoft.com/office/drawing/2014/main" id="{BB7E23F8-7EDC-4CE3-A721-2C219E373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r>
              <a:rPr lang="sl-SI" altLang="sl-SI"/>
              <a:t>Ko so Germani prestopili reko Ren, se je Cezar hotel spopasti z njimi.</a:t>
            </a:r>
          </a:p>
          <a:p>
            <a:r>
              <a:rPr lang="sl-SI" altLang="sl-SI"/>
              <a:t>Soočil se je s Ariovistom in njegovo številno vojsko.</a:t>
            </a:r>
          </a:p>
          <a:p>
            <a:r>
              <a:rPr lang="sl-SI" altLang="sl-SI"/>
              <a:t>Cezar je dosegel bleščečo zmago in je Germane poslal nazaj preko Rena.</a:t>
            </a:r>
          </a:p>
          <a:p>
            <a:r>
              <a:rPr lang="sl-SI" altLang="sl-SI"/>
              <a:t>Pozimi je napisal Komentarov galskih vojn.</a:t>
            </a:r>
          </a:p>
        </p:txBody>
      </p:sp>
      <p:pic>
        <p:nvPicPr>
          <p:cNvPr id="217165" name="Picture 77">
            <a:extLst>
              <a:ext uri="{FF2B5EF4-FFF2-40B4-BE49-F238E27FC236}">
                <a16:creationId xmlns:a16="http://schemas.microsoft.com/office/drawing/2014/main" id="{3A8FD46E-92DA-49A7-A26D-9CEB4A7B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25193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66" name="Picture 78">
            <a:extLst>
              <a:ext uri="{FF2B5EF4-FFF2-40B4-BE49-F238E27FC236}">
                <a16:creationId xmlns:a16="http://schemas.microsoft.com/office/drawing/2014/main" id="{970907CD-CA96-4ED3-98BC-F69856E8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23764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67" name="Picture 79">
            <a:extLst>
              <a:ext uri="{FF2B5EF4-FFF2-40B4-BE49-F238E27FC236}">
                <a16:creationId xmlns:a16="http://schemas.microsoft.com/office/drawing/2014/main" id="{1FE3C4D3-AF16-41B0-8CA1-D4A44A07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3383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69" name="Text Box 81">
            <a:extLst>
              <a:ext uri="{FF2B5EF4-FFF2-40B4-BE49-F238E27FC236}">
                <a16:creationId xmlns:a16="http://schemas.microsoft.com/office/drawing/2014/main" id="{FA7A80AC-39C1-45DC-8CBA-5F0B2E20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4531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Umirajoči Galec</a:t>
            </a:r>
          </a:p>
        </p:txBody>
      </p:sp>
      <p:sp>
        <p:nvSpPr>
          <p:cNvPr id="217171" name="Text Box 83">
            <a:extLst>
              <a:ext uri="{FF2B5EF4-FFF2-40B4-BE49-F238E27FC236}">
                <a16:creationId xmlns:a16="http://schemas.microsoft.com/office/drawing/2014/main" id="{D80EC3C6-8007-41BC-9F44-FA3A63DA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453188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Komentarov galskih vojn</a:t>
            </a:r>
          </a:p>
        </p:txBody>
      </p:sp>
      <p:sp>
        <p:nvSpPr>
          <p:cNvPr id="217172" name="Text Box 84">
            <a:extLst>
              <a:ext uri="{FF2B5EF4-FFF2-40B4-BE49-F238E27FC236}">
                <a16:creationId xmlns:a16="http://schemas.microsoft.com/office/drawing/2014/main" id="{DAEEEA6E-D4B7-4C0D-B242-E8033570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5318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Rimski vojak v vojni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CE88F69-A03D-4985-9CC6-1F1CA115DD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13BF5FED-14CB-4915-98F1-B51666D8D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147050" cy="5792788"/>
          </a:xfrm>
        </p:spPr>
        <p:txBody>
          <a:bodyPr/>
          <a:lstStyle/>
          <a:p>
            <a:r>
              <a:rPr lang="sl-SI" altLang="sl-SI"/>
              <a:t>Belgi so se pozimi 58-57 pr.n.št. združili v        anti-rimsko zvezo.</a:t>
            </a:r>
          </a:p>
          <a:p>
            <a:r>
              <a:rPr lang="sl-SI" altLang="sl-SI"/>
              <a:t>Cezar je najprej premagal pleme Remijcev</a:t>
            </a:r>
          </a:p>
          <a:p>
            <a:r>
              <a:rPr lang="sl-SI" altLang="sl-SI"/>
              <a:t>Ostala je premagal, ko so hotela zavzeti mesto, kjer so bili številni Remijci zaprti.</a:t>
            </a:r>
          </a:p>
          <a:p>
            <a:r>
              <a:rPr lang="sl-SI" altLang="sl-SI"/>
              <a:t>Najbolj bojevito pleme Belgijev Nervijci je bilo premagano po izredno krvavi bitki saj naj bi od 400 starešin preživeli le 3.</a:t>
            </a:r>
          </a:p>
          <a:p>
            <a:r>
              <a:rPr lang="sl-SI" altLang="sl-SI"/>
              <a:t>X legija je pri tej zmagi najbolj pripomogla.</a:t>
            </a:r>
          </a:p>
          <a:p>
            <a:r>
              <a:rPr lang="sl-SI" altLang="sl-SI"/>
              <a:t>Senat je odredil 15 dnevno slovesnost.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8F7FFF67-640A-49DE-AF38-7E284C14DF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03061D88-57A0-439D-81AA-B44507566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sl-SI" altLang="sl-SI"/>
              <a:t>Leta 56 pr. n. št. spomladi je Cezar povzročil genocid s pokolom okoli 400.000 ljudi. </a:t>
            </a:r>
          </a:p>
          <a:p>
            <a:r>
              <a:rPr lang="sl-SI" altLang="sl-SI"/>
              <a:t>S tem je požel veliko neodobravanje</a:t>
            </a:r>
          </a:p>
        </p:txBody>
      </p:sp>
      <p:pic>
        <p:nvPicPr>
          <p:cNvPr id="249860" name="Picture 4">
            <a:extLst>
              <a:ext uri="{FF2B5EF4-FFF2-40B4-BE49-F238E27FC236}">
                <a16:creationId xmlns:a16="http://schemas.microsoft.com/office/drawing/2014/main" id="{8FC09FEC-7C32-4E48-95D2-5EDF1DBA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816350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1" name="Text Box 5">
            <a:extLst>
              <a:ext uri="{FF2B5EF4-FFF2-40B4-BE49-F238E27FC236}">
                <a16:creationId xmlns:a16="http://schemas.microsoft.com/office/drawing/2014/main" id="{4722BC73-71C2-4994-AFF7-16EFA7F56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Rimska vojska v boju z Germani</a:t>
            </a:r>
          </a:p>
        </p:txBody>
      </p:sp>
      <p:pic>
        <p:nvPicPr>
          <p:cNvPr id="249862" name="Picture 6">
            <a:extLst>
              <a:ext uri="{FF2B5EF4-FFF2-40B4-BE49-F238E27FC236}">
                <a16:creationId xmlns:a16="http://schemas.microsoft.com/office/drawing/2014/main" id="{615C4781-E81C-4C54-A9FA-AF6605ED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44951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3" name="Text Box 7">
            <a:extLst>
              <a:ext uri="{FF2B5EF4-FFF2-40B4-BE49-F238E27FC236}">
                <a16:creationId xmlns:a16="http://schemas.microsoft.com/office/drawing/2014/main" id="{ACA995F5-A2F9-4470-87AF-4124E1A6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3141663"/>
            <a:ext cx="1116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Rimski vojak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857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Garamond</vt:lpstr>
      <vt:lpstr>Wingdings</vt:lpstr>
      <vt:lpstr>Tok</vt:lpstr>
      <vt:lpstr>.</vt:lpstr>
      <vt:lpstr>Rana mladost</vt:lpstr>
      <vt:lpstr>Začetek vojaške in politične kariere</vt:lpstr>
      <vt:lpstr>Odhod v Španijo</vt:lpstr>
      <vt:lpstr>Prvi triumvirat </vt:lpstr>
      <vt:lpstr>Bitke v Galiji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Druga pokoritev Galije</vt:lpstr>
      <vt:lpstr>PowerPoint Presentation</vt:lpstr>
      <vt:lpstr>Državljanska vojna</vt:lpstr>
      <vt:lpstr>PowerPoint Presentation</vt:lpstr>
      <vt:lpstr>Reforme</vt:lpstr>
      <vt:lpstr>Atentat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2019-06-03T09:14:17Z</dcterms:created>
  <dcterms:modified xsi:type="dcterms:W3CDTF">2019-06-03T09:14:17Z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