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sz="2400" kern="1200">
        <a:solidFill>
          <a:schemeClr val="bg1"/>
        </a:solidFill>
        <a:latin typeface="Arial" panose="020B0604020202020204" pitchFamily="34" charset="0"/>
        <a:ea typeface="+mn-ea"/>
        <a:cs typeface="msmincho" charset="0"/>
      </a:defRPr>
    </a:lvl1pPr>
    <a:lvl2pPr marL="430213" indent="-2159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sz="2400" kern="1200">
        <a:solidFill>
          <a:schemeClr val="bg1"/>
        </a:solidFill>
        <a:latin typeface="Arial" panose="020B0604020202020204" pitchFamily="34" charset="0"/>
        <a:ea typeface="+mn-ea"/>
        <a:cs typeface="msmincho" charset="0"/>
      </a:defRPr>
    </a:lvl2pPr>
    <a:lvl3pPr marL="646113" indent="-2159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sz="2400" kern="1200">
        <a:solidFill>
          <a:schemeClr val="bg1"/>
        </a:solidFill>
        <a:latin typeface="Arial" panose="020B0604020202020204" pitchFamily="34" charset="0"/>
        <a:ea typeface="+mn-ea"/>
        <a:cs typeface="msmincho" charset="0"/>
      </a:defRPr>
    </a:lvl3pPr>
    <a:lvl4pPr marL="862013" indent="-214313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sz="2400" kern="1200">
        <a:solidFill>
          <a:schemeClr val="bg1"/>
        </a:solidFill>
        <a:latin typeface="Arial" panose="020B0604020202020204" pitchFamily="34" charset="0"/>
        <a:ea typeface="+mn-ea"/>
        <a:cs typeface="msmincho" charset="0"/>
      </a:defRPr>
    </a:lvl4pPr>
    <a:lvl5pPr marL="1077913" indent="-2159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sz="2400" kern="1200">
        <a:solidFill>
          <a:schemeClr val="bg1"/>
        </a:solidFill>
        <a:latin typeface="Arial" panose="020B0604020202020204" pitchFamily="34" charset="0"/>
        <a:ea typeface="+mn-ea"/>
        <a:cs typeface="msmincho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+mn-ea"/>
        <a:cs typeface="msmincho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+mn-ea"/>
        <a:cs typeface="msmincho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+mn-ea"/>
        <a:cs typeface="msmincho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+mn-ea"/>
        <a:cs typeface="msmincho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378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>
            <a:extLst>
              <a:ext uri="{FF2B5EF4-FFF2-40B4-BE49-F238E27FC236}">
                <a16:creationId xmlns:a16="http://schemas.microsoft.com/office/drawing/2014/main" id="{50AE7CE2-D376-453E-90DE-B32D868D7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6A27B669-C3BF-4AF0-9085-2DA6764C339A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41BE4C1-728E-4579-98D0-A29EC7000C6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>
            <a:extLst>
              <a:ext uri="{FF2B5EF4-FFF2-40B4-BE49-F238E27FC236}">
                <a16:creationId xmlns:a16="http://schemas.microsoft.com/office/drawing/2014/main" id="{E27BE602-E0DC-4FFE-BD14-EA70553B2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804526FB-A98D-45FA-9EA1-880F51DFA0B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>
            <a:extLst>
              <a:ext uri="{FF2B5EF4-FFF2-40B4-BE49-F238E27FC236}">
                <a16:creationId xmlns:a16="http://schemas.microsoft.com/office/drawing/2014/main" id="{BDCE9308-F6CA-4E61-847C-73277460B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D664D3B8-C215-4508-BFB4-44B5392861B3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>
            <a:extLst>
              <a:ext uri="{FF2B5EF4-FFF2-40B4-BE49-F238E27FC236}">
                <a16:creationId xmlns:a16="http://schemas.microsoft.com/office/drawing/2014/main" id="{519D8542-B3D4-4595-82CB-38FB97100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CC4193BA-1138-4328-BCAD-ADD5D00D9050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>
            <a:extLst>
              <a:ext uri="{FF2B5EF4-FFF2-40B4-BE49-F238E27FC236}">
                <a16:creationId xmlns:a16="http://schemas.microsoft.com/office/drawing/2014/main" id="{7FFC5AA3-EA6B-474C-8183-98DBE8317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805594CC-7A36-46AA-BAC5-F1E379932F2A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>
            <a:extLst>
              <a:ext uri="{FF2B5EF4-FFF2-40B4-BE49-F238E27FC236}">
                <a16:creationId xmlns:a16="http://schemas.microsoft.com/office/drawing/2014/main" id="{D37ABCF0-AB6F-4A71-A0DE-C8307B3AD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83D0B91F-F5B0-41C5-861E-D51515D95F08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>
            <a:extLst>
              <a:ext uri="{FF2B5EF4-FFF2-40B4-BE49-F238E27FC236}">
                <a16:creationId xmlns:a16="http://schemas.microsoft.com/office/drawing/2014/main" id="{DB87C108-5E70-48F0-85D9-962541E6D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767A2D5E-CA9B-4D15-BD78-DD8A25693313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>
            <a:extLst>
              <a:ext uri="{FF2B5EF4-FFF2-40B4-BE49-F238E27FC236}">
                <a16:creationId xmlns:a16="http://schemas.microsoft.com/office/drawing/2014/main" id="{2B21C761-008F-46E7-B4FF-D014BDA32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FF092268-83F0-47A2-9ABD-101025905463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>
            <a:extLst>
              <a:ext uri="{FF2B5EF4-FFF2-40B4-BE49-F238E27FC236}">
                <a16:creationId xmlns:a16="http://schemas.microsoft.com/office/drawing/2014/main" id="{760B4F37-1351-4326-BEE3-2E693684B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FF0D9EA2-B3D7-4774-81CD-3B3BA65DDF4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>
            <a:extLst>
              <a:ext uri="{FF2B5EF4-FFF2-40B4-BE49-F238E27FC236}">
                <a16:creationId xmlns:a16="http://schemas.microsoft.com/office/drawing/2014/main" id="{637FEEFB-FB1E-4127-A696-8A93477EA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F32DB54C-8CD5-4585-A20F-6EA4EC2FCF24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>
            <a:extLst>
              <a:ext uri="{FF2B5EF4-FFF2-40B4-BE49-F238E27FC236}">
                <a16:creationId xmlns:a16="http://schemas.microsoft.com/office/drawing/2014/main" id="{8C3546F0-C81A-48F2-90A5-D2E0A91A1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0A04E505-D780-470B-B5E9-20512A72D9B8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>
            <a:extLst>
              <a:ext uri="{FF2B5EF4-FFF2-40B4-BE49-F238E27FC236}">
                <a16:creationId xmlns:a16="http://schemas.microsoft.com/office/drawing/2014/main" id="{B0FA7C2A-0ECC-4DAB-A94B-AD2A34E9A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694FACF3-01EE-46D1-9591-EA0AA06A9C98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>
            <a:extLst>
              <a:ext uri="{FF2B5EF4-FFF2-40B4-BE49-F238E27FC236}">
                <a16:creationId xmlns:a16="http://schemas.microsoft.com/office/drawing/2014/main" id="{67982F1F-83B0-43A3-A030-3E2ED95AC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9A28FCE3-9CC6-4D14-90C1-9DC6D8F87EEC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>
            <a:extLst>
              <a:ext uri="{FF2B5EF4-FFF2-40B4-BE49-F238E27FC236}">
                <a16:creationId xmlns:a16="http://schemas.microsoft.com/office/drawing/2014/main" id="{89478922-0EEC-4FA3-88F3-4B38578D2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F1A1845A-3027-47CF-9FC2-E783465804D3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>
            <a:extLst>
              <a:ext uri="{FF2B5EF4-FFF2-40B4-BE49-F238E27FC236}">
                <a16:creationId xmlns:a16="http://schemas.microsoft.com/office/drawing/2014/main" id="{5C082368-6077-481E-A690-7C8491602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163E30CC-BDFE-4E3E-97C8-3DCE38D540E9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E2F77-D5E1-4515-A3D0-7953940A1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5A3009-D3ED-4F12-9A21-1452A19C7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36798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3E8B4-D316-4C53-9646-790C1AC2A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B97FCB-9613-42EB-8F71-31DCC993FF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7033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D77F4D-A26B-44B6-A48B-8C4D537A47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18375" y="282575"/>
            <a:ext cx="2192338" cy="66151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78372D-4173-42B8-A770-1D0FBACB7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41363" y="282575"/>
            <a:ext cx="6424612" cy="66151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0473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B27FE-AFA6-48DA-B7C4-4E0DA18B0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0D952-A792-4730-9850-44EBEA20C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609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86C48-4F8A-4B96-97EC-6651E29DD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EB569-F4B6-498D-84E7-29A78E29E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0135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DE4A7-E801-4C6C-BDD0-19A1DFF5D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65701-1F60-4AF3-AA0F-ABA251A267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1363" y="1963738"/>
            <a:ext cx="4308475" cy="4933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7EA8D9-4C58-448B-A6E1-AEAC9CEEE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2238" y="1963738"/>
            <a:ext cx="4308475" cy="4933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2577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F173C-45FF-4156-A7CE-10C02E0AD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818A63-9110-45C0-AD03-BFA8197D3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70AA2-E703-4EAD-8C55-F4FB36D70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796D1A-0A7B-481D-B332-FA86E0CA04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0E037B-5A21-402C-B406-C050E8BDCD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89745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F77A5-071B-48B1-94D8-B4AC178AD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6446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347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0D257-4B70-45EE-8A5F-03F24CDA2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C1546-978C-4477-A2A0-88DDFB68B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859588-9EDB-418C-8F11-158F973EF1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299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B356C-FAE8-4605-8E44-77602FA9A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967892-379B-45AF-B826-A4C158D54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D8F4B3-C72D-4D25-A750-B9481D7F7A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679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7F36E479-1EC3-4DB6-A22E-91A69DDF59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282575"/>
            <a:ext cx="8605837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l-SI"/>
              <a:t>Kliknite za urejanje oblike naslova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DD0C8DA2-4D7D-4ED4-BFCC-6610DFC15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1963738"/>
            <a:ext cx="8769350" cy="493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l-SI"/>
              <a:t>Kliknite za urejanje oblike orisa</a:t>
            </a:r>
          </a:p>
          <a:p>
            <a:pPr lvl="1"/>
            <a:r>
              <a:rPr lang="en-GB" altLang="sl-SI"/>
              <a:t>Druga raven orisa</a:t>
            </a:r>
          </a:p>
          <a:p>
            <a:pPr lvl="2"/>
            <a:r>
              <a:rPr lang="en-GB" altLang="sl-SI"/>
              <a:t>Tretja raven orisa</a:t>
            </a:r>
          </a:p>
          <a:p>
            <a:pPr lvl="3"/>
            <a:r>
              <a:rPr lang="en-GB" altLang="sl-SI"/>
              <a:t>Četrta raven orisa</a:t>
            </a:r>
          </a:p>
          <a:p>
            <a:pPr lvl="4"/>
            <a:r>
              <a:rPr lang="en-GB" altLang="sl-SI"/>
              <a:t>Peta raven orisa</a:t>
            </a:r>
          </a:p>
          <a:p>
            <a:pPr lvl="4"/>
            <a:r>
              <a:rPr lang="en-GB" altLang="sl-SI"/>
              <a:t>Šesta raven orisa</a:t>
            </a:r>
          </a:p>
          <a:p>
            <a:pPr lvl="4"/>
            <a:r>
              <a:rPr lang="en-GB" altLang="sl-SI"/>
              <a:t>Sedma raven orisa</a:t>
            </a:r>
          </a:p>
          <a:p>
            <a:pPr lvl="4"/>
            <a:r>
              <a:rPr lang="en-GB" altLang="sl-SI"/>
              <a:t>Osma raven orisa</a:t>
            </a:r>
          </a:p>
          <a:p>
            <a:pPr lvl="4"/>
            <a:r>
              <a:rPr lang="en-GB" altLang="sl-SI"/>
              <a:t>Deveta raven orisa</a:t>
            </a:r>
          </a:p>
        </p:txBody>
      </p:sp>
      <p:sp>
        <p:nvSpPr>
          <p:cNvPr id="1027" name="AutoShape 3">
            <a:extLst>
              <a:ext uri="{FF2B5EF4-FFF2-40B4-BE49-F238E27FC236}">
                <a16:creationId xmlns:a16="http://schemas.microsoft.com/office/drawing/2014/main" id="{20EF4D2F-74A6-432A-A6DE-7E2C12828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7077075"/>
            <a:ext cx="9355138" cy="96838"/>
          </a:xfrm>
          <a:prstGeom prst="roundRect">
            <a:avLst>
              <a:gd name="adj" fmla="val 1667"/>
            </a:avLst>
          </a:prstGeom>
          <a:solidFill>
            <a:srgbClr val="FF9966"/>
          </a:solidFill>
          <a:ln>
            <a:noFill/>
          </a:ln>
          <a:effectLst>
            <a:outerShdw dist="152735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AF89FA33-CBAD-40E4-9DCB-287CE9BF1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550" y="7289800"/>
            <a:ext cx="8093075" cy="96838"/>
          </a:xfrm>
          <a:prstGeom prst="roundRect">
            <a:avLst>
              <a:gd name="adj" fmla="val 1667"/>
            </a:avLst>
          </a:prstGeom>
          <a:solidFill>
            <a:srgbClr val="FF9966"/>
          </a:solidFill>
          <a:ln>
            <a:noFill/>
          </a:ln>
          <a:effectLst>
            <a:outerShdw dist="152735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 b="1" i="1" kern="1200">
          <a:solidFill>
            <a:srgbClr val="FF9966"/>
          </a:solidFill>
          <a:latin typeface="+mj-lt"/>
          <a:ea typeface="+mj-ea"/>
          <a:cs typeface="+mj-cs"/>
        </a:defRPr>
      </a:lvl1pPr>
      <a:lvl2pPr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 b="1" i="1">
          <a:solidFill>
            <a:srgbClr val="FF9966"/>
          </a:solidFill>
          <a:latin typeface="Arial" panose="020B0604020202020204" pitchFamily="34" charset="0"/>
          <a:cs typeface="msmincho" charset="0"/>
        </a:defRPr>
      </a:lvl2pPr>
      <a:lvl3pPr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 b="1" i="1">
          <a:solidFill>
            <a:srgbClr val="FF9966"/>
          </a:solidFill>
          <a:latin typeface="Arial" panose="020B0604020202020204" pitchFamily="34" charset="0"/>
          <a:cs typeface="msmincho" charset="0"/>
        </a:defRPr>
      </a:lvl3pPr>
      <a:lvl4pPr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 b="1" i="1">
          <a:solidFill>
            <a:srgbClr val="FF9966"/>
          </a:solidFill>
          <a:latin typeface="Arial" panose="020B0604020202020204" pitchFamily="34" charset="0"/>
          <a:cs typeface="msmincho" charset="0"/>
        </a:defRPr>
      </a:lvl4pPr>
      <a:lvl5pPr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 b="1" i="1">
          <a:solidFill>
            <a:srgbClr val="FF9966"/>
          </a:solidFill>
          <a:latin typeface="Arial" panose="020B0604020202020204" pitchFamily="34" charset="0"/>
          <a:cs typeface="msmincho" charset="0"/>
        </a:defRPr>
      </a:lvl5pPr>
      <a:lvl6pPr marL="45720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 b="1" i="1">
          <a:solidFill>
            <a:srgbClr val="FF9966"/>
          </a:solidFill>
          <a:latin typeface="Arial" panose="020B0604020202020204" pitchFamily="34" charset="0"/>
          <a:cs typeface="msmincho" charset="0"/>
        </a:defRPr>
      </a:lvl6pPr>
      <a:lvl7pPr marL="91440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 b="1" i="1">
          <a:solidFill>
            <a:srgbClr val="FF9966"/>
          </a:solidFill>
          <a:latin typeface="Arial" panose="020B0604020202020204" pitchFamily="34" charset="0"/>
          <a:cs typeface="msmincho" charset="0"/>
        </a:defRPr>
      </a:lvl7pPr>
      <a:lvl8pPr marL="137160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 b="1" i="1">
          <a:solidFill>
            <a:srgbClr val="FF9966"/>
          </a:solidFill>
          <a:latin typeface="Arial" panose="020B0604020202020204" pitchFamily="34" charset="0"/>
          <a:cs typeface="msmincho" charset="0"/>
        </a:defRPr>
      </a:lvl8pPr>
      <a:lvl9pPr marL="182880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000" b="1" i="1">
          <a:solidFill>
            <a:srgbClr val="FF9966"/>
          </a:solidFill>
          <a:latin typeface="Arial" panose="020B0604020202020204" pitchFamily="34" charset="0"/>
          <a:cs typeface="msmincho" charset="0"/>
        </a:defRPr>
      </a:lvl9pPr>
    </p:titleStyle>
    <p:bodyStyle>
      <a:lvl1pPr marL="430213" indent="-323850" algn="l" defTabSz="449263" rtl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StarSymbol" charset="0"/>
        <a:buChar char="●"/>
        <a:defRPr sz="3200" kern="1200">
          <a:solidFill>
            <a:srgbClr val="E6E6E6"/>
          </a:solidFill>
          <a:latin typeface="+mn-lt"/>
          <a:ea typeface="+mn-ea"/>
          <a:cs typeface="+mn-cs"/>
        </a:defRPr>
      </a:lvl1pPr>
      <a:lvl2pPr marL="862013" indent="-285750" algn="l" defTabSz="449263" rtl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75000"/>
        <a:buFont typeface="StarSymbol" charset="0"/>
        <a:buChar char="–"/>
        <a:defRPr sz="2800" kern="1200">
          <a:solidFill>
            <a:srgbClr val="E6E6E6"/>
          </a:solidFill>
          <a:latin typeface="+mn-lt"/>
          <a:ea typeface="+mn-ea"/>
          <a:cs typeface="+mn-cs"/>
        </a:defRPr>
      </a:lvl2pPr>
      <a:lvl3pPr marL="1293813" indent="-215900" algn="l" defTabSz="449263" rtl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StarSymbol" charset="0"/>
        <a:buChar char="●"/>
        <a:defRPr sz="2400" kern="1200">
          <a:solidFill>
            <a:srgbClr val="E6E6E6"/>
          </a:solidFill>
          <a:latin typeface="+mn-lt"/>
          <a:ea typeface="+mn-ea"/>
          <a:cs typeface="+mn-cs"/>
        </a:defRPr>
      </a:lvl3pPr>
      <a:lvl4pPr marL="1725613" indent="-214313" algn="l" defTabSz="449263" rtl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75000"/>
        <a:buFont typeface="StarSymbol" charset="0"/>
        <a:buChar char="–"/>
        <a:defRPr sz="2000" kern="1200">
          <a:solidFill>
            <a:srgbClr val="E6E6E6"/>
          </a:solidFill>
          <a:latin typeface="+mn-lt"/>
          <a:ea typeface="+mn-ea"/>
          <a:cs typeface="+mn-cs"/>
        </a:defRPr>
      </a:lvl4pPr>
      <a:lvl5pPr marL="2157413" indent="-215900" algn="l" defTabSz="449263" rtl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E6E6E6"/>
        </a:buClr>
        <a:buSzPct val="45000"/>
        <a:buFont typeface="StarSymbol" charset="0"/>
        <a:buChar char="●"/>
        <a:defRPr sz="2000" kern="1200">
          <a:solidFill>
            <a:srgbClr val="E6E6E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28854A8E-BCF8-4426-9E86-D4E886D39A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  <a:ln/>
        </p:spPr>
        <p:txBody>
          <a:bodyPr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sl-SI"/>
              <a:t>CAESAR, GAIUS IULIUS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53CEE821-58F0-4439-A0C2-4C9CF35485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1963738"/>
            <a:ext cx="8772525" cy="4938712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Rojen je bil 13. julija 100 pr. n. št., umrl pa je 15. marca 44 pr. n. št. 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Bil je eden največjih rimskih politikov, govornikov, ter vojskovodij. Poleg tega je bil še senator, član triumvirata, diktator in pisec.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Starši iz bogatih družin Julijcev in Avrelijcev.</a:t>
            </a:r>
          </a:p>
        </p:txBody>
      </p:sp>
      <p:pic>
        <p:nvPicPr>
          <p:cNvPr id="3075" name="Picture 3">
            <a:extLst>
              <a:ext uri="{FF2B5EF4-FFF2-40B4-BE49-F238E27FC236}">
                <a16:creationId xmlns:a16="http://schemas.microsoft.com/office/drawing/2014/main" id="{8EDF479A-4D5B-4915-B9B7-E58321826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50" y="4859338"/>
            <a:ext cx="2700338" cy="1979612"/>
          </a:xfrm>
          <a:prstGeom prst="rect">
            <a:avLst/>
          </a:prstGeom>
          <a:noFill/>
          <a:ln>
            <a:noFill/>
          </a:ln>
          <a:effectLst>
            <a:outerShdw dist="152735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FA9D0BEF-5564-49D8-9097-2490F8581D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725" y="-7296150"/>
            <a:ext cx="20638" cy="15324138"/>
          </a:xfrm>
          <a:ln/>
        </p:spPr>
        <p:txBody>
          <a:bodyPr>
            <a:spAutoFit/>
          </a:bodyPr>
          <a:lstStyle/>
          <a:p>
            <a:endParaRPr lang="sl-SI" altLang="sl-SI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F669673C-B356-4329-806B-0473F1B784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179388"/>
            <a:ext cx="8772525" cy="6723062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en-GB" altLang="sl-SI" b="1" u="sng"/>
              <a:t>GOSPODARSKE</a:t>
            </a:r>
          </a:p>
          <a:p>
            <a:pPr>
              <a:lnSpc>
                <a:spcPct val="95000"/>
              </a:lnSpc>
              <a:buClr>
                <a:srgbClr val="000000"/>
              </a:buClr>
            </a:pPr>
            <a:r>
              <a:rPr lang="en-GB" altLang="sl-SI"/>
              <a:t>Za brezposelne je v Rimu uvedel javna gradbena dela.</a:t>
            </a:r>
          </a:p>
          <a:p>
            <a:pPr>
              <a:lnSpc>
                <a:spcPct val="95000"/>
              </a:lnSpc>
              <a:buClr>
                <a:srgbClr val="000000"/>
              </a:buClr>
            </a:pPr>
            <a:r>
              <a:rPr lang="en-GB" altLang="sl-SI"/>
              <a:t>Poskrbel je za izvajanje javnih gradenj.</a:t>
            </a:r>
          </a:p>
          <a:p>
            <a:pPr>
              <a:lnSpc>
                <a:spcPct val="95000"/>
              </a:lnSpc>
              <a:buClr>
                <a:srgbClr val="000000"/>
              </a:buClr>
            </a:pPr>
            <a:r>
              <a:rPr lang="en-GB" altLang="sl-SI"/>
              <a:t>Že leta 59 pr.Kr – agrarni zakon – znižanje dolgov in razdeljevanje žita revnim.</a:t>
            </a:r>
          </a:p>
          <a:p>
            <a:pPr>
              <a:lnSpc>
                <a:spcPct val="95000"/>
              </a:lnSpc>
              <a:buClr>
                <a:srgbClr val="000000"/>
              </a:buClr>
            </a:pPr>
            <a:r>
              <a:rPr lang="en-GB" altLang="sl-SI"/>
              <a:t>Uvedel je čiščenje cest in prepovedal vožnjo tovornih vozov podnevi.</a:t>
            </a:r>
          </a:p>
          <a:p>
            <a:pPr>
              <a:lnSpc>
                <a:spcPct val="95000"/>
              </a:lnSpc>
            </a:pPr>
            <a:r>
              <a:rPr lang="en-GB" altLang="sl-SI" b="1" u="sng"/>
              <a:t>DRUŽBENE</a:t>
            </a:r>
          </a:p>
          <a:p>
            <a:pPr>
              <a:lnSpc>
                <a:spcPct val="95000"/>
              </a:lnSpc>
              <a:buClr>
                <a:srgbClr val="000000"/>
              </a:buClr>
            </a:pPr>
            <a:r>
              <a:rPr lang="en-GB" altLang="sl-SI"/>
              <a:t>Plačal je odškodnino Italcem in njihovo naseljevanje zunaj Italije.</a:t>
            </a:r>
          </a:p>
          <a:p>
            <a:pPr>
              <a:lnSpc>
                <a:spcPct val="95000"/>
              </a:lnSpc>
              <a:buClr>
                <a:srgbClr val="000000"/>
              </a:buClr>
            </a:pPr>
            <a:r>
              <a:rPr lang="en-GB" altLang="sl-SI"/>
              <a:t>Ponovno je naselil Kartagino in Korint.</a:t>
            </a:r>
          </a:p>
          <a:p>
            <a:pPr>
              <a:lnSpc>
                <a:spcPct val="95000"/>
              </a:lnSpc>
              <a:buClr>
                <a:srgbClr val="000000"/>
              </a:buClr>
            </a:pPr>
            <a:r>
              <a:rPr lang="en-GB" altLang="sl-SI"/>
              <a:t>Nepreskrbljene veterane in proletarce je naselil zunaj Italije.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BFE02CA7-C7EA-4383-B26C-D7FF3C2102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725" y="-14962188"/>
            <a:ext cx="1588" cy="15324138"/>
          </a:xfrm>
          <a:ln/>
        </p:spPr>
        <p:txBody>
          <a:bodyPr>
            <a:spAutoFit/>
          </a:bodyPr>
          <a:lstStyle/>
          <a:p>
            <a:endParaRPr lang="sl-SI" altLang="sl-SI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C52A0773-FCFA-4434-A85E-8691B550C4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179388"/>
            <a:ext cx="8772525" cy="6723062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en-GB" altLang="sl-SI" b="1" i="1" u="sng"/>
              <a:t>KULTURNE</a:t>
            </a:r>
          </a:p>
          <a:p>
            <a:pPr>
              <a:lnSpc>
                <a:spcPct val="95000"/>
              </a:lnSpc>
              <a:buClr>
                <a:srgbClr val="000000"/>
              </a:buClr>
            </a:pPr>
            <a:r>
              <a:rPr lang="en-GB" altLang="sl-SI"/>
              <a:t>Uvedel je zakon proti razkošju.</a:t>
            </a:r>
          </a:p>
          <a:p>
            <a:pPr>
              <a:lnSpc>
                <a:spcPct val="95000"/>
              </a:lnSpc>
              <a:buClr>
                <a:srgbClr val="000000"/>
              </a:buClr>
            </a:pPr>
            <a:r>
              <a:rPr lang="en-GB" altLang="sl-SI"/>
              <a:t>Reformiral koledar – JULIJANSKI KOLEDAR – leto je imelo 365 in ¼ dneva, njegov rodni mesec je dobil ime julij, v veljavo je prišlo prestopno leto 29. februar, ta koledar so leta 1573 zamenjali z gregorijanskim.</a:t>
            </a:r>
          </a:p>
          <a:p>
            <a:pPr>
              <a:lnSpc>
                <a:spcPct val="95000"/>
              </a:lnSpc>
              <a:buClr>
                <a:srgbClr val="000000"/>
              </a:buClr>
            </a:pPr>
            <a:r>
              <a:rPr lang="en-GB" altLang="sl-SI"/>
              <a:t>Dal zgraditi nov trg Forum Iulium z baziliko.</a:t>
            </a:r>
          </a:p>
          <a:p>
            <a:pPr>
              <a:lnSpc>
                <a:spcPct val="95000"/>
              </a:lnSpc>
              <a:buClr>
                <a:srgbClr val="000000"/>
              </a:buClr>
            </a:pPr>
            <a:r>
              <a:rPr lang="en-GB" altLang="sl-SI"/>
              <a:t>Poskrbel je za izvajanje ljudskih iger.</a:t>
            </a:r>
          </a:p>
          <a:p>
            <a:pPr>
              <a:lnSpc>
                <a:spcPct val="95000"/>
              </a:lnSpc>
              <a:buClr>
                <a:srgbClr val="000000"/>
              </a:buClr>
            </a:pPr>
            <a:r>
              <a:rPr lang="en-GB" altLang="sl-SI"/>
              <a:t>Eno izmed svetišč je postalo posvečeno Cezarjevi dobrosrčnosti, v templjih pa so stali kipi z njegovimi potezami, ki so ponazarjali julijskega Jupitra.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8BA52F7A-4654-41BB-9CFC-079991ACAD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  <a:ln/>
        </p:spPr>
        <p:txBody>
          <a:bodyPr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sl-SI"/>
              <a:t>Cezarjevi izreki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875E46C3-0CC6-4670-89BC-77630DF203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1963738"/>
            <a:ext cx="8772525" cy="4938712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 b="1"/>
              <a:t>Veni, vidi, vici! </a:t>
            </a:r>
            <a:r>
              <a:rPr lang="en-GB" altLang="sl-SI"/>
              <a:t>                                             </a:t>
            </a:r>
            <a:r>
              <a:rPr lang="en-GB" altLang="sl-SI" i="1"/>
              <a:t>Prišel, videl, zmagal.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 b="1" i="1"/>
              <a:t>Tu, quoque, Brute, mi fili? </a:t>
            </a:r>
            <a:r>
              <a:rPr lang="en-GB" altLang="sl-SI" i="1"/>
              <a:t>                                Tudi ti, Brut, sin moj?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 b="1" i="1"/>
              <a:t>Libenter homines id, quod volunt credunt.</a:t>
            </a:r>
            <a:r>
              <a:rPr lang="en-GB" altLang="sl-SI" i="1"/>
              <a:t>       </a:t>
            </a:r>
            <a:br>
              <a:rPr lang="en-GB" altLang="sl-SI" i="1"/>
            </a:br>
            <a:r>
              <a:rPr lang="en-GB" altLang="sl-SI" i="1"/>
              <a:t>Ljudje radi verjamejo, kar hočejo verjeti.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 b="1" i="1"/>
              <a:t>Fere libenter homines id, quod volunt, credunt.</a:t>
            </a:r>
            <a:br>
              <a:rPr lang="en-GB" altLang="sl-SI" b="1" i="1"/>
            </a:br>
            <a:r>
              <a:rPr lang="en-GB" altLang="sl-SI" i="1"/>
              <a:t>Ljudje radi verjamejo tisto, kar želijo verjeti.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 b="1" i="1"/>
              <a:t>Alea iacta est.-Sietonius</a:t>
            </a:r>
            <a:br>
              <a:rPr lang="en-GB" altLang="sl-SI" b="1" i="1"/>
            </a:br>
            <a:r>
              <a:rPr lang="en-GB" altLang="sl-SI" b="1" i="1"/>
              <a:t>Kocka je padla.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86F4C38D-255D-4BB7-AB9D-55CEE6A429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  <a:ln/>
        </p:spPr>
        <p:txBody>
          <a:bodyPr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sl-SI"/>
              <a:t>Po njem je poimenovano...</a:t>
            </a: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800796C6-C673-4EEC-AA99-EF30424AFB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1963738"/>
            <a:ext cx="8772525" cy="4938712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Mesec JULIJ.</a:t>
            </a:r>
            <a:br>
              <a:rPr lang="en-GB" altLang="sl-SI"/>
            </a:br>
            <a:endParaRPr lang="en-GB" altLang="sl-SI"/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Vladarski naslov-cezar=cesar=car.</a:t>
            </a:r>
            <a:br>
              <a:rPr lang="en-GB" altLang="sl-SI"/>
            </a:br>
            <a:endParaRPr lang="en-GB" altLang="sl-SI"/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Julijske Alpe</a:t>
            </a:r>
            <a:br>
              <a:rPr lang="en-GB" altLang="sl-SI"/>
            </a:br>
            <a:endParaRPr lang="en-GB" altLang="sl-SI"/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Cezarjeva šifra</a:t>
            </a:r>
          </a:p>
        </p:txBody>
      </p:sp>
      <p:pic>
        <p:nvPicPr>
          <p:cNvPr id="15363" name="Picture 3">
            <a:extLst>
              <a:ext uri="{FF2B5EF4-FFF2-40B4-BE49-F238E27FC236}">
                <a16:creationId xmlns:a16="http://schemas.microsoft.com/office/drawing/2014/main" id="{C9725E15-76C2-40E9-BE65-B3C1E39BD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288" y="5373688"/>
            <a:ext cx="3048000" cy="1285875"/>
          </a:xfrm>
          <a:prstGeom prst="rect">
            <a:avLst/>
          </a:prstGeom>
          <a:noFill/>
          <a:ln>
            <a:noFill/>
          </a:ln>
          <a:effectLst>
            <a:outerShdw dist="152735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5364" name="Freeform 4">
            <a:extLst>
              <a:ext uri="{FF2B5EF4-FFF2-40B4-BE49-F238E27FC236}">
                <a16:creationId xmlns:a16="http://schemas.microsoft.com/office/drawing/2014/main" id="{0D4775FD-8748-4A61-9EDC-478E9F671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0588" y="5400675"/>
            <a:ext cx="1439862" cy="900113"/>
          </a:xfrm>
          <a:custGeom>
            <a:avLst/>
            <a:gdLst>
              <a:gd name="T0" fmla="*/ 517 w 841"/>
              <a:gd name="T1" fmla="*/ 247 h 854"/>
              <a:gd name="T2" fmla="*/ 517 w 841"/>
              <a:gd name="T3" fmla="*/ 415 h 854"/>
              <a:gd name="T4" fmla="*/ 264 w 841"/>
              <a:gd name="T5" fmla="*/ 415 h 854"/>
              <a:gd name="T6" fmla="*/ 264 w 841"/>
              <a:gd name="T7" fmla="*/ 0 h 854"/>
              <a:gd name="T8" fmla="*/ 0 w 841"/>
              <a:gd name="T9" fmla="*/ 0 h 854"/>
              <a:gd name="T10" fmla="*/ 0 w 841"/>
              <a:gd name="T11" fmla="*/ 680 h 854"/>
              <a:gd name="T12" fmla="*/ 517 w 841"/>
              <a:gd name="T13" fmla="*/ 680 h 854"/>
              <a:gd name="T14" fmla="*/ 517 w 841"/>
              <a:gd name="T15" fmla="*/ 854 h 854"/>
              <a:gd name="T16" fmla="*/ 841 w 841"/>
              <a:gd name="T17" fmla="*/ 547 h 854"/>
              <a:gd name="T18" fmla="*/ 517 w 841"/>
              <a:gd name="T19" fmla="*/ 247 h 8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41" h="854">
                <a:moveTo>
                  <a:pt x="517" y="247"/>
                </a:moveTo>
                <a:lnTo>
                  <a:pt x="517" y="415"/>
                </a:lnTo>
                <a:lnTo>
                  <a:pt x="264" y="415"/>
                </a:lnTo>
                <a:lnTo>
                  <a:pt x="264" y="0"/>
                </a:lnTo>
                <a:lnTo>
                  <a:pt x="0" y="0"/>
                </a:lnTo>
                <a:lnTo>
                  <a:pt x="0" y="680"/>
                </a:lnTo>
                <a:lnTo>
                  <a:pt x="517" y="680"/>
                </a:lnTo>
                <a:lnTo>
                  <a:pt x="517" y="854"/>
                </a:lnTo>
                <a:lnTo>
                  <a:pt x="841" y="547"/>
                </a:lnTo>
                <a:lnTo>
                  <a:pt x="517" y="247"/>
                </a:lnTo>
                <a:close/>
              </a:path>
            </a:pathLst>
          </a:custGeom>
          <a:solidFill>
            <a:srgbClr val="FF9966"/>
          </a:solidFill>
          <a:ln w="9360">
            <a:solidFill>
              <a:srgbClr val="000000"/>
            </a:solidFill>
            <a:round/>
            <a:headEnd/>
            <a:tailEnd/>
          </a:ln>
          <a:effectLst>
            <a:outerShdw dist="152735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01AFD6BD-99E2-4271-90A9-C2306829CD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  <a:ln/>
        </p:spPr>
        <p:txBody>
          <a:bodyPr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sl-SI"/>
              <a:t>Vsi Cezarjevi nazivi</a:t>
            </a: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ADADD0FE-7621-4C05-AC4E-8D4452AA64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1963738"/>
            <a:ext cx="8772525" cy="4938712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Diktator, konzul(L. 49), diktator za 10 let(L. 52).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Diktator za nedoločen čas(dictator perpetuus).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Konzul za 10 let.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Od L. 63. najvišji vrhovni svečenik.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Vrhovni poveljnik rimske vojske.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Kronanje odkloni(=se poda le Jupitru).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Oče domovine-pater patriae.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5A92AFF1-C0C2-41D0-8B57-680C693579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  <a:ln/>
        </p:spPr>
        <p:txBody>
          <a:bodyPr>
            <a:spAutoFit/>
          </a:bodyPr>
          <a:lstStyle/>
          <a:p>
            <a:pPr marL="430213" indent="-358775">
              <a:lnSpc>
                <a:spcPct val="93000"/>
              </a:lnSpc>
              <a:tabLst>
                <a:tab pos="430213" algn="l"/>
                <a:tab pos="1147763" algn="l"/>
                <a:tab pos="1866900" algn="l"/>
                <a:tab pos="2586038" algn="l"/>
                <a:tab pos="3305175" algn="l"/>
                <a:tab pos="4024313" algn="l"/>
                <a:tab pos="4743450" algn="l"/>
                <a:tab pos="5462588" algn="l"/>
                <a:tab pos="6181725" algn="l"/>
                <a:tab pos="6900863" algn="l"/>
                <a:tab pos="7620000" algn="l"/>
                <a:tab pos="8339138" algn="l"/>
                <a:tab pos="9058275" algn="l"/>
                <a:tab pos="9777413" algn="l"/>
                <a:tab pos="10496550" algn="l"/>
                <a:tab pos="11215688" algn="l"/>
              </a:tabLst>
            </a:pPr>
            <a:r>
              <a:rPr lang="en-GB" altLang="sl-SI"/>
              <a:t>Otroštvo in mladost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C69EA334-36E6-4F97-931A-30736D7D08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89025" y="2224088"/>
            <a:ext cx="8477250" cy="4765675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Njegova teta je bila poročena z Marijem.</a:t>
            </a:r>
            <a:br>
              <a:rPr lang="en-GB" altLang="sl-SI"/>
            </a:br>
            <a:endParaRPr lang="en-GB" altLang="sl-SI"/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Mala Azija- oče pretor.</a:t>
            </a:r>
            <a:br>
              <a:rPr lang="en-GB" altLang="sl-SI"/>
            </a:br>
            <a:endParaRPr lang="en-GB" altLang="sl-SI"/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Po izbruhu vojne s pontskim kraljem Mitriadom IV se  Cezarjeva družina vrne v Rim. </a:t>
            </a:r>
            <a:br>
              <a:rPr lang="en-GB" altLang="sl-SI"/>
            </a:br>
            <a:endParaRPr lang="en-GB" altLang="sl-SI"/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Cezar se poroči s Kornelijo.</a:t>
            </a:r>
            <a:br>
              <a:rPr lang="en-GB" altLang="sl-SI"/>
            </a:br>
            <a:endParaRPr lang="en-GB" altLang="sl-SI"/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“V tem fantu tiči več kot en Marij!”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B14D8B81-6717-441D-97C4-CEFD5AF001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  <a:ln/>
        </p:spPr>
        <p:txBody>
          <a:bodyPr>
            <a:spAutoFit/>
          </a:bodyPr>
          <a:lstStyle/>
          <a:p>
            <a:pPr marL="430213" indent="-358775">
              <a:lnSpc>
                <a:spcPct val="93000"/>
              </a:lnSpc>
              <a:tabLst>
                <a:tab pos="430213" algn="l"/>
                <a:tab pos="1147763" algn="l"/>
                <a:tab pos="1866900" algn="l"/>
                <a:tab pos="2586038" algn="l"/>
                <a:tab pos="3305175" algn="l"/>
                <a:tab pos="4024313" algn="l"/>
                <a:tab pos="4743450" algn="l"/>
                <a:tab pos="5462588" algn="l"/>
                <a:tab pos="6181725" algn="l"/>
                <a:tab pos="6900863" algn="l"/>
                <a:tab pos="7620000" algn="l"/>
                <a:tab pos="8339138" algn="l"/>
                <a:tab pos="9058275" algn="l"/>
                <a:tab pos="9777413" algn="l"/>
                <a:tab pos="10496550" algn="l"/>
                <a:tab pos="11215688" algn="l"/>
              </a:tabLst>
            </a:pPr>
            <a:r>
              <a:rPr lang="en-GB" altLang="sl-SI"/>
              <a:t>Politična in vojaška kariera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539A7975-1362-4B2A-A623-9F9DB8B53F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2038" y="1328738"/>
            <a:ext cx="8477250" cy="6019800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 </a:t>
            </a:r>
            <a:r>
              <a:rPr lang="en-GB" altLang="sl-SI" u="sng"/>
              <a:t>V letih od 89 do 79 p.n.š.</a:t>
            </a:r>
            <a:r>
              <a:rPr lang="en-GB" altLang="sl-SI"/>
              <a:t> služi v Mali Aziji kot član osebja pretorja Marka Minucija Terma. 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 Po Sulovi smrti se vrne v Italijo, kjer je v Rimu prevzel službo zagovornika kriminalcev. 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Cezar je na lastno pobudo in stroške oskrbel majhno vojsko, kateri je poveljeval Lucij Licinij Lukul (117 - 56 p.n.š.).  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 u="sng"/>
              <a:t>Leta 73 p.n.š.</a:t>
            </a:r>
            <a:r>
              <a:rPr lang="en-GB" altLang="sl-SI"/>
              <a:t> se je Cezar vrnil v Rim kot heroj. S tem se začne njegova vojaška in politična kariera.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Ob smrti svoje tete Julije, Marijeve žene, in svoje žene Kornelije je pripravil lep govor in z njim vzbudil sočutje pri ljudskih množicah.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726D1C8E-9564-4399-A517-716C6EA7FB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48788" y="-7296150"/>
            <a:ext cx="11112" cy="15324138"/>
          </a:xfrm>
          <a:ln/>
        </p:spPr>
        <p:txBody>
          <a:bodyPr>
            <a:spAutoFit/>
          </a:bodyPr>
          <a:lstStyle/>
          <a:p>
            <a:endParaRPr lang="sl-SI" altLang="sl-SI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3A4E39D1-AAB9-4A1E-A1D6-99AD013C11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79388"/>
            <a:ext cx="8772525" cy="11161712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en-GB" altLang="sl-SI" u="sng"/>
              <a:t>Leta 68 p.n.š.</a:t>
            </a:r>
            <a:r>
              <a:rPr lang="en-GB" altLang="sl-SI"/>
              <a:t> je bil imenovan za kvestorja  španske province Betice (današnja Andaluzija).</a:t>
            </a:r>
          </a:p>
          <a:p>
            <a:pPr>
              <a:lnSpc>
                <a:spcPct val="95000"/>
              </a:lnSpc>
            </a:pPr>
            <a:r>
              <a:rPr lang="en-GB" altLang="sl-SI"/>
              <a:t>V </a:t>
            </a:r>
            <a:r>
              <a:rPr lang="en-GB" altLang="sl-SI" u="sng"/>
              <a:t>letu 65 p.n.š.</a:t>
            </a:r>
            <a:r>
              <a:rPr lang="en-GB" altLang="sl-SI"/>
              <a:t> se je Cezar vrnil iz Španije v Rim, kjer se je poročil s Pompejo.</a:t>
            </a:r>
          </a:p>
          <a:p>
            <a:pPr>
              <a:lnSpc>
                <a:spcPct val="95000"/>
              </a:lnSpc>
            </a:pPr>
            <a:r>
              <a:rPr lang="en-GB" altLang="sl-SI"/>
              <a:t> Najprej je bil imenovan za nadzornika Apijeve ceste, nato pa  je bil izbran za edila, ki je imel nalogo, da skrbi za »kruh in igre«. </a:t>
            </a:r>
          </a:p>
          <a:p>
            <a:pPr>
              <a:lnSpc>
                <a:spcPct val="95000"/>
              </a:lnSpc>
            </a:pPr>
            <a:r>
              <a:rPr lang="en-GB" altLang="sl-SI"/>
              <a:t>Dve leti kasneje, leta 63 p.n.š.,  je bil imenovan za vrhovnega svečenika (pontifex maximus).  </a:t>
            </a:r>
          </a:p>
          <a:p>
            <a:pPr>
              <a:lnSpc>
                <a:spcPct val="95000"/>
              </a:lnSpc>
            </a:pPr>
            <a:r>
              <a:rPr lang="en-GB" altLang="sl-SI"/>
              <a:t>Leta 62 p.n.š. je bil izvoljen za pretorja. </a:t>
            </a:r>
          </a:p>
          <a:p>
            <a:pPr>
              <a:lnSpc>
                <a:spcPct val="95000"/>
              </a:lnSpc>
            </a:pPr>
            <a:r>
              <a:rPr lang="en-GB" altLang="sl-SI"/>
              <a:t>Cezar je zapadel v velike dolgove, saj ves denar namenil za prirejanje iger ter za lobiranje pri volitvah za vrhovnega svečenika in pretorja. Iz dolgov mu pomaga najbogatejši Rimljan Mark Licinij Kras.</a:t>
            </a:r>
          </a:p>
          <a:p>
            <a:pPr>
              <a:lnSpc>
                <a:spcPct val="95000"/>
              </a:lnSpc>
              <a:buFont typeface="StarSymbol" charset="0"/>
              <a:buNone/>
            </a:pPr>
            <a:endParaRPr lang="en-GB" altLang="sl-SI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1D307AA1-0C88-4311-A189-D085C64DD3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  <a:ln/>
        </p:spPr>
        <p:txBody>
          <a:bodyPr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sl-SI"/>
              <a:t>Odhod v Španijo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FAD4F60E-7405-497B-9326-CE3C4CE520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1963738"/>
            <a:ext cx="8772525" cy="6019800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 u="sng"/>
              <a:t>Leta 61 p.n.š.</a:t>
            </a:r>
            <a:r>
              <a:rPr lang="en-GB" altLang="sl-SI"/>
              <a:t> je bil imenovan za guvernerja in je prevzel upravo Iberije (današnja Španija). 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 Nekega dne naj bi prijateljem, ki so ga vprašali, zakaj joče, dejal: »Kaj bi ne jokal, če pomislim, da je Aleksander v mojih letih vladal že tolikim državam, jaz pa še nisem storil nič pomembnega.«  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 Cezar se je odrekel triumfu in se priglasil kot kandidat za konzula. V tem času se je spoprijateljil s Krasom in z znanim vojskovodjem Gnejem Pompejem  ter se pod njunim okriljem spustil v predvolilni boj.</a:t>
            </a:r>
          </a:p>
          <a:p>
            <a:pPr>
              <a:lnSpc>
                <a:spcPct val="95000"/>
              </a:lnSpc>
              <a:buFont typeface="StarSymbol" charset="0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altLang="sl-SI"/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A22D8969-A470-40E8-A038-A79046D36D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  <a:ln/>
        </p:spPr>
        <p:txBody>
          <a:bodyPr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sl-SI"/>
              <a:t>Konzul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B1B903D9-D31C-42FB-A928-A2BEC939F0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1963738"/>
            <a:ext cx="8772525" cy="4938712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 Decembra </a:t>
            </a:r>
            <a:r>
              <a:rPr lang="en-GB" altLang="sl-SI" u="sng"/>
              <a:t>60 p.n.š.</a:t>
            </a:r>
            <a:r>
              <a:rPr lang="en-GB" altLang="sl-SI"/>
              <a:t> je bil Cezar izvoljen za enega izmed konzulov(populari) - najvišjih uradnikov v rimski republiki. 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Iz vrst optimatov  je bil izvoljen Kornelij Bibul. </a:t>
            </a:r>
          </a:p>
          <a:p>
            <a:pPr>
              <a:lnSpc>
                <a:spcPct val="104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>
                <a:latin typeface="Trebuchet MS" panose="020B0603020202020204" pitchFamily="34" charset="0"/>
              </a:rPr>
              <a:t>Kot konzul je Cezar takoj pričel z uvajanjem reform. Najprej je uvedel agrarni zakon, po katerem so veterani pridobili zemljo.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8AAA9E10-5881-449B-917C-260C8DB16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915988"/>
            <a:ext cx="10012363" cy="170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cs typeface="msmincho" charset="0"/>
              </a:defRPr>
            </a:lvl1pPr>
            <a:lvl2pPr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cs typeface="msmincho" charset="0"/>
              </a:defRPr>
            </a:lvl2pPr>
            <a:lvl3pPr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cs typeface="msmincho" charset="0"/>
              </a:defRPr>
            </a:lvl3pPr>
            <a:lvl4pPr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cs typeface="msmincho" charset="0"/>
              </a:defRPr>
            </a:lvl4pPr>
            <a:lvl5pPr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cs typeface="msmincho" charset="0"/>
              </a:defRPr>
            </a:lvl5pPr>
            <a:lvl6pPr marL="1535113" indent="-2159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cs typeface="msmincho" charset="0"/>
              </a:defRPr>
            </a:lvl6pPr>
            <a:lvl7pPr marL="1992313" indent="-2159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cs typeface="msmincho" charset="0"/>
              </a:defRPr>
            </a:lvl7pPr>
            <a:lvl8pPr marL="2449513" indent="-2159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cs typeface="msmincho" charset="0"/>
              </a:defRPr>
            </a:lvl8pPr>
            <a:lvl9pPr marL="2906713" indent="-215900" defTabSz="449263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en-GB" altLang="sl-SI"/>
              <a:t> </a:t>
            </a:r>
          </a:p>
          <a:p>
            <a:pPr>
              <a:lnSpc>
                <a:spcPct val="93000"/>
              </a:lnSpc>
            </a:pPr>
            <a:endParaRPr lang="en-GB" altLang="sl-SI"/>
          </a:p>
          <a:p>
            <a:pPr>
              <a:lnSpc>
                <a:spcPct val="93000"/>
              </a:lnSpc>
            </a:pPr>
            <a:endParaRPr lang="en-GB" altLang="sl-SI"/>
          </a:p>
          <a:p>
            <a:pPr>
              <a:lnSpc>
                <a:spcPct val="93000"/>
              </a:lnSpc>
            </a:pPr>
            <a:endParaRPr lang="en-GB" altLang="sl-SI"/>
          </a:p>
          <a:p>
            <a:pPr>
              <a:lnSpc>
                <a:spcPct val="93000"/>
              </a:lnSpc>
            </a:pPr>
            <a:endParaRPr lang="en-GB" altLang="sl-SI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A57D0B22-41FC-478B-98E9-A11233193C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  <a:ln/>
        </p:spPr>
        <p:txBody>
          <a:bodyPr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sl-SI"/>
              <a:t>Prvi Triumvirat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9B068E1-494C-46E9-A9B0-3E2E22EE7D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1963738"/>
            <a:ext cx="8772525" cy="4938712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 u="sng"/>
              <a:t>60-59 pr. Kr.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Tres, viris=Zveza treh mož.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Najbogatejšega Rimljan Mark Licinij Kras + vojskovodja Gnej Pompej + Gaj Julij Cezar.</a:t>
            </a:r>
          </a:p>
          <a:p>
            <a:pPr>
              <a:lnSpc>
                <a:spcPct val="95000"/>
              </a:lnSpc>
              <a:spcBef>
                <a:spcPts val="1400"/>
              </a:spcBef>
              <a:spcAft>
                <a:spcPts val="1400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>
                <a:latin typeface="Calisto MT" panose="02040603050505030304" pitchFamily="18" charset="0"/>
              </a:rPr>
              <a:t>Glavna reforma tega triumvirata je bil </a:t>
            </a:r>
            <a:r>
              <a:rPr lang="en-GB" altLang="sl-SI" u="sng">
                <a:latin typeface="Calisto MT" panose="02040603050505030304" pitchFamily="18" charset="0"/>
              </a:rPr>
              <a:t>agrarni zakon</a:t>
            </a:r>
            <a:r>
              <a:rPr lang="en-GB" altLang="sl-SI">
                <a:latin typeface="Calisto MT" panose="02040603050505030304" pitchFamily="18" charset="0"/>
              </a:rPr>
              <a:t>, po katerem je bila zemlja razdeljena med revno mestno prebivalstvo in med Pompejeve vojake.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93FDE580-8D9B-43CC-891D-0306317E96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  <a:ln/>
        </p:spPr>
        <p:txBody>
          <a:bodyPr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sl-SI"/>
              <a:t>Cezarjeva smrt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D79D74C1-5973-4313-BE5F-82043F889F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1963738"/>
            <a:ext cx="8772525" cy="4938712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 u="sng"/>
              <a:t>15.3.44 pr. Kr.- Na dan marčevih id.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Sestane se rimski senat, pod vodstvom Marka Junija Bruta in Kasija.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Zabode ga vsak senator-delitev krivde.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Svetonij: “Tudi ti, moj sin?”(Brutu)</a:t>
            </a:r>
          </a:p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Preboden s 23 sunki bodal se zgrudi ob vznožju Pompejeve sobe.</a:t>
            </a:r>
          </a:p>
        </p:txBody>
      </p:sp>
      <p:pic>
        <p:nvPicPr>
          <p:cNvPr id="10243" name="Picture 3">
            <a:extLst>
              <a:ext uri="{FF2B5EF4-FFF2-40B4-BE49-F238E27FC236}">
                <a16:creationId xmlns:a16="http://schemas.microsoft.com/office/drawing/2014/main" id="{DCC13AA2-D8C3-4BB4-A50F-5969BBC4A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5040313"/>
            <a:ext cx="4140200" cy="1800225"/>
          </a:xfrm>
          <a:prstGeom prst="rect">
            <a:avLst/>
          </a:prstGeom>
          <a:noFill/>
          <a:ln>
            <a:noFill/>
          </a:ln>
          <a:effectLst>
            <a:outerShdw dist="152735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FABA898B-102A-40A8-803B-BD065BF1A7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609012" cy="1263650"/>
          </a:xfrm>
          <a:ln/>
        </p:spPr>
        <p:txBody>
          <a:bodyPr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sl-SI"/>
              <a:t>Cezarjeve reforme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86CEA6E2-4E00-4264-B014-5ADC9B58B9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1963738"/>
            <a:ext cx="8772525" cy="4938712"/>
          </a:xfrm>
          <a:ln/>
        </p:spPr>
        <p:txBody>
          <a:bodyPr>
            <a:spAutoFit/>
          </a:bodyPr>
          <a:lstStyle/>
          <a:p>
            <a:pPr>
              <a:lnSpc>
                <a:spcPct val="95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 b="1" u="sng"/>
              <a:t> POLITIČNE</a:t>
            </a:r>
          </a:p>
          <a:p>
            <a:pPr>
              <a:lnSpc>
                <a:spcPct val="95000"/>
              </a:lnSpc>
              <a:buClr>
                <a:srgbClr val="000000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Povečal je število senatorjev na 900, pravico biti senator so imeli vsi prebivalci Italije in provinc.</a:t>
            </a:r>
          </a:p>
          <a:p>
            <a:pPr>
              <a:lnSpc>
                <a:spcPct val="95000"/>
              </a:lnSpc>
              <a:buClr>
                <a:srgbClr val="000000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Podelil je rimsko državljanstvo prebivalcem Italije, Sicilije in Španije.</a:t>
            </a:r>
          </a:p>
          <a:p>
            <a:pPr>
              <a:lnSpc>
                <a:spcPct val="95000"/>
              </a:lnSpc>
              <a:buClr>
                <a:srgbClr val="000000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Uvedel je upravne ureditve občin, Rim pa je ostal glavno mesto imperija.</a:t>
            </a:r>
          </a:p>
          <a:p>
            <a:pPr>
              <a:lnSpc>
                <a:spcPct val="95000"/>
              </a:lnSpc>
              <a:buClr>
                <a:srgbClr val="000000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Senat je postal diktatorjev organ, kronski svet.</a:t>
            </a:r>
          </a:p>
          <a:p>
            <a:pPr>
              <a:lnSpc>
                <a:spcPct val="95000"/>
              </a:lnSpc>
              <a:buClr>
                <a:srgbClr val="000000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sl-SI"/>
              <a:t>Vključil je Tostransko Galijo v Italijo (meja reka Timav).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msmincho"/>
      </a:majorFont>
      <a:minorFont>
        <a:latin typeface="Times New Roman"/>
        <a:ea typeface="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StarSymbol" charset="0"/>
          <a:buNone/>
          <a:tabLst/>
          <a:defRPr kumimoji="0" lang="en-GB" altLang="sl-SI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msminch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StarSymbol" charset="0"/>
          <a:buNone/>
          <a:tabLst/>
          <a:defRPr kumimoji="0" lang="en-GB" altLang="sl-SI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msmincho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961</Words>
  <Application>Microsoft Office PowerPoint</Application>
  <PresentationFormat>Custom</PresentationFormat>
  <Paragraphs>87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Calisto MT</vt:lpstr>
      <vt:lpstr>StarSymbol</vt:lpstr>
      <vt:lpstr>Times New Roman</vt:lpstr>
      <vt:lpstr>Trebuchet MS</vt:lpstr>
      <vt:lpstr>Office Theme</vt:lpstr>
      <vt:lpstr>CAESAR, GAIUS IULIUS</vt:lpstr>
      <vt:lpstr>Otroštvo in mladost</vt:lpstr>
      <vt:lpstr>Politična in vojaška kariera</vt:lpstr>
      <vt:lpstr>PowerPoint Presentation</vt:lpstr>
      <vt:lpstr>Odhod v Španijo</vt:lpstr>
      <vt:lpstr>Konzul</vt:lpstr>
      <vt:lpstr>Prvi Triumvirat</vt:lpstr>
      <vt:lpstr>Cezarjeva smrt</vt:lpstr>
      <vt:lpstr>Cezarjeve reforme</vt:lpstr>
      <vt:lpstr>PowerPoint Presentation</vt:lpstr>
      <vt:lpstr>PowerPoint Presentation</vt:lpstr>
      <vt:lpstr>Cezarjevi izreki</vt:lpstr>
      <vt:lpstr>Po njem je poimenovano...</vt:lpstr>
      <vt:lpstr>Vsi Cezarjevi nazivi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2019-06-03T09:14:18Z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