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45" autoAdjust="0"/>
  </p:normalViewPr>
  <p:slideViewPr>
    <p:cSldViewPr>
      <p:cViewPr varScale="1">
        <p:scale>
          <a:sx n="154" d="100"/>
          <a:sy n="154" d="100"/>
        </p:scale>
        <p:origin x="4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53DE7484-00D5-423F-B527-4651266FF630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7">
            <a:extLst>
              <a:ext uri="{FF2B5EF4-FFF2-40B4-BE49-F238E27FC236}">
                <a16:creationId xmlns:a16="http://schemas.microsoft.com/office/drawing/2014/main" id="{7758FC0E-242C-40D6-BB80-4FE8B18A29E9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0">
            <a:extLst>
              <a:ext uri="{FF2B5EF4-FFF2-40B4-BE49-F238E27FC236}">
                <a16:creationId xmlns:a16="http://schemas.microsoft.com/office/drawing/2014/main" id="{A53DCE66-D83D-4EE6-95F6-9370C440B3AA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571F1113-E23C-42A8-BA2A-DC7C7A26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4D6858FD-EC3B-4580-9660-02558E7CB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956722-6D54-4C69-A346-F38A8027E88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BB1201E6-8A6F-40A5-B6F5-E8DDC1D896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06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F0DC16D5-AEC8-44D6-9A0E-2D92E5D1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C32CDD7A-9C5D-470B-9AC3-0D54863B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F948156-0663-4B82-83E0-5DF2EB55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83DCA-5600-4566-98EF-8E7C1BB456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643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0F2077D5-0D29-42E8-9EB4-C36E18F6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C3479DD-5223-4BFC-9E27-80CAC36F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EB9360E-2AB3-4B89-A7DC-7300B30F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B041C-965A-429E-8819-E57A2457B3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09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9B6AB605-86D9-4474-9FEA-0DB1B246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23B8D8F5-642E-4572-86A3-0140E473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EA219B5-5533-4496-A7B2-47F4E41B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83AB0-0710-4B17-8015-A8C984554F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32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C2001C73-45DD-4478-BCA7-9EFBFB5867EA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A78E51A-50D2-4872-8A40-F7316214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4B53ABC-A667-4A8B-A199-662B8109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D9073EB-4BE0-481C-AFEF-5CC7AE63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15E62-AE90-4384-88C7-339D4A2B5A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552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0EDCB052-DCF5-48DC-8EEC-A023C298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6EF6F5CA-240F-43B1-BE8A-11F41684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FE7CC412-CB0E-413F-A8B3-9C2AC7CF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C3BC-EC28-4522-AC03-6D5C7A6B10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116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6">
            <a:extLst>
              <a:ext uri="{FF2B5EF4-FFF2-40B4-BE49-F238E27FC236}">
                <a16:creationId xmlns:a16="http://schemas.microsoft.com/office/drawing/2014/main" id="{BB1E4BFD-2E0C-4E47-80F7-1DD1A949DF74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EA24CDC4-FDCF-40C7-BD9B-8645A403E8FD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BA6CF79F-76A7-44F0-BF87-912F2A46C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5D2BC-4FCA-4BAF-9D9D-4DFECA62455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8E4075A5-5255-4A8C-AA0F-3FEDE4DD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BD6470A8-43B4-4FC6-8D3B-E908B52EF1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72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CF22A2DA-2DBA-4AC4-BA5E-26C505AB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6B670665-ABF8-435D-A32A-5C604458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075B855B-9C0A-4CB4-965C-872E0CD1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971D4-C366-4684-862F-029A5A6DDC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456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0A44C00E-B9C4-4EAD-BC15-222D0A47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A56B6642-8741-4916-8BE3-69048B90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ACEEAEDA-FFC5-4384-BEC0-59826356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DEBCA-D565-44A4-9CC1-0543E1BE00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075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3296F187-3B05-4230-B9B2-9CBA2FAA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7A1A38C7-AEB0-4853-808C-A980E3A372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362A7-4BAC-46D2-88EF-8E84BC0227B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AA3D5BFF-B9D5-4B94-B9F0-161711FC05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98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37C63D17-650B-43A7-96F5-0908DC9E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2FDFE242-3384-4EB0-8CA9-8FC831AB2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52BF7-C9D6-45C2-ADDC-5EB1EB0ED2A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D87E8839-4DE1-4632-80BF-AEF16A4902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05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98AC25EA-F3B9-4A43-AF51-4F4AD00A1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BAC4DE50-B2A3-4E4B-AB74-9B8FA8B45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C5C702EF-5617-4AA7-9F7D-40E9461A4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BC307656-71AD-4236-A2EA-99CF60312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E96C03FC-CA62-4F9A-8B57-3A6D194032A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B7A862D4-AE52-43EB-A9F6-B0B3F28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46" r:id="rId2"/>
    <p:sldLayoutId id="2147483853" r:id="rId3"/>
    <p:sldLayoutId id="2147483847" r:id="rId4"/>
    <p:sldLayoutId id="2147483854" r:id="rId5"/>
    <p:sldLayoutId id="2147483848" r:id="rId6"/>
    <p:sldLayoutId id="2147483849" r:id="rId7"/>
    <p:sldLayoutId id="2147483855" r:id="rId8"/>
    <p:sldLayoutId id="2147483856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Julij_Cez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15D1E022-8D8C-4BFC-97D7-AC9D99C41B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71625" y="3857625"/>
            <a:ext cx="5986463" cy="9001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600" dirty="0"/>
              <a:t>100 pr. n. št. † 44 pr. n. št.</a:t>
            </a:r>
            <a:r>
              <a:rPr lang="sl-SI" dirty="0"/>
              <a:t>  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8176848-7CE2-4B58-8984-7022DC57A3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200"/>
              <a:t>.</a:t>
            </a:r>
          </a:p>
        </p:txBody>
      </p:sp>
      <p:sp>
        <p:nvSpPr>
          <p:cNvPr id="7172" name="WordArt 4">
            <a:extLst>
              <a:ext uri="{FF2B5EF4-FFF2-40B4-BE49-F238E27FC236}">
                <a16:creationId xmlns:a16="http://schemas.microsoft.com/office/drawing/2014/main" id="{1D84DB90-03C2-498A-851F-00B567AB21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785813"/>
            <a:ext cx="6929438" cy="2427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nstantia" panose="02030602050306030303" pitchFamily="18" charset="0"/>
              </a:rPr>
              <a:t>GAJ JULIJ </a:t>
            </a:r>
          </a:p>
          <a:p>
            <a:pPr algn="ctr"/>
            <a:r>
              <a:rPr lang="sl-SI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nstantia" panose="02030602050306030303" pitchFamily="18" charset="0"/>
              </a:rPr>
              <a:t>CEZAR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3E9B0F8C-C368-4BC0-BA1B-BF3FE534F2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357188"/>
            <a:ext cx="8501063" cy="6286500"/>
          </a:xfrm>
        </p:spPr>
        <p:txBody>
          <a:bodyPr/>
          <a:lstStyle/>
          <a:p>
            <a:r>
              <a:rPr lang="sl-SI" altLang="sl-SI" sz="2400"/>
              <a:t>Nato je Cezar s svojo vojsko kot prvi šel skozi Atlantik v Britanijo.</a:t>
            </a:r>
          </a:p>
          <a:p>
            <a:r>
              <a:rPr lang="sl-SI" altLang="sl-SI" sz="2400"/>
              <a:t>Naletel na revno prebivalstvo, ki jim je naložil davke. </a:t>
            </a:r>
          </a:p>
          <a:p>
            <a:r>
              <a:rPr lang="sl-SI" altLang="sl-SI" sz="2400"/>
              <a:t>Odkrili da so noči v Britaniji krajše kot v Galiji.</a:t>
            </a:r>
          </a:p>
        </p:txBody>
      </p:sp>
      <p:pic>
        <p:nvPicPr>
          <p:cNvPr id="16387" name="Picture 6">
            <a:extLst>
              <a:ext uri="{FF2B5EF4-FFF2-40B4-BE49-F238E27FC236}">
                <a16:creationId xmlns:a16="http://schemas.microsoft.com/office/drawing/2014/main" id="{6B981134-6F48-414F-BC9A-AD1B9ACE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28875"/>
            <a:ext cx="41433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>
            <a:extLst>
              <a:ext uri="{FF2B5EF4-FFF2-40B4-BE49-F238E27FC236}">
                <a16:creationId xmlns:a16="http://schemas.microsoft.com/office/drawing/2014/main" id="{16A6BDE9-8410-48AF-BCA3-D80B9126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5357813"/>
            <a:ext cx="1727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Britanska kočija, upodobljena na kovancu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2485A137-D1A0-4FBE-89A0-033D44BC07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214313"/>
            <a:ext cx="8715375" cy="63833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 sz="2400"/>
              <a:t>Galski vodja Ambioriks je izvajal stalne napade na Rimljane.</a:t>
            </a:r>
          </a:p>
          <a:p>
            <a:r>
              <a:rPr lang="sl-SI" altLang="sl-SI" sz="2400"/>
              <a:t>Cezar je upor zadušil, ko se je vrnil s pogreba svoje hčerke Julije in njenega prvorojenca.</a:t>
            </a:r>
          </a:p>
          <a:p>
            <a:r>
              <a:rPr lang="sl-SI" altLang="sl-SI" sz="2400"/>
              <a:t>Nato je izvedel genocid na dve galski plemeni.</a:t>
            </a:r>
            <a:r>
              <a:rPr lang="sl-SI" altLang="sl-SI"/>
              <a:t> </a:t>
            </a:r>
          </a:p>
          <a:p>
            <a:endParaRPr lang="sl-SI" altLang="sl-SI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0678F45D-1B6C-420D-AE4C-6C378B72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00313"/>
            <a:ext cx="28575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86D053D4-1F84-44E8-8B84-BB8F817D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5143500"/>
            <a:ext cx="178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Vodja galskega plemena Eburoncev Ambioriks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D069D30-9EFB-4637-829C-64F8EB071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Leta 52 pr. n. št. so se skoraj vsa plemena združila pod poveljnikom  Vercingetoriksom.</a:t>
            </a:r>
          </a:p>
          <a:p>
            <a:r>
              <a:rPr lang="sl-SI" altLang="sl-SI" sz="2400"/>
              <a:t>Najbolj pomembna bitka je bila pri Alesiji.</a:t>
            </a:r>
          </a:p>
          <a:p>
            <a:r>
              <a:rPr lang="sl-SI" altLang="sl-SI" sz="2400"/>
              <a:t>Cezar je hotel izstradati Galce.</a:t>
            </a:r>
          </a:p>
          <a:p>
            <a:r>
              <a:rPr lang="sl-SI" altLang="sl-SI" sz="2400"/>
              <a:t>Rimljani so postavili dvojni obroč, saj so Galci napadali od zadaj in spredaj.</a:t>
            </a:r>
          </a:p>
          <a:p>
            <a:r>
              <a:rPr lang="sl-SI" altLang="sl-SI" sz="2400"/>
              <a:t>Vodja Galcev se je sam predal pred Cezarjem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0EFF198B-BB7B-4354-A8F3-E3C5435749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Druga pokoritev Galije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15EDD4AA-ACA5-43F5-B9C8-A076E1CD3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260350"/>
            <a:ext cx="8786812" cy="6383338"/>
          </a:xfrm>
        </p:spPr>
        <p:txBody>
          <a:bodyPr/>
          <a:lstStyle/>
          <a:p>
            <a:r>
              <a:rPr lang="sl-SI" altLang="sl-SI" sz="2400"/>
              <a:t>Cezar je bil uspešnejši zaradi izkušene, izurjene, bolje oborožene in vdane vojske.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65021C8C-12D4-4E22-BAA4-7D5DE7BC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85875"/>
            <a:ext cx="1847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>
            <a:extLst>
              <a:ext uri="{FF2B5EF4-FFF2-40B4-BE49-F238E27FC236}">
                <a16:creationId xmlns:a16="http://schemas.microsoft.com/office/drawing/2014/main" id="{CF6D18F9-6371-42D3-904D-9990336B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857250"/>
            <a:ext cx="27146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>
            <a:extLst>
              <a:ext uri="{FF2B5EF4-FFF2-40B4-BE49-F238E27FC236}">
                <a16:creationId xmlns:a16="http://schemas.microsoft.com/office/drawing/2014/main" id="{AE52CE40-4E91-4A66-AB31-B0F84C2C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85875"/>
            <a:ext cx="25193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>
            <a:extLst>
              <a:ext uri="{FF2B5EF4-FFF2-40B4-BE49-F238E27FC236}">
                <a16:creationId xmlns:a16="http://schemas.microsoft.com/office/drawing/2014/main" id="{3F054CE7-D942-4248-8818-AD8A87132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736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Vercingetoriks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D9E794AF-2A14-45BA-8B77-64C0929FB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57187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Alesija danes</a:t>
            </a:r>
          </a:p>
        </p:txBody>
      </p:sp>
      <p:sp>
        <p:nvSpPr>
          <p:cNvPr id="19464" name="Text Box 10">
            <a:extLst>
              <a:ext uri="{FF2B5EF4-FFF2-40B4-BE49-F238E27FC236}">
                <a16:creationId xmlns:a16="http://schemas.microsoft.com/office/drawing/2014/main" id="{FCBA48D8-F312-4493-B170-AA4D7C91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34290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Obroč Rimljanov</a:t>
            </a:r>
          </a:p>
        </p:txBody>
      </p:sp>
      <p:pic>
        <p:nvPicPr>
          <p:cNvPr id="19465" name="Picture 11" descr="C:\Documents and Settings\Gal\My Documents\Gal\ŠOLA\Zgodovina\Gaj Julij Cezar\Roman_Legion.jpg">
            <a:extLst>
              <a:ext uri="{FF2B5EF4-FFF2-40B4-BE49-F238E27FC236}">
                <a16:creationId xmlns:a16="http://schemas.microsoft.com/office/drawing/2014/main" id="{9E352AA6-08CF-4EA8-AF55-7A37889E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32861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PoljeZBesedilom 12">
            <a:extLst>
              <a:ext uri="{FF2B5EF4-FFF2-40B4-BE49-F238E27FC236}">
                <a16:creationId xmlns:a16="http://schemas.microsoft.com/office/drawing/2014/main" id="{64A7DA61-C87B-4ADA-8E0C-AC1C1FA7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286375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l-SI" altLang="sl-SI"/>
              <a:t>Rimska Legija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698D524-4654-413B-96B5-C9ECA28397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Ko je Kras umrl, sta se Cezar in Pompej spopadla za oblast.</a:t>
            </a:r>
          </a:p>
          <a:p>
            <a:r>
              <a:rPr lang="sl-SI" altLang="sl-SI" sz="2800"/>
              <a:t>Pomembna bitka pri Fersalosu.</a:t>
            </a:r>
          </a:p>
          <a:p>
            <a:r>
              <a:rPr lang="sl-SI" altLang="sl-SI" sz="2800"/>
              <a:t>Cezar je kot državni sovražnik osvojil celo Italijo v dveh mesecih, ter zasledoval Pompeja do Egipta, kjer je bil že prej umorjen.</a:t>
            </a:r>
          </a:p>
          <a:p>
            <a:r>
              <a:rPr lang="sl-SI" altLang="sl-SI" sz="2800"/>
              <a:t>Tam je Kleopatri in njenemu bratu pomagal do vladavine. </a:t>
            </a:r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537DD982-7DF1-4519-8E23-A5EC952887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Državljanska vojna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DFF291C-EDC5-41E4-BA68-1FCF6831FC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5792787"/>
          </a:xfrm>
        </p:spPr>
        <p:txBody>
          <a:bodyPr/>
          <a:lstStyle/>
          <a:p>
            <a:r>
              <a:rPr lang="sl-SI" altLang="sl-SI"/>
              <a:t>Z njo je imel sina Cezariona.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Njegova zadnja bitka je bila pri Mundi  s Pompejevima sinovoma.</a:t>
            </a:r>
          </a:p>
          <a:p>
            <a:r>
              <a:rPr lang="sl-SI" altLang="sl-SI"/>
              <a:t>Takrat je obležalo okoli 30.000 Cezarjevih nasprotnikov in starejši Pompejev sin.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89F57D66-D85E-4437-9990-715CF6BE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28688"/>
            <a:ext cx="207168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B3D1F94E-CE57-4DEE-8DC0-571C00C8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14375"/>
            <a:ext cx="3214687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>
            <a:extLst>
              <a:ext uri="{FF2B5EF4-FFF2-40B4-BE49-F238E27FC236}">
                <a16:creationId xmlns:a16="http://schemas.microsoft.com/office/drawing/2014/main" id="{5B88A288-8DCD-41F2-A76E-F77F1EF0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571750"/>
            <a:ext cx="1214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Kleopatra</a:t>
            </a: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8ED9FE20-48EC-40CD-AEE8-A346EFE7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500438"/>
            <a:ext cx="136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Cezarion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07D52FB-CC6B-44AE-8435-4D43B85D2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8435975" cy="5214937"/>
          </a:xfrm>
        </p:spPr>
        <p:txBody>
          <a:bodyPr/>
          <a:lstStyle/>
          <a:p>
            <a:r>
              <a:rPr lang="sl-SI" altLang="sl-SI"/>
              <a:t>Izvoljen je bil za absolutnega-dosmrtnega diktatorja.</a:t>
            </a:r>
          </a:p>
          <a:p>
            <a:r>
              <a:rPr lang="sl-SI" altLang="sl-SI"/>
              <a:t>Popravil je kipe in postavil nov Cezarjev forum.</a:t>
            </a:r>
          </a:p>
          <a:p>
            <a:r>
              <a:rPr lang="sl-SI" altLang="sl-SI"/>
              <a:t>Popravil je koledar (julijanski).</a:t>
            </a:r>
          </a:p>
          <a:p>
            <a:r>
              <a:rPr lang="sl-SI" altLang="sl-SI"/>
              <a:t>Povečal je število senatorjev, edilov in kvestorjev.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EC7D994-82CD-43EE-AB0A-0118918D74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Reforme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7148A53B-F4BC-4AE7-80CD-29AF6A85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429000"/>
            <a:ext cx="2214562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CBF18B8C-AE9D-4FBD-9EF8-FB902AE5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21493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Gaj Julij Cezar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60CD6559-4A14-45DC-82A4-BC6518744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357563"/>
            <a:ext cx="27860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F552B65-387E-42CC-B15B-DFFE359775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472488" cy="5119687"/>
          </a:xfrm>
        </p:spPr>
        <p:txBody>
          <a:bodyPr/>
          <a:lstStyle/>
          <a:p>
            <a:r>
              <a:rPr lang="sl-SI" altLang="sl-SI"/>
              <a:t>Umorili so ga v senatu, z 23 vbodnimi ranami.</a:t>
            </a:r>
          </a:p>
          <a:p>
            <a:r>
              <a:rPr lang="sl-SI" altLang="sl-SI"/>
              <a:t> Glavna zarotnika sta bila Brut in Kasij.</a:t>
            </a:r>
          </a:p>
          <a:p>
            <a:r>
              <a:rPr lang="sl-SI" altLang="sl-SI"/>
              <a:t>Ko je ljudstvo videlo iznakaženo truplo in oporoko, so začeli sežigati in pobijati zarotnike.</a:t>
            </a:r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FC784214-E249-4060-9C3E-7F602FBA9B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Atentat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1880847C-E350-4F20-A2F8-CA63CAB9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18573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630713D5-0578-4C48-9656-88244067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572000"/>
            <a:ext cx="936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Mark Junij Brut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9D9C7E62-D339-4E34-8262-F55E4B82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214688"/>
            <a:ext cx="32623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>
            <a:extLst>
              <a:ext uri="{FF2B5EF4-FFF2-40B4-BE49-F238E27FC236}">
                <a16:creationId xmlns:a16="http://schemas.microsoft.com/office/drawing/2014/main" id="{B19C629C-2001-4D69-8EBF-2754FD250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4786313"/>
            <a:ext cx="1368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Zarotniki proslavljajo umor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>
            <a:extLst>
              <a:ext uri="{FF2B5EF4-FFF2-40B4-BE49-F238E27FC236}">
                <a16:creationId xmlns:a16="http://schemas.microsoft.com/office/drawing/2014/main" id="{D40A358B-836F-4635-A5C4-195CB5A2D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285875"/>
            <a:ext cx="8501062" cy="4525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Internet: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Knjige: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- Učbenik zgodovine za 1. letnik gimnazije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- E. Floyd, G. </a:t>
            </a:r>
            <a:r>
              <a:rPr lang="sl-SI" dirty="0" err="1"/>
              <a:t>Hindley</a:t>
            </a:r>
            <a:r>
              <a:rPr lang="sl-SI" dirty="0"/>
              <a:t>: Kdo je ustvarjal zgodovino, Delavska enotnost, Ljubljana, 1988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- M. Javornik: Veliki splošni leksikon, DZS, Ljubljana,1997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- B. </a:t>
            </a:r>
            <a:r>
              <a:rPr lang="sl-SI" dirty="0" err="1"/>
              <a:t>Harenberg</a:t>
            </a:r>
            <a:r>
              <a:rPr lang="sl-SI" dirty="0"/>
              <a:t>: Kronika človeštva, Mladinska knjiga, Ljubljana, 1996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/>
              <a:t> </a:t>
            </a:r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7D776CD9-F7C8-4CD0-B66E-1D8CCCE150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5ABB9709-AD9F-41FB-8995-3BF3A867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714500"/>
            <a:ext cx="705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l-SI" altLang="sl-SI" sz="2400">
                <a:hlinkClick r:id="rId2"/>
              </a:rPr>
              <a:t>http</a:t>
            </a:r>
            <a:r>
              <a:rPr lang="sl-SI" altLang="sl-SI">
                <a:hlinkClick r:id="rId2"/>
              </a:rPr>
              <a:t>://</a:t>
            </a:r>
            <a:r>
              <a:rPr lang="sl-SI" altLang="sl-SI" sz="2400">
                <a:hlinkClick r:id="rId2"/>
              </a:rPr>
              <a:t>sl.wikipedia.org/wiki/Julij_Cezar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D9A15F2-FF8C-4F79-8729-FBBB34C74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857250"/>
            <a:ext cx="8147050" cy="5643563"/>
          </a:xfrm>
        </p:spPr>
        <p:txBody>
          <a:bodyPr/>
          <a:lstStyle/>
          <a:p>
            <a:endParaRPr lang="sl-SI" altLang="sl-SI" sz="2400"/>
          </a:p>
          <a:p>
            <a:r>
              <a:rPr lang="sl-SI" altLang="sl-SI" sz="2400"/>
              <a:t>Ob rojstvu je pripadal ugledni družini</a:t>
            </a:r>
            <a:r>
              <a:rPr lang="sl-SI" altLang="sl-SI"/>
              <a:t>.</a:t>
            </a:r>
          </a:p>
          <a:p>
            <a:r>
              <a:rPr lang="sl-SI" altLang="sl-SI" sz="2400"/>
              <a:t>Poročil se je s Kornelijo, hčerko Lucija K. Cine</a:t>
            </a:r>
            <a:r>
              <a:rPr lang="sl-SI" altLang="sl-SI"/>
              <a:t>. </a:t>
            </a:r>
          </a:p>
          <a:p>
            <a:r>
              <a:rPr lang="sl-SI" altLang="sl-SI" sz="2400"/>
              <a:t>“V tem fantu tiči več kot en Marij”, so bile besede Sule, ko ga je Cezar zavrnil pri zahtevi za ločitev z ženo.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4BFB819C-290F-4978-A3B4-18738287A8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Rana mladost</a:t>
            </a:r>
          </a:p>
        </p:txBody>
      </p:sp>
      <p:pic>
        <p:nvPicPr>
          <p:cNvPr id="8196" name="Picture 6" descr="cezar_02_sula">
            <a:extLst>
              <a:ext uri="{FF2B5EF4-FFF2-40B4-BE49-F238E27FC236}">
                <a16:creationId xmlns:a16="http://schemas.microsoft.com/office/drawing/2014/main" id="{D331BF7C-6D82-493C-8BC5-FBC0549A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86125"/>
            <a:ext cx="25003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>
            <a:extLst>
              <a:ext uri="{FF2B5EF4-FFF2-40B4-BE49-F238E27FC236}">
                <a16:creationId xmlns:a16="http://schemas.microsoft.com/office/drawing/2014/main" id="{FA2F851E-D0CF-4408-A29C-3C3EBB4A2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4071938"/>
            <a:ext cx="1143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Lucij Kornelij Cine</a:t>
            </a:r>
          </a:p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8198" name="Text Box 10">
            <a:extLst>
              <a:ext uri="{FF2B5EF4-FFF2-40B4-BE49-F238E27FC236}">
                <a16:creationId xmlns:a16="http://schemas.microsoft.com/office/drawing/2014/main" id="{654773A8-0E3C-496B-AC6B-29D91D38E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143375"/>
            <a:ext cx="935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Gaj Julij Cezar</a:t>
            </a:r>
          </a:p>
        </p:txBody>
      </p:sp>
      <p:pic>
        <p:nvPicPr>
          <p:cNvPr id="8199" name="Picture 11" descr="Giulio-cesare-enhanced_1-800x1450">
            <a:extLst>
              <a:ext uri="{FF2B5EF4-FFF2-40B4-BE49-F238E27FC236}">
                <a16:creationId xmlns:a16="http://schemas.microsoft.com/office/drawing/2014/main" id="{516506C7-E449-4702-AC33-426638913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86125"/>
            <a:ext cx="15716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913FE93C-2A50-45A9-82D3-8A71FC27BC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Obiskoval je šolo na Rodosu in  postal zagovornik kriminalcev.</a:t>
            </a:r>
          </a:p>
          <a:p>
            <a:r>
              <a:rPr lang="sl-SI" altLang="sl-SI" sz="2400"/>
              <a:t>Imel majhno vojsko, branila del rimske posesti.</a:t>
            </a:r>
          </a:p>
          <a:p>
            <a:r>
              <a:rPr lang="sl-SI" altLang="sl-SI" sz="2400"/>
              <a:t>Imenovan je bil za kvestorja v Španiji, nato edila.</a:t>
            </a:r>
          </a:p>
          <a:p>
            <a:r>
              <a:rPr lang="sl-SI" altLang="sl-SI" sz="2400"/>
              <a:t>Organiziral je veličastne igre.</a:t>
            </a:r>
          </a:p>
          <a:p>
            <a:r>
              <a:rPr lang="sl-SI" altLang="sl-SI" sz="2400"/>
              <a:t>Po vrhovnem svečeniku, postal pretor.</a:t>
            </a:r>
          </a:p>
          <a:p>
            <a:r>
              <a:rPr lang="sl-SI" altLang="sl-SI" sz="2400"/>
              <a:t>Velik dolg zaradi prirejanja iger in lobiranja pri volitvah za pretorja in vrhovnega svečenika</a:t>
            </a:r>
            <a:r>
              <a:rPr lang="sl-SI" altLang="sl-SI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9A69B2EE-2AD9-4276-B46F-0CF440139A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/>
              <a:t>Začetek vojaške in politične kariere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EFB83D94-0B94-4243-BD1C-3618360F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401050" cy="4972050"/>
          </a:xfrm>
        </p:spPr>
        <p:txBody>
          <a:bodyPr/>
          <a:lstStyle/>
          <a:p>
            <a:r>
              <a:rPr lang="sl-SI" altLang="sl-SI" sz="2400"/>
              <a:t>Imenovan za guvernerja in prevzel upravo nad Španijo.</a:t>
            </a:r>
          </a:p>
          <a:p>
            <a:r>
              <a:rPr lang="sl-SI" altLang="sl-SI" sz="2400"/>
              <a:t>Zatiral upore in ropal rudnike zlata</a:t>
            </a:r>
          </a:p>
          <a:p>
            <a:r>
              <a:rPr lang="sl-SI" altLang="sl-SI" sz="2400"/>
              <a:t>Kandidiral za konzula in odšel nazaj v Rim</a:t>
            </a:r>
          </a:p>
          <a:p>
            <a:r>
              <a:rPr lang="sl-SI" altLang="sl-SI" sz="2400"/>
              <a:t>Spoprijateljil se je s Krasom in Gnejem Pompejem (velik vojskovodja).</a:t>
            </a:r>
          </a:p>
          <a:p>
            <a:r>
              <a:rPr lang="sl-SI" altLang="sl-SI" sz="2400"/>
              <a:t>Pod njunim okriljem podal v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   predvolilni boj.</a:t>
            </a: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AB4A37C5-49AF-43F9-B521-E605BD5E4F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Odhod v Španijo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A63B6CAA-0175-41CA-912F-7F91171D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86125"/>
            <a:ext cx="18573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286C779C-CCFA-4175-AA0F-1100ED67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000500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Gnej Pompej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275D9362-7F96-434E-87C6-75F4FD40F8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To je zveza treh mož – Cezarja, Krasa in Pompeja. Vsak si je obetal korist.</a:t>
            </a:r>
          </a:p>
          <a:p>
            <a:r>
              <a:rPr lang="sl-SI" altLang="sl-SI" sz="2400"/>
              <a:t> Rezultati vidni še isto leto. Senat je potrdil Cezarjev agrarni zakon</a:t>
            </a:r>
          </a:p>
          <a:p>
            <a:r>
              <a:rPr lang="sl-SI" altLang="sl-SI" sz="2400"/>
              <a:t>Po dveh letih je Cezar odšel iz Rima</a:t>
            </a:r>
            <a:r>
              <a:rPr lang="sl-SI" altLang="sl-SI"/>
              <a:t>. </a:t>
            </a:r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CB1DD933-3C3E-4C19-9F53-943AA2BA08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Prvi triumvirat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2B6A2CF-1E43-48BA-8369-AB5FC841E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143250"/>
            <a:ext cx="1905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E717E4CB-E561-445A-AE1C-5B7A3758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29063"/>
            <a:ext cx="1905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C7522257-151C-494E-B85F-A58AB6577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929313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Forum Romanum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6AC4E1E7-87B3-44BB-B899-152E1E38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6286500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Gaj Julij Cezar </a:t>
            </a:r>
          </a:p>
        </p:txBody>
      </p:sp>
      <p:pic>
        <p:nvPicPr>
          <p:cNvPr id="11272" name="Picture 9">
            <a:extLst>
              <a:ext uri="{FF2B5EF4-FFF2-40B4-BE49-F238E27FC236}">
                <a16:creationId xmlns:a16="http://schemas.microsoft.com/office/drawing/2014/main" id="{7B139BE2-4DB7-4C44-AD23-93A97D48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857625"/>
            <a:ext cx="1905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cezar_03_kras">
            <a:extLst>
              <a:ext uri="{FF2B5EF4-FFF2-40B4-BE49-F238E27FC236}">
                <a16:creationId xmlns:a16="http://schemas.microsoft.com/office/drawing/2014/main" id="{6EF1BB02-6BE5-4FF9-A9F7-299FFB1E5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7625"/>
            <a:ext cx="1905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3">
            <a:extLst>
              <a:ext uri="{FF2B5EF4-FFF2-40B4-BE49-F238E27FC236}">
                <a16:creationId xmlns:a16="http://schemas.microsoft.com/office/drawing/2014/main" id="{78278C22-B073-4B79-B760-F8F0797C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62865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Mark L Kras</a:t>
            </a:r>
          </a:p>
        </p:txBody>
      </p:sp>
      <p:sp>
        <p:nvSpPr>
          <p:cNvPr id="11275" name="Text Box 14">
            <a:extLst>
              <a:ext uri="{FF2B5EF4-FFF2-40B4-BE49-F238E27FC236}">
                <a16:creationId xmlns:a16="http://schemas.microsoft.com/office/drawing/2014/main" id="{89B1C9B1-2978-41DF-949D-385425BD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865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Gnej Pompej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9DB0DFAE-2447-4B6F-8818-835851C4E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Cezar je dobil v upravo Galijo</a:t>
            </a:r>
          </a:p>
          <a:p>
            <a:r>
              <a:rPr lang="sl-SI" altLang="sl-SI" sz="2400"/>
              <a:t>V 4. st. pr. Kr. So Galci vdrli v Rim in od takrat so se Rimljani bali ponovnega vdora. </a:t>
            </a:r>
          </a:p>
          <a:p>
            <a:r>
              <a:rPr lang="sl-SI" altLang="sl-SI" sz="2400"/>
              <a:t>Zaradi nenadne selitve Helvečanov jih je bil Cezar prisiljen ustaviti.</a:t>
            </a:r>
          </a:p>
          <a:p>
            <a:r>
              <a:rPr lang="sl-SI" altLang="sl-SI" sz="2400"/>
              <a:t>Preživeli so morali iti domov, da so zasedli prejšnje ozemlje, ker se je Cezar bal da ga bodo drugače zasedli Germani.</a:t>
            </a: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DC5F60FC-30D6-41E7-8BDA-9FB1EB5648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Bitke v Galiji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6">
            <a:extLst>
              <a:ext uri="{FF2B5EF4-FFF2-40B4-BE49-F238E27FC236}">
                <a16:creationId xmlns:a16="http://schemas.microsoft.com/office/drawing/2014/main" id="{58F23067-CB32-4D6B-8196-1086ACDD2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88913"/>
            <a:ext cx="8929687" cy="6383337"/>
          </a:xfrm>
        </p:spPr>
        <p:txBody>
          <a:bodyPr/>
          <a:lstStyle/>
          <a:p>
            <a:r>
              <a:rPr lang="sl-SI" altLang="sl-SI" sz="2400"/>
              <a:t>Ko so Germani prestopili reko Ren, se je Cezar hotel spopasti z njimi.</a:t>
            </a:r>
          </a:p>
          <a:p>
            <a:r>
              <a:rPr lang="sl-SI" altLang="sl-SI" sz="2400"/>
              <a:t>Soočil se je s Ariovistom in njegovo številno vojsko.</a:t>
            </a:r>
          </a:p>
          <a:p>
            <a:r>
              <a:rPr lang="sl-SI" altLang="sl-SI" sz="2400"/>
              <a:t>Cezar je dosegel bleščečo zmago in je Germane poslal nazaj preko Rena.</a:t>
            </a:r>
          </a:p>
          <a:p>
            <a:r>
              <a:rPr lang="sl-SI" altLang="sl-SI" sz="2400"/>
              <a:t>Pozimi je napisal Komentarov galskih vojn.</a:t>
            </a:r>
          </a:p>
        </p:txBody>
      </p:sp>
      <p:pic>
        <p:nvPicPr>
          <p:cNvPr id="13315" name="Picture 77">
            <a:extLst>
              <a:ext uri="{FF2B5EF4-FFF2-40B4-BE49-F238E27FC236}">
                <a16:creationId xmlns:a16="http://schemas.microsoft.com/office/drawing/2014/main" id="{6A469A7D-096D-4A37-9B3C-5065DFEE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28844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8">
            <a:extLst>
              <a:ext uri="{FF2B5EF4-FFF2-40B4-BE49-F238E27FC236}">
                <a16:creationId xmlns:a16="http://schemas.microsoft.com/office/drawing/2014/main" id="{D6D1CA1A-C0D9-46D3-B358-24BAA510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857500"/>
            <a:ext cx="26971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9">
            <a:extLst>
              <a:ext uri="{FF2B5EF4-FFF2-40B4-BE49-F238E27FC236}">
                <a16:creationId xmlns:a16="http://schemas.microsoft.com/office/drawing/2014/main" id="{9930A7B9-E713-4C45-AF4F-78BE4848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28938"/>
            <a:ext cx="26114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1">
            <a:extLst>
              <a:ext uri="{FF2B5EF4-FFF2-40B4-BE49-F238E27FC236}">
                <a16:creationId xmlns:a16="http://schemas.microsoft.com/office/drawing/2014/main" id="{E565ACB2-1CA2-40B2-85D0-6A3E070C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5643563"/>
            <a:ext cx="185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Umirajoči Galec</a:t>
            </a:r>
          </a:p>
        </p:txBody>
      </p:sp>
      <p:sp>
        <p:nvSpPr>
          <p:cNvPr id="13319" name="Text Box 83">
            <a:extLst>
              <a:ext uri="{FF2B5EF4-FFF2-40B4-BE49-F238E27FC236}">
                <a16:creationId xmlns:a16="http://schemas.microsoft.com/office/drawing/2014/main" id="{2DD728CC-28AC-45B2-A876-12CDFD099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43563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Komentarov galskih vojn</a:t>
            </a:r>
          </a:p>
        </p:txBody>
      </p:sp>
      <p:sp>
        <p:nvSpPr>
          <p:cNvPr id="13320" name="Text Box 84">
            <a:extLst>
              <a:ext uri="{FF2B5EF4-FFF2-40B4-BE49-F238E27FC236}">
                <a16:creationId xmlns:a16="http://schemas.microsoft.com/office/drawing/2014/main" id="{E61ACBD6-AD69-4887-BD5F-B90390EF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643563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Rimski vojak v vojni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E19A207-FE5E-4CF7-B97A-076522D580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333375"/>
            <a:ext cx="8715375" cy="6310313"/>
          </a:xfrm>
        </p:spPr>
        <p:txBody>
          <a:bodyPr/>
          <a:lstStyle/>
          <a:p>
            <a:r>
              <a:rPr lang="sl-SI" altLang="sl-SI" sz="2400"/>
              <a:t>Belgi so se pozimi 58-57 pr.n.št. združili v  anti-rimsko zvezo.</a:t>
            </a:r>
          </a:p>
          <a:p>
            <a:r>
              <a:rPr lang="sl-SI" altLang="sl-SI" sz="2400"/>
              <a:t>Cezar je najprej premagal pleme Remijcev</a:t>
            </a:r>
          </a:p>
          <a:p>
            <a:r>
              <a:rPr lang="sl-SI" altLang="sl-SI" sz="2400"/>
              <a:t>Ostala je premagal, ko so hotela zavzeti mesto, kjer so bili številni Remijci zaprti.</a:t>
            </a:r>
          </a:p>
          <a:p>
            <a:r>
              <a:rPr lang="sl-SI" altLang="sl-SI" sz="2400"/>
              <a:t>Najbolj bojevito pleme Belgijev Nervijci je bilo premagano po izredno krvavi bitki saj naj bi od 400 starešin preživeli le 3.</a:t>
            </a:r>
          </a:p>
          <a:p>
            <a:r>
              <a:rPr lang="sl-SI" altLang="sl-SI" sz="2400"/>
              <a:t>X legija je pri tej zmagi najbolj pripomogla.</a:t>
            </a:r>
          </a:p>
          <a:p>
            <a:r>
              <a:rPr lang="sl-SI" altLang="sl-SI" sz="2400"/>
              <a:t>Senat je odredil 15 dnevno slovesnost.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14339" name="PoljeZBesedilom 6">
            <a:extLst>
              <a:ext uri="{FF2B5EF4-FFF2-40B4-BE49-F238E27FC236}">
                <a16:creationId xmlns:a16="http://schemas.microsoft.com/office/drawing/2014/main" id="{588C3CFE-BE30-4277-93B9-1043A74F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592931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l-SI" altLang="sl-SI"/>
              <a:t>Rimska Legija</a:t>
            </a:r>
          </a:p>
        </p:txBody>
      </p:sp>
      <p:pic>
        <p:nvPicPr>
          <p:cNvPr id="14340" name="Picture 5" descr="C:\Documents and Settings\Gal\My Documents\Gal\ŠOLA\Zgodovina\Gaj Julij Cezar\01 Roman Legion.jpg">
            <a:extLst>
              <a:ext uri="{FF2B5EF4-FFF2-40B4-BE49-F238E27FC236}">
                <a16:creationId xmlns:a16="http://schemas.microsoft.com/office/drawing/2014/main" id="{D014EB94-0E37-43A9-ABA9-9985D074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14750"/>
            <a:ext cx="56435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99FF7E7F-2168-47A6-8826-29EF42754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sl-SI" altLang="sl-SI" sz="2400"/>
              <a:t>Leta 56 pr. n. št. spomladi je Cezar povzročil genocid s pokolom okoli 400.000 ljudi. </a:t>
            </a:r>
          </a:p>
          <a:p>
            <a:r>
              <a:rPr lang="sl-SI" altLang="sl-SI" sz="2400"/>
              <a:t>S tem je požel veliko neodobravanje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147C10AF-1099-4E2C-92F2-96F54B7A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38163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id="{BC08DB58-C156-44B8-916F-BD3D4943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13325"/>
            <a:ext cx="338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Rimska vojska v boju z Germani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6A5742A9-05E4-4801-9FE7-33EA48C42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5721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Rimski vojak</a:t>
            </a:r>
          </a:p>
        </p:txBody>
      </p:sp>
      <p:pic>
        <p:nvPicPr>
          <p:cNvPr id="15366" name="Picture 8" descr="C:\Documents and Settings\Gal\My Documents\Gal\ŠOLA\Zgodovina\Gaj Julij Cezar\Roman-soldier.gif">
            <a:extLst>
              <a:ext uri="{FF2B5EF4-FFF2-40B4-BE49-F238E27FC236}">
                <a16:creationId xmlns:a16="http://schemas.microsoft.com/office/drawing/2014/main" id="{01EED875-E7ED-47BB-BD7C-F865C07D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928688"/>
            <a:ext cx="33575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879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Constantia</vt:lpstr>
      <vt:lpstr>Garamond</vt:lpstr>
      <vt:lpstr>Wingdings</vt:lpstr>
      <vt:lpstr>Wingdings 2</vt:lpstr>
      <vt:lpstr>Papir</vt:lpstr>
      <vt:lpstr>.</vt:lpstr>
      <vt:lpstr>Rana mladost</vt:lpstr>
      <vt:lpstr>Začetek vojaške in politične kariere</vt:lpstr>
      <vt:lpstr>Odhod v Španijo</vt:lpstr>
      <vt:lpstr>Prvi triumvirat </vt:lpstr>
      <vt:lpstr>Bitke v Galiji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Druga pokoritev Galije</vt:lpstr>
      <vt:lpstr>PowerPoint Presentation</vt:lpstr>
      <vt:lpstr>Državljanska vojna</vt:lpstr>
      <vt:lpstr>PowerPoint Presentation</vt:lpstr>
      <vt:lpstr>Reforme</vt:lpstr>
      <vt:lpstr>Atentat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2019-06-03T09:14:19Z</dcterms:created>
  <dcterms:modified xsi:type="dcterms:W3CDTF">2019-06-03T09:14:19Z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