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7A53458E-F34B-478B-B05E-D08C0FFFC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9673C-CB00-4F7D-8D6D-23677811DCD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302E23EF-3583-4742-B8FE-69E21820C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290B922C-8638-4BD4-B654-3D3A934C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E5450-B646-427D-851C-C31D83F2CCE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77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17ED60A5-60A9-480F-82B5-9FD0C2F7A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FDA60-3D98-4DBF-9EAF-373BFE2C911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5C4F7898-C6D5-459A-AEBF-433575632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D4D08FB9-30D4-4FE2-8754-92DBF6303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995A5-66D7-49B0-977B-05047705F47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2033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18991FB6-4D53-4966-9A45-5863F3C8E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A9894-A142-48A3-86B3-5497FF80D2A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7F672B20-9C19-4000-AC22-9EE7B0440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AE05CFE3-96A3-43F9-87C1-675CD0FD2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36B20-4A3C-4028-B7D2-03A8CF93D0D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2136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E7FD0306-D202-4082-A4F3-BAD028A9D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79A05-6DCE-4F5A-8B55-5AC2CCC600B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AD7298AB-5C3B-488D-B93C-D5BB0FEAC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FC4F261E-42B9-4D95-8BD5-C59C98CB8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9049B-1901-4CE5-A9E5-A5E3FE70D9F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3707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30F0BD5F-90EF-43F4-8802-883D48AAD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CD64A-B98D-4276-B73C-D1684FF5C3E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398F78E8-D84B-4B07-BFAD-145E2494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7244D013-EE45-415D-9AA6-CB11FDF4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B526C-FF12-4D49-8B87-41D23687DEA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78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43A100E0-6B99-424C-80EF-7C54CB630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98A7C-8139-4B2C-A586-A711E989FEF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8E30DCBD-F2E5-4CE5-8756-39F1B67F9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17BC53A5-85D1-4908-83CA-6F555939C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76F69-5BCC-4B79-862E-DC1FD7A2AC7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4653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A55564E7-05D3-4603-A1EA-A53461CE0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D7897-F63A-4CEA-959A-897E74A7147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082DF778-EF4D-47A9-ABD6-EA631F894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B9A06ADC-F992-49B3-B48A-81954193D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9E987-40B2-4B3D-8173-F838F6B1B3A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54619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9F6D5B7E-A4EB-4526-A4DE-6EBEDFF8E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C1FDE-9792-4731-93C2-79A57220F52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42F6FD25-0229-4720-9425-5091F88FD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8509FE9C-C187-473D-9C2D-EAAFC4C9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B9E30-D0A0-490E-9440-C127AD64F51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4782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>
            <a:extLst>
              <a:ext uri="{FF2B5EF4-FFF2-40B4-BE49-F238E27FC236}">
                <a16:creationId xmlns:a16="http://schemas.microsoft.com/office/drawing/2014/main" id="{E6227C55-26B5-42C3-B3AF-3B863F306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8F02A-52C0-4603-9049-897CE300F3B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4">
            <a:extLst>
              <a:ext uri="{FF2B5EF4-FFF2-40B4-BE49-F238E27FC236}">
                <a16:creationId xmlns:a16="http://schemas.microsoft.com/office/drawing/2014/main" id="{7038E198-19C9-44CE-8780-455FFDCBD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>
            <a:extLst>
              <a:ext uri="{FF2B5EF4-FFF2-40B4-BE49-F238E27FC236}">
                <a16:creationId xmlns:a16="http://schemas.microsoft.com/office/drawing/2014/main" id="{AE99CBE9-2220-4728-A402-43E057C3B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B1839-B616-483F-89BC-5292950AADA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76301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430BF1E2-B841-4FFE-91AB-B14E56F11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6DA25-A14A-442D-A3ED-774E5903147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D025547C-8C54-4DC0-9551-7D92ABF35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044827BF-0EE7-4949-B020-5A2C56FF7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C5AE6-EE78-47AF-A751-2FDF0FB7A3A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083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4008CEB1-0691-4A44-A75D-49FB199D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06B6D-6471-406F-84A8-291A8188D9B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EF30AE60-34DC-46F4-AC02-8F35DA2A9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6DC9DDD8-9DBD-430E-85E5-171FF9F03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DE9F1-9D47-4181-BDFA-47CE2A16866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2278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:a16="http://schemas.microsoft.com/office/drawing/2014/main" id="{C21935FF-1C02-4E4B-A855-F13A8135C5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Ograda besedila 2">
            <a:extLst>
              <a:ext uri="{FF2B5EF4-FFF2-40B4-BE49-F238E27FC236}">
                <a16:creationId xmlns:a16="http://schemas.microsoft.com/office/drawing/2014/main" id="{A1FC275F-0071-4DCB-95BA-E5389FA29A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74ADA234-517E-4083-B224-324E888F2E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A4E54C-D92D-47B3-9A22-AE7A006199F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D08FDE5B-D342-4D0C-A7DB-EA1E8C5D0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27732D76-2BF6-493E-A76F-921526706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7805E12-10C6-4EEF-A693-C15D8AE05BCE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rvardi.com/citalnice.php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uments and Settings\User\My Documents\My Pictures\citalnice_ilustrirana_zgodovina_slovencev.jpg">
            <a:extLst>
              <a:ext uri="{FF2B5EF4-FFF2-40B4-BE49-F238E27FC236}">
                <a16:creationId xmlns:a16="http://schemas.microsoft.com/office/drawing/2014/main" id="{28AB094D-D9DB-459C-BFEE-1E5AD3F96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1C9D8961-439B-435F-BA9D-54E9223E7E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 b="1" i="1"/>
              <a:t>Čitalnice v 19. stoletju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443A616-F3EC-434A-B541-20FC9D9CA3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altLang="sl-SI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D:\Documents and Settings\User\My Documents\My Pictures\citalnice_slovenski_gospodar.jpg">
            <a:extLst>
              <a:ext uri="{FF2B5EF4-FFF2-40B4-BE49-F238E27FC236}">
                <a16:creationId xmlns:a16="http://schemas.microsoft.com/office/drawing/2014/main" id="{B2F24A8E-57B1-48CE-95EE-39F8FD01F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47F936FA-3F77-49B2-A18F-9BE78E394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i="1" u="sng">
                <a:solidFill>
                  <a:srgbClr val="FF0000"/>
                </a:solidFill>
              </a:rPr>
              <a:t>Kaj so čitalnice?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C79DC0A-3820-48D0-A468-8BEC0BC80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solidFill>
                  <a:schemeClr val="bg2">
                    <a:lumMod val="10000"/>
                  </a:schemeClr>
                </a:solidFill>
              </a:rPr>
              <a:t>Narodnokulturno društvo v 2/2 19. stoletja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b="1" dirty="0">
                <a:solidFill>
                  <a:schemeClr val="bg2">
                    <a:lumMod val="10000"/>
                  </a:schemeClr>
                </a:solidFill>
              </a:rPr>
              <a:t>Predstavljale središče slovenskega kulturnega in političnega delovanja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b="1" dirty="0">
                <a:solidFill>
                  <a:schemeClr val="bg2">
                    <a:lumMod val="10000"/>
                  </a:schemeClr>
                </a:solidFill>
              </a:rPr>
              <a:t>V njih se zbirala narodno zavedna inteligenca, obrtniki in trgovci, ter meščani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b="1" dirty="0">
                <a:solidFill>
                  <a:schemeClr val="bg2">
                    <a:lumMod val="10000"/>
                  </a:schemeClr>
                </a:solidFill>
              </a:rPr>
              <a:t>Čitalničarji imeli na razpolago domače in tuje časopisje, ter knjige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b="1" dirty="0">
                <a:solidFill>
                  <a:schemeClr val="bg2">
                    <a:lumMod val="10000"/>
                  </a:schemeClr>
                </a:solidFill>
              </a:rPr>
              <a:t>Številne čitalnice imele tudi svoje pevske zbore in godbe na  pihala, prirejala raznorazne ˝besede˝ oz . Recitacije, igre, koncerte, govore, predavanje 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Documents and Settings\User\My Documents\My Pictures\untitled.bmp">
            <a:extLst>
              <a:ext uri="{FF2B5EF4-FFF2-40B4-BE49-F238E27FC236}">
                <a16:creationId xmlns:a16="http://schemas.microsoft.com/office/drawing/2014/main" id="{ACA1CC11-D959-44BA-9E5E-AAC55BF90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5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E1AF0DC8-9F59-41A4-B939-3328446E9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i="1" u="sng">
                <a:solidFill>
                  <a:srgbClr val="FF0000"/>
                </a:solidFill>
              </a:rPr>
              <a:t>Pomen čitalnic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0E520162-5009-4F36-BDD8-F21B4213B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b="1" i="1">
                <a:solidFill>
                  <a:srgbClr val="FFFF00"/>
                </a:solidFill>
              </a:rPr>
              <a:t>Postavile temelj za naslednji korak, s katerim smo Slovenci množično podprli svoj politični program Zedinjena Slovenija in prišel je čas Slovenskega taborskega gibanja, ki je v tem obdobju pomenilo višek slovenskega narodnega združevanja in enotnega nastopanja v skupnih zahtevah.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Documents and Settings\User\My Documents\My Pictures\citalnice_ilustrirana_zgodovina_slovencev.jpg">
            <a:extLst>
              <a:ext uri="{FF2B5EF4-FFF2-40B4-BE49-F238E27FC236}">
                <a16:creationId xmlns:a16="http://schemas.microsoft.com/office/drawing/2014/main" id="{B8FE2645-C1A2-44A5-9358-D380E4DEB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Naslov 1">
            <a:extLst>
              <a:ext uri="{FF2B5EF4-FFF2-40B4-BE49-F238E27FC236}">
                <a16:creationId xmlns:a16="http://schemas.microsoft.com/office/drawing/2014/main" id="{8C6D9C98-E87D-46B0-9C0D-9AA9C4716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460666D-0C82-4838-B9D3-FB5905FB2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Prva čitalnica bila ustanovljena Prosinca 1861 v Trstu- njen tajnik bil Fran Levstik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Štajerska: 13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Kranjska: 16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Goriška: 16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Tržaška : 10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Koroška: Celovec in Železna Kapla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Ob koncu 19. st. okoli 80 čitalnic, nekaj tisoč članov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D:\Documents and Settings\User\My Documents\My Pictures\200px-Davorin.jpg">
            <a:extLst>
              <a:ext uri="{FF2B5EF4-FFF2-40B4-BE49-F238E27FC236}">
                <a16:creationId xmlns:a16="http://schemas.microsoft.com/office/drawing/2014/main" id="{B6812EE4-7BB5-4C22-B6F6-65502E1D8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700" y="0"/>
            <a:ext cx="4940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 descr="D:\Documents and Settings\User\My Documents\My Pictures\180px-Sokol_Symbol.jpg">
            <a:extLst>
              <a:ext uri="{FF2B5EF4-FFF2-40B4-BE49-F238E27FC236}">
                <a16:creationId xmlns:a16="http://schemas.microsoft.com/office/drawing/2014/main" id="{47C3D60C-8C3B-447F-8368-887C870BB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132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Naslov 1">
            <a:extLst>
              <a:ext uri="{FF2B5EF4-FFF2-40B4-BE49-F238E27FC236}">
                <a16:creationId xmlns:a16="http://schemas.microsoft.com/office/drawing/2014/main" id="{EE638438-C887-4C28-B441-97B3CE6B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CE827052-8D51-4556-852D-521B3AA3C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b="1" i="1">
                <a:solidFill>
                  <a:srgbClr val="FF0000"/>
                </a:solidFill>
              </a:rPr>
              <a:t>V obdobju čitalnic nastale tudi vseslovenske narodne organizacije, kot so telovadno društvo ˝Južni sokol˝(1863), ˝Slovenska matica (1864) in ˝Dramatično društvo˝(1866)</a:t>
            </a:r>
          </a:p>
          <a:p>
            <a:r>
              <a:rPr lang="sl-SI" altLang="sl-SI" b="1" i="1">
                <a:solidFill>
                  <a:srgbClr val="FF0000"/>
                </a:solidFill>
              </a:rPr>
              <a:t>Njihova dejavnost pomeni prve korake na poti k izoblikovanju vrhunskega slovenskega športa, kulture in znanosti.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Documents and Settings\User\My Documents\My Pictures\x93143671551309432.jpg">
            <a:extLst>
              <a:ext uri="{FF2B5EF4-FFF2-40B4-BE49-F238E27FC236}">
                <a16:creationId xmlns:a16="http://schemas.microsoft.com/office/drawing/2014/main" id="{278B7B42-EFC2-4943-BBA5-8851B6204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03B3F68B-3C7F-4D63-B1CE-8B6E31E0D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i="1" u="sng">
                <a:solidFill>
                  <a:srgbClr val="FF0000"/>
                </a:solidFill>
              </a:rPr>
              <a:t>Viri in literatura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6F93512E-6AF9-4846-A7BD-1F3CF43DA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hlinkClick r:id="rId3"/>
              </a:rPr>
              <a:t>http://www.hervardi.com/citalnice.php</a:t>
            </a:r>
            <a:endParaRPr lang="sl-SI" altLang="sl-SI"/>
          </a:p>
          <a:p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Officeova tema</vt:lpstr>
      <vt:lpstr>Čitalnice v 19. stoletju </vt:lpstr>
      <vt:lpstr>Kaj so čitalnice?</vt:lpstr>
      <vt:lpstr>Pomen čitalnic</vt:lpstr>
      <vt:lpstr>PowerPoint Presentation</vt:lpstr>
      <vt:lpstr>PowerPoint Presentation</vt:lpstr>
      <vt:lpstr>Viri in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2019-06-03T09:14:22Z</dcterms:created>
  <dcterms:modified xsi:type="dcterms:W3CDTF">2019-06-03T09:14:22Z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