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57" r:id="rId3"/>
    <p:sldId id="258" r:id="rId4"/>
    <p:sldId id="267" r:id="rId5"/>
    <p:sldId id="259" r:id="rId6"/>
    <p:sldId id="265" r:id="rId7"/>
    <p:sldId id="260" r:id="rId8"/>
    <p:sldId id="270" r:id="rId9"/>
    <p:sldId id="266" r:id="rId10"/>
    <p:sldId id="268" r:id="rId11"/>
    <p:sldId id="269" r:id="rId12"/>
    <p:sldId id="271" r:id="rId13"/>
    <p:sldId id="264" r:id="rId14"/>
    <p:sldId id="261" r:id="rId15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43ECF22C-64F2-4E80-A41A-92DBF740F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C297B-94C2-413C-9866-CE708ABEC1A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84C62795-AD22-48C8-B05C-A33CFE767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AF00E4DE-6579-410A-922D-0536A22F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0BD0F-2124-4E8C-A9D7-B174EFBCED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7813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FD98AE5D-F62D-4238-9412-6383D7E9B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09F65-282B-4E8D-B345-F764FE3DD5D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00D6F017-B513-43E6-A48F-CA5D46B42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659BAE33-19AC-43FC-987B-D053AC6D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1CC66-F4EA-4BF4-959F-7F818053E0F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5204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3C3E6A89-04C8-4562-B933-0382D037E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D1FA2-99E0-46D8-BB50-E83516498CD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EA54B19D-D63E-4287-8132-9388193F5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951B26DF-3142-4164-9B00-1467D01B6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B93F8-9ABB-41C2-8912-575E842376C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3316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007A751B-6A61-41AD-B6C6-D065B5FBC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8C905-E819-4415-A4D6-6A182D54393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98DBEC52-C763-4FF6-9E95-DD28CC1C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6D8FA824-0210-416C-8926-18FD465B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3458F-D7C4-49A0-ACCE-BBAE82C13BA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6115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81EBE239-F318-4BC2-B5FE-B8335090F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318BA-618A-4B94-BEAF-D6A0CA77DF4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6948E35E-5180-4BC8-8ABB-71DD3EFFF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CAE62930-2915-4CE9-865D-7B569271A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5CD50-9BAA-4F0C-8907-EFA1FB9F1D4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832710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7D4D326F-0FF7-4367-871D-C11D1365E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AE757-9771-4696-A25A-42934B7162D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B0CC6626-F3A6-43CC-9299-BDBA8D915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0395D5F5-6980-4B4D-A316-7D3D7384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A59C1-7927-4F63-B6D9-923177E51A5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2462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13">
            <a:extLst>
              <a:ext uri="{FF2B5EF4-FFF2-40B4-BE49-F238E27FC236}">
                <a16:creationId xmlns:a16="http://schemas.microsoft.com/office/drawing/2014/main" id="{1461FDE3-95B0-44FF-9670-D7630E495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784D2-BDFB-4205-AE13-6551FD74D53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2">
            <a:extLst>
              <a:ext uri="{FF2B5EF4-FFF2-40B4-BE49-F238E27FC236}">
                <a16:creationId xmlns:a16="http://schemas.microsoft.com/office/drawing/2014/main" id="{7FC55BA0-C346-4078-A127-2400994F4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22">
            <a:extLst>
              <a:ext uri="{FF2B5EF4-FFF2-40B4-BE49-F238E27FC236}">
                <a16:creationId xmlns:a16="http://schemas.microsoft.com/office/drawing/2014/main" id="{F2A98ABC-5D63-4335-B9DA-9DF25FA9C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4BF3D-548E-4F7B-AEA5-517328FA706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2978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13">
            <a:extLst>
              <a:ext uri="{FF2B5EF4-FFF2-40B4-BE49-F238E27FC236}">
                <a16:creationId xmlns:a16="http://schemas.microsoft.com/office/drawing/2014/main" id="{F56622D3-B3A7-4C30-9F4D-A78562440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DF291-257B-44D5-AC92-B6ACAF81BC5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2">
            <a:extLst>
              <a:ext uri="{FF2B5EF4-FFF2-40B4-BE49-F238E27FC236}">
                <a16:creationId xmlns:a16="http://schemas.microsoft.com/office/drawing/2014/main" id="{AD11956E-BA34-4C3A-B8CA-81D28CAE9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2">
            <a:extLst>
              <a:ext uri="{FF2B5EF4-FFF2-40B4-BE49-F238E27FC236}">
                <a16:creationId xmlns:a16="http://schemas.microsoft.com/office/drawing/2014/main" id="{B3BF6294-3E3A-4245-BF26-2834983E9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500A4-779F-491A-A6BB-1998D1F597F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42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3">
            <a:extLst>
              <a:ext uri="{FF2B5EF4-FFF2-40B4-BE49-F238E27FC236}">
                <a16:creationId xmlns:a16="http://schemas.microsoft.com/office/drawing/2014/main" id="{BFC661E0-EF9B-43AD-A606-6B3ADD1A8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8298-B459-44D1-871E-C0302A87512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E7A4A68F-5567-4C75-9043-E0889C3F8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2">
            <a:extLst>
              <a:ext uri="{FF2B5EF4-FFF2-40B4-BE49-F238E27FC236}">
                <a16:creationId xmlns:a16="http://schemas.microsoft.com/office/drawing/2014/main" id="{0487C19B-4657-415F-BFA4-3D72CA11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48868-182D-4091-9279-7A5B6899E05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1044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49D8F6E2-9468-44AE-AA9F-DCCE83D49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C1902-F751-4B8A-B8E1-314B9FED0D9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1A12FCEC-5FFE-4CF4-8984-8B9308AB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7645B1AA-787E-4A72-98E0-2E5CDACA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423F9-E041-4999-BE83-5F812914E4C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4941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08D36747-E336-4E46-BFFA-C19B321EA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E2B16-EFE6-47C4-99D3-5667B8FF42B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C7CC26CD-D4F8-4B04-84C1-442DAF8BC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E9B0B32D-2D65-4738-BA5E-0495F7386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F8EF4-646B-46DF-B012-4A1C225D2B2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5926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grada naslova 21">
            <a:extLst>
              <a:ext uri="{FF2B5EF4-FFF2-40B4-BE49-F238E27FC236}">
                <a16:creationId xmlns:a16="http://schemas.microsoft.com/office/drawing/2014/main" id="{8B07E849-8FC4-4757-BDDD-940E84421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27" name="Ograda besedila 12">
            <a:extLst>
              <a:ext uri="{FF2B5EF4-FFF2-40B4-BE49-F238E27FC236}">
                <a16:creationId xmlns:a16="http://schemas.microsoft.com/office/drawing/2014/main" id="{1B2A132A-1E1D-46AF-A15D-304DEB1079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35FDFCDE-6AC6-477C-809B-7EAD2FED8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9F6FD6-E05B-4F38-9B88-3845F864DD1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19C580B9-B2B9-4871-BFE1-14359C616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38DEF077-A9A7-4464-A8BD-0BF2FCDD9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CBCBC"/>
                </a:solidFill>
              </a:defRPr>
            </a:lvl1pPr>
          </a:lstStyle>
          <a:p>
            <a:fld id="{2E525FB4-9823-4870-B9B3-A417BA5DF39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5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anose="020B0602030504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anose="020B0602030504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anose="020B0602030504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anose="020B0602030504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anose="020B0602030504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anose="020B0602030504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anose="020B0602030504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anose="020B0602030504020204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sl.wikipedia.org/wiki/James_Coo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464126-1FD4-47B2-A187-71FBD9374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1180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bg1"/>
                </a:solidFill>
              </a:rPr>
              <a:t>James Cook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07B4AD0-FF5F-4E6E-B81F-178F41E16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1275" y="4941888"/>
            <a:ext cx="6400800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sl-SI" dirty="0"/>
          </a:p>
        </p:txBody>
      </p:sp>
      <p:pic>
        <p:nvPicPr>
          <p:cNvPr id="3076" name="Slika 3" descr="220px-Captainjamescookportrait.jpg">
            <a:extLst>
              <a:ext uri="{FF2B5EF4-FFF2-40B4-BE49-F238E27FC236}">
                <a16:creationId xmlns:a16="http://schemas.microsoft.com/office/drawing/2014/main" id="{A96E7B2A-552D-4EF3-8627-0DE06AF478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535113"/>
            <a:ext cx="4211637" cy="532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F11C8E-5DA7-48B4-8A07-4FC23FEE0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869160"/>
            <a:ext cx="7797552" cy="69269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2000" b="0" dirty="0">
                <a:solidFill>
                  <a:schemeClr val="bg1"/>
                </a:solidFill>
              </a:rPr>
              <a:t>Tri Cookova potovanja. </a:t>
            </a:r>
            <a:r>
              <a:rPr lang="sl-SI" sz="2000" b="0" dirty="0">
                <a:solidFill>
                  <a:srgbClr val="FF0000"/>
                </a:solidFill>
              </a:rPr>
              <a:t>Prvo potovanje </a:t>
            </a:r>
            <a:r>
              <a:rPr lang="sl-SI" sz="2000" b="0" dirty="0">
                <a:solidFill>
                  <a:schemeClr val="bg1"/>
                </a:solidFill>
              </a:rPr>
              <a:t>je označeno z </a:t>
            </a:r>
            <a:r>
              <a:rPr lang="sl-SI" sz="2000" dirty="0">
                <a:solidFill>
                  <a:srgbClr val="FF0000"/>
                </a:solidFill>
              </a:rPr>
              <a:t>rdečo</a:t>
            </a:r>
            <a:r>
              <a:rPr lang="sl-SI" sz="2000" b="0" dirty="0">
                <a:solidFill>
                  <a:srgbClr val="FF0000"/>
                </a:solidFill>
              </a:rPr>
              <a:t> črto</a:t>
            </a:r>
            <a:r>
              <a:rPr lang="sl-SI" sz="2000" b="0" dirty="0"/>
              <a:t>, </a:t>
            </a:r>
            <a:r>
              <a:rPr lang="sl-SI" sz="2000" b="0" dirty="0">
                <a:solidFill>
                  <a:schemeClr val="accent5">
                    <a:lumMod val="75000"/>
                  </a:schemeClr>
                </a:solidFill>
              </a:rPr>
              <a:t>drugo</a:t>
            </a:r>
            <a:r>
              <a:rPr lang="sl-SI" sz="2000" b="0" dirty="0"/>
              <a:t> </a:t>
            </a:r>
            <a:r>
              <a:rPr lang="sl-SI" sz="2000" b="0" dirty="0">
                <a:solidFill>
                  <a:schemeClr val="bg1"/>
                </a:solidFill>
              </a:rPr>
              <a:t>z </a:t>
            </a:r>
            <a:r>
              <a:rPr lang="sl-SI" sz="2000" dirty="0">
                <a:solidFill>
                  <a:schemeClr val="accent5">
                    <a:lumMod val="75000"/>
                  </a:schemeClr>
                </a:solidFill>
              </a:rPr>
              <a:t>zeleno</a:t>
            </a:r>
            <a:r>
              <a:rPr lang="sl-SI" sz="2000" b="0" dirty="0"/>
              <a:t> </a:t>
            </a:r>
            <a:r>
              <a:rPr lang="sl-SI" sz="2000" b="0" dirty="0">
                <a:solidFill>
                  <a:schemeClr val="bg1"/>
                </a:solidFill>
              </a:rPr>
              <a:t>in </a:t>
            </a:r>
            <a:r>
              <a:rPr lang="sl-SI" sz="2000" b="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tretje</a:t>
            </a:r>
            <a:r>
              <a:rPr lang="sl-SI" sz="2000" b="0" dirty="0"/>
              <a:t> </a:t>
            </a:r>
            <a:r>
              <a:rPr lang="sl-SI" sz="2000" b="0" dirty="0">
                <a:solidFill>
                  <a:schemeClr val="bg1"/>
                </a:solidFill>
              </a:rPr>
              <a:t>z</a:t>
            </a:r>
            <a:r>
              <a:rPr lang="sl-SI" sz="2000" b="0" dirty="0"/>
              <a:t> </a:t>
            </a:r>
            <a:r>
              <a:rPr lang="sl-SI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modro</a:t>
            </a:r>
            <a:r>
              <a:rPr lang="sl-SI" sz="2000" b="0" dirty="0"/>
              <a:t>. </a:t>
            </a:r>
            <a:r>
              <a:rPr lang="sl-SI" sz="2000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Modra črtkana črta</a:t>
            </a:r>
            <a:r>
              <a:rPr lang="sl-SI" sz="2000" b="0" dirty="0"/>
              <a:t> </a:t>
            </a:r>
            <a:r>
              <a:rPr lang="sl-SI" sz="2000" b="0" dirty="0">
                <a:solidFill>
                  <a:schemeClr val="bg1"/>
                </a:solidFill>
              </a:rPr>
              <a:t>označuje pot Cookove posadke po njegovi smrti na tretjem potovanju</a:t>
            </a:r>
          </a:p>
        </p:txBody>
      </p:sp>
      <p:pic>
        <p:nvPicPr>
          <p:cNvPr id="12291" name="Ograda vsebine 3" descr="600px-Cook_Three_Voyages_59.png">
            <a:extLst>
              <a:ext uri="{FF2B5EF4-FFF2-40B4-BE49-F238E27FC236}">
                <a16:creationId xmlns:a16="http://schemas.microsoft.com/office/drawing/2014/main" id="{EC445E82-9187-46F2-BF9B-3B9541D859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88913"/>
            <a:ext cx="7621588" cy="38227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2A5D04-599B-45FE-9A1D-F30310502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Priznanja</a:t>
            </a:r>
          </a:p>
        </p:txBody>
      </p:sp>
      <p:sp>
        <p:nvSpPr>
          <p:cNvPr id="13315" name="Ograda vsebine 2">
            <a:extLst>
              <a:ext uri="{FF2B5EF4-FFF2-40B4-BE49-F238E27FC236}">
                <a16:creationId xmlns:a16="http://schemas.microsoft.com/office/drawing/2014/main" id="{78D9973E-71CB-4FBE-AA9B-4DA0B4116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Leta 1776 prejel Copleyjevo medaljo Kraljeve družbe iz Londona.</a:t>
            </a:r>
          </a:p>
          <a:p>
            <a:r>
              <a:rPr lang="sl-SI" altLang="sl-SI"/>
              <a:t>Številne ustanove in kraji, ki se danes imenujejo po njem, odražajo pomembnost njegovih prispevkov h geografiji.</a:t>
            </a:r>
          </a:p>
          <a:p>
            <a:r>
              <a:rPr lang="sl-SI" altLang="sl-SI"/>
              <a:t>Med njimi so Cookovi otoki, Cookov preliv, Aoraki/Mount Cook in Cookov krater na Luni. </a:t>
            </a:r>
          </a:p>
          <a:p>
            <a:r>
              <a:rPr lang="sl-SI" altLang="sl-SI"/>
              <a:t>Posvečeni so mu tudi številni spomeniki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B2AF14-4EA7-463D-B053-3A333A91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14339" name="Ograda vsebine 3" descr="450px-Cook_Monument_Kealakekua.jpg">
            <a:extLst>
              <a:ext uri="{FF2B5EF4-FFF2-40B4-BE49-F238E27FC236}">
                <a16:creationId xmlns:a16="http://schemas.microsoft.com/office/drawing/2014/main" id="{0B3037E3-1E7C-4E21-8DD2-2F636A8421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-53975"/>
            <a:ext cx="5184775" cy="691197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898DB5-7C5B-49A0-8DC7-4526A10E8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Viri</a:t>
            </a:r>
          </a:p>
        </p:txBody>
      </p:sp>
      <p:sp>
        <p:nvSpPr>
          <p:cNvPr id="15363" name="Ograda vsebine 2">
            <a:extLst>
              <a:ext uri="{FF2B5EF4-FFF2-40B4-BE49-F238E27FC236}">
                <a16:creationId xmlns:a16="http://schemas.microsoft.com/office/drawing/2014/main" id="{B3C63023-1F2D-4ED9-9BF2-D10B63471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sl-SI" altLang="sl-SI">
                <a:hlinkClick r:id="rId2"/>
              </a:rPr>
              <a:t>http://sl.wikipedia.org/wiki/James_Cook</a:t>
            </a:r>
            <a:endParaRPr lang="sl-SI" altLang="sl-SI"/>
          </a:p>
          <a:p>
            <a:pPr>
              <a:buFont typeface="Wingdings" panose="05000000000000000000" pitchFamily="2" charset="2"/>
              <a:buChar char="v"/>
            </a:pPr>
            <a:r>
              <a:rPr lang="sl-SI" altLang="sl-SI"/>
              <a:t>Učbenik za 8. razred </a:t>
            </a:r>
          </a:p>
          <a:p>
            <a:pPr>
              <a:buFont typeface="Wingdings" panose="05000000000000000000" pitchFamily="2" charset="2"/>
              <a:buChar char="v"/>
            </a:pPr>
            <a:endParaRPr lang="sl-SI" altLang="sl-SI"/>
          </a:p>
          <a:p>
            <a:pPr>
              <a:buFont typeface="Wingdings" panose="05000000000000000000" pitchFamily="2" charset="2"/>
              <a:buChar char="v"/>
            </a:pPr>
            <a:endParaRPr lang="sl-SI" altLang="sl-SI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145826-0560-46F8-835B-0DEFCCEBF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16387" name="Ograda vsebine 2">
            <a:extLst>
              <a:ext uri="{FF2B5EF4-FFF2-40B4-BE49-F238E27FC236}">
                <a16:creationId xmlns:a16="http://schemas.microsoft.com/office/drawing/2014/main" id="{C51A4B14-872E-4E77-A641-C0A9ED17CEB7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785067">
            <a:off x="-1652588" y="2498725"/>
            <a:ext cx="10561638" cy="47085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sl-SI" altLang="sl-SI" sz="6600"/>
              <a:t>Hvala za vašo pozornost!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915B40-5F49-4F57-9454-69EEAACC0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bg1"/>
                </a:solidFill>
              </a:rPr>
              <a:t>James Cook</a:t>
            </a:r>
          </a:p>
        </p:txBody>
      </p:sp>
      <p:sp>
        <p:nvSpPr>
          <p:cNvPr id="4099" name="Ograda vsebine 2">
            <a:extLst>
              <a:ext uri="{FF2B5EF4-FFF2-40B4-BE49-F238E27FC236}">
                <a16:creationId xmlns:a16="http://schemas.microsoft.com/office/drawing/2014/main" id="{6D135A51-C73D-4801-A4FD-01682B15F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Rojstvo: 7. november 1728</a:t>
            </a:r>
            <a:br>
              <a:rPr lang="sl-SI" altLang="sl-SI"/>
            </a:br>
            <a:r>
              <a:rPr lang="sl-SI" altLang="sl-SI"/>
              <a:t>Marton, Anglija</a:t>
            </a:r>
          </a:p>
          <a:p>
            <a:r>
              <a:rPr lang="sl-SI" altLang="sl-SI"/>
              <a:t>Smrt: 14. februar 1779 (50 let)</a:t>
            </a:r>
            <a:br>
              <a:rPr lang="sl-SI" altLang="sl-SI"/>
            </a:br>
            <a:r>
              <a:rPr lang="sl-SI" altLang="sl-SI"/>
              <a:t>Havaji</a:t>
            </a:r>
          </a:p>
          <a:p>
            <a:r>
              <a:rPr lang="sl-SI" altLang="sl-SI"/>
              <a:t>Poklic: raziskovalec, navigator, kartograf</a:t>
            </a:r>
          </a:p>
          <a:p>
            <a:r>
              <a:rPr lang="sl-SI" altLang="sl-SI" b="1"/>
              <a:t>Podpis:</a:t>
            </a:r>
            <a:endParaRPr lang="sl-SI" altLang="sl-SI"/>
          </a:p>
          <a:p>
            <a:endParaRPr lang="sl-SI" altLang="sl-SI"/>
          </a:p>
          <a:p>
            <a:r>
              <a:rPr lang="sl-SI" altLang="sl-SI"/>
              <a:t>Žena: Elizabeth Batts</a:t>
            </a:r>
          </a:p>
          <a:p>
            <a:r>
              <a:rPr lang="sl-SI" altLang="sl-SI"/>
              <a:t>Otroci: 6 otrok</a:t>
            </a:r>
          </a:p>
        </p:txBody>
      </p:sp>
      <p:pic>
        <p:nvPicPr>
          <p:cNvPr id="4100" name="Slika 3" descr="250px-James_Cook_Signature.svg.png">
            <a:extLst>
              <a:ext uri="{FF2B5EF4-FFF2-40B4-BE49-F238E27FC236}">
                <a16:creationId xmlns:a16="http://schemas.microsoft.com/office/drawing/2014/main" id="{89677A2D-4CC6-4F3A-9D66-C375C145C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933825"/>
            <a:ext cx="23812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58E166-B02D-4F2B-BB15-98CCFD1AA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0" dirty="0">
                <a:solidFill>
                  <a:schemeClr val="bg1"/>
                </a:solidFill>
              </a:rPr>
              <a:t>Prvo potovanje (1768-1771)</a:t>
            </a:r>
            <a:br>
              <a:rPr lang="sl-SI" b="0" dirty="0"/>
            </a:br>
            <a:endParaRPr lang="sl-SI" dirty="0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B5CCBE2A-7864-46B7-BEA7-AB83EFA57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913"/>
          </a:xfrm>
        </p:spPr>
        <p:txBody>
          <a:bodyPr>
            <a:normAutofit fontScale="925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latin typeface="+mj-lt"/>
              </a:rPr>
              <a:t>Obplul svet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latin typeface="+mj-lt"/>
              </a:rPr>
              <a:t>Kraljeva družba ga je poslala na področje Tihega oceana, da bi opazoval prehod Venere prek Sonca.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latin typeface="+mj-lt"/>
              </a:rPr>
              <a:t>Na Tahitiju postavil opazovalnico.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latin typeface="+mj-lt"/>
              </a:rPr>
              <a:t>Odplul v južni del oceana-iskal celino </a:t>
            </a:r>
            <a:r>
              <a:rPr lang="sl-SI" i="1" dirty="0" err="1">
                <a:latin typeface="+mj-lt"/>
              </a:rPr>
              <a:t>Terro</a:t>
            </a:r>
            <a:r>
              <a:rPr lang="sl-SI" i="1" dirty="0">
                <a:latin typeface="+mj-lt"/>
              </a:rPr>
              <a:t> </a:t>
            </a:r>
            <a:r>
              <a:rPr lang="sl-SI" i="1" dirty="0" err="1">
                <a:latin typeface="+mj-lt"/>
              </a:rPr>
              <a:t>Australis</a:t>
            </a:r>
            <a:r>
              <a:rPr lang="sl-SI" dirty="0">
                <a:latin typeface="+mj-lt"/>
              </a:rPr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latin typeface="+mj-lt"/>
              </a:rPr>
              <a:t>Drugi Evropejec, ki je dosegel Novo Zelandijo.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latin typeface="+mj-lt"/>
              </a:rPr>
              <a:t>Ustavil v Avstraliji.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latin typeface="+mj-lt"/>
              </a:rPr>
              <a:t>V zalivu na vzhodni obali celine.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latin typeface="+mj-lt"/>
              </a:rPr>
              <a:t>Veliki koralni greben 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latin typeface="+mj-lt"/>
              </a:rPr>
              <a:t>Nova Gvineja ni del avstralske celine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DFD68A-A2CA-4B6D-9A7F-0BE7A17E3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6147" name="Ograda vsebine 3" descr="800px-HMS_Bark_Endeavour_-_Replica01.jpg">
            <a:extLst>
              <a:ext uri="{FF2B5EF4-FFF2-40B4-BE49-F238E27FC236}">
                <a16:creationId xmlns:a16="http://schemas.microsoft.com/office/drawing/2014/main" id="{E8E8003C-51D8-45D4-B2A8-E1ABA33917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1175" y="908050"/>
            <a:ext cx="7199313" cy="54006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01E2A0-8A38-4638-A152-EA0A22B41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0" dirty="0">
                <a:solidFill>
                  <a:schemeClr val="bg1"/>
                </a:solidFill>
              </a:rPr>
              <a:t>Drugo potovanje (1772-1775)</a:t>
            </a:r>
            <a:br>
              <a:rPr lang="sl-SI" b="0" dirty="0"/>
            </a:br>
            <a:endParaRPr lang="sl-SI" dirty="0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D4639FC3-59C3-46F2-9329-8BE645BE7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solidFill>
                  <a:schemeClr val="bg1"/>
                </a:solidFill>
              </a:rPr>
              <a:t>Iskanje </a:t>
            </a:r>
            <a:r>
              <a:rPr lang="sl-SI" i="1" dirty="0" err="1">
                <a:solidFill>
                  <a:schemeClr val="bg1"/>
                </a:solidFill>
              </a:rPr>
              <a:t>Terre</a:t>
            </a:r>
            <a:r>
              <a:rPr lang="sl-SI" i="1" dirty="0">
                <a:solidFill>
                  <a:schemeClr val="bg1"/>
                </a:solidFill>
              </a:rPr>
              <a:t> </a:t>
            </a:r>
            <a:r>
              <a:rPr lang="sl-SI" i="1" dirty="0" err="1">
                <a:solidFill>
                  <a:schemeClr val="bg1"/>
                </a:solidFill>
              </a:rPr>
              <a:t>Australis</a:t>
            </a:r>
            <a:endParaRPr lang="sl-SI" i="1" dirty="0">
              <a:solidFill>
                <a:schemeClr val="bg1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solidFill>
                  <a:schemeClr val="bg1"/>
                </a:solidFill>
              </a:rPr>
              <a:t>Odplul z dvema ladjama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solidFill>
                  <a:schemeClr val="bg1"/>
                </a:solidFill>
              </a:rPr>
              <a:t>Obkrožil Zemljo na zelo visoki zemljepisni širini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solidFill>
                  <a:schemeClr val="bg1"/>
                </a:solidFill>
              </a:rPr>
              <a:t>Prvi Evropejec, ki je prekoračil južni tečajnik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solidFill>
                  <a:schemeClr val="bg1"/>
                </a:solidFill>
              </a:rPr>
              <a:t>Odkril Južno Georgio ter Južne </a:t>
            </a:r>
            <a:r>
              <a:rPr lang="sl-SI" dirty="0" err="1">
                <a:solidFill>
                  <a:schemeClr val="bg1"/>
                </a:solidFill>
              </a:rPr>
              <a:t>Sandwicheve</a:t>
            </a:r>
            <a:r>
              <a:rPr lang="sl-SI" dirty="0">
                <a:solidFill>
                  <a:schemeClr val="bg1"/>
                </a:solidFill>
              </a:rPr>
              <a:t> otoke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solidFill>
                  <a:schemeClr val="bg1"/>
                </a:solidFill>
              </a:rPr>
              <a:t>Ustavil na Tongi, Velikonočnem otoku ter Vanuatuju.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solidFill>
                  <a:schemeClr val="bg1"/>
                </a:solidFill>
              </a:rPr>
              <a:t>Vrnitev je pomenila konec mita o </a:t>
            </a:r>
            <a:r>
              <a:rPr lang="sl-SI" i="1" dirty="0" err="1">
                <a:solidFill>
                  <a:schemeClr val="bg1"/>
                </a:solidFill>
              </a:rPr>
              <a:t>Terri</a:t>
            </a:r>
            <a:r>
              <a:rPr lang="sl-SI" i="1" dirty="0">
                <a:solidFill>
                  <a:schemeClr val="bg1"/>
                </a:solidFill>
              </a:rPr>
              <a:t> </a:t>
            </a:r>
            <a:r>
              <a:rPr lang="sl-SI" i="1" dirty="0" err="1">
                <a:solidFill>
                  <a:schemeClr val="bg1"/>
                </a:solidFill>
              </a:rPr>
              <a:t>Australis</a:t>
            </a:r>
            <a:r>
              <a:rPr lang="sl-SI" dirty="0">
                <a:solidFill>
                  <a:schemeClr val="bg1"/>
                </a:solidFill>
              </a:rPr>
              <a:t>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dirty="0">
                <a:solidFill>
                  <a:schemeClr val="bg1"/>
                </a:solidFill>
              </a:rPr>
              <a:t>Uspešno preskusili kronometer urarja Johna Harrisona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91DB2C-1F49-42ED-87A0-70138E82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8195" name="Ograda vsebine 3" descr="800px-Hodges,_Resolution_and_Adventure_in_Matavai_Bay.jpg">
            <a:extLst>
              <a:ext uri="{FF2B5EF4-FFF2-40B4-BE49-F238E27FC236}">
                <a16:creationId xmlns:a16="http://schemas.microsoft.com/office/drawing/2014/main" id="{6E04A490-6605-4323-82C2-0F20562495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620838" y="-609600"/>
            <a:ext cx="10764838" cy="76168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73D6E2-E145-4200-84D0-991D04160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0" dirty="0">
                <a:solidFill>
                  <a:schemeClr val="bg1"/>
                </a:solidFill>
              </a:rPr>
              <a:t>Tretje potovanje (1776-1779)</a:t>
            </a:r>
            <a:br>
              <a:rPr lang="sl-SI" b="0" dirty="0"/>
            </a:br>
            <a:endParaRPr lang="sl-SI" dirty="0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37DC371C-4159-4E99-BC24-C9D6A0422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sz="2600" i="1" dirty="0"/>
              <a:t>Odplul z dvema ladjama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sz="2600" i="1" dirty="0"/>
              <a:t>Odkril naj bi Severozahodni prehod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sz="2600" i="1" dirty="0"/>
              <a:t>Prvi Evropejec, ki je obiskal Havaje-Poimenoval jih je </a:t>
            </a:r>
            <a:r>
              <a:rPr lang="sl-SI" sz="2600" i="1" dirty="0" err="1"/>
              <a:t>Sandwichevo</a:t>
            </a:r>
            <a:r>
              <a:rPr lang="sl-SI" sz="2600" i="1" dirty="0"/>
              <a:t> otočje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sz="2600" i="1" dirty="0"/>
              <a:t>Nato je raziskoval zahodno obalo Severne Amerike.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sz="2600" i="1" dirty="0"/>
              <a:t>Priplul je vse do Beringovega preliva-izkazal za neprehodnega.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sl-SI" sz="2600" i="1" dirty="0"/>
              <a:t>Nad tem potovanju postajal vedno bolj razočaran, trpel pa je tudi za boleznijo želodca, kar je verjetno pripeljalo k nerazumnemu obnašanju do posadke.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4FCD28-B37A-433E-AE83-A511E86D4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b="0" dirty="0">
                <a:solidFill>
                  <a:schemeClr val="bg1"/>
                </a:solidFill>
              </a:rPr>
              <a:t>Tretje potovanje (1776-1779)</a:t>
            </a:r>
            <a:endParaRPr lang="sl-SI" dirty="0"/>
          </a:p>
        </p:txBody>
      </p:sp>
      <p:sp>
        <p:nvSpPr>
          <p:cNvPr id="10243" name="Ograda vsebine 2">
            <a:extLst>
              <a:ext uri="{FF2B5EF4-FFF2-40B4-BE49-F238E27FC236}">
                <a16:creationId xmlns:a16="http://schemas.microsoft.com/office/drawing/2014/main" id="{6FFC5705-86E1-4539-AC90-F4F4C677A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Leta 1779 vrnitev na Havaje.</a:t>
            </a:r>
          </a:p>
          <a:p>
            <a:r>
              <a:rPr lang="sl-SI" altLang="sl-SI"/>
              <a:t>Domačini ukradli enega majhnih ladijskih čolnov.</a:t>
            </a:r>
          </a:p>
          <a:p>
            <a:r>
              <a:rPr lang="sl-SI" altLang="sl-SI"/>
              <a:t>Ni ravnal, kot je bilo v Tihem oceanu običajno v takih primerih</a:t>
            </a:r>
          </a:p>
          <a:p>
            <a:r>
              <a:rPr lang="sl-SI" altLang="sl-SI"/>
              <a:t>V spopadu, so Angleži streljali na Havajce, ti pa so Cooka pretepli in zabodli do smrti.</a:t>
            </a:r>
          </a:p>
          <a:p>
            <a:r>
              <a:rPr lang="sl-SI" altLang="sl-SI"/>
              <a:t>Ladji sta se skozi Beringov preliv leta 1780 vrnili domov.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0C8D0F-653C-4414-B1BE-FDEFEF79F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11267" name="Ograda vsebine 3" descr="800px-Cook-death.jpg">
            <a:extLst>
              <a:ext uri="{FF2B5EF4-FFF2-40B4-BE49-F238E27FC236}">
                <a16:creationId xmlns:a16="http://schemas.microsoft.com/office/drawing/2014/main" id="{B6866AB1-1AE8-4856-86F3-910A64C1BD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08050"/>
            <a:ext cx="9144000" cy="51562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h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ek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rh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83</Words>
  <Application>Microsoft Office PowerPoint</Application>
  <PresentationFormat>On-screen Show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Lucida Sans Unicode</vt:lpstr>
      <vt:lpstr>Wingdings</vt:lpstr>
      <vt:lpstr>Wingdings 2</vt:lpstr>
      <vt:lpstr>Wingdings 3</vt:lpstr>
      <vt:lpstr>Vrh</vt:lpstr>
      <vt:lpstr>James Cook</vt:lpstr>
      <vt:lpstr>James Cook</vt:lpstr>
      <vt:lpstr>Prvo potovanje (1768-1771) </vt:lpstr>
      <vt:lpstr>PowerPoint Presentation</vt:lpstr>
      <vt:lpstr>Drugo potovanje (1772-1775) </vt:lpstr>
      <vt:lpstr>PowerPoint Presentation</vt:lpstr>
      <vt:lpstr>Tretje potovanje (1776-1779) </vt:lpstr>
      <vt:lpstr>Tretje potovanje (1776-1779)</vt:lpstr>
      <vt:lpstr>PowerPoint Presentation</vt:lpstr>
      <vt:lpstr>Tri Cookova potovanja. Prvo potovanje je označeno z rdečo črto, drugo z zeleno in tretje z modro. Modra črtkana črta označuje pot Cookove posadke po njegovi smrti na tretjem potovanju</vt:lpstr>
      <vt:lpstr>Priznanja</vt:lpstr>
      <vt:lpstr>PowerPoint Presentation</vt:lpstr>
      <vt:lpstr>Viri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2019-06-03T09:14:23Z</dcterms:created>
  <dcterms:modified xsi:type="dcterms:W3CDTF">2019-06-03T09:14:23Z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