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60" r:id="rId9"/>
    <p:sldId id="272" r:id="rId10"/>
    <p:sldId id="259" r:id="rId11"/>
    <p:sldId id="273" r:id="rId12"/>
    <p:sldId id="261" r:id="rId13"/>
    <p:sldId id="274" r:id="rId14"/>
    <p:sldId id="275" r:id="rId15"/>
    <p:sldId id="262" r:id="rId16"/>
    <p:sldId id="265" r:id="rId17"/>
    <p:sldId id="266" r:id="rId18"/>
    <p:sldId id="276" r:id="rId19"/>
    <p:sldId id="267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9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>
            <a:extLst>
              <a:ext uri="{FF2B5EF4-FFF2-40B4-BE49-F238E27FC236}">
                <a16:creationId xmlns:a16="http://schemas.microsoft.com/office/drawing/2014/main" id="{F4A7C3E1-CF86-4A2F-AD88-0E433D8264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2099" name="Rectangle 3">
              <a:extLst>
                <a:ext uri="{FF2B5EF4-FFF2-40B4-BE49-F238E27FC236}">
                  <a16:creationId xmlns:a16="http://schemas.microsoft.com/office/drawing/2014/main" id="{E9F6845D-12DB-4121-9B3E-22971B5E28E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0" name="Rectangle 4">
              <a:extLst>
                <a:ext uri="{FF2B5EF4-FFF2-40B4-BE49-F238E27FC236}">
                  <a16:creationId xmlns:a16="http://schemas.microsoft.com/office/drawing/2014/main" id="{EE0F8F46-316A-4F98-84BE-3960AD8E9E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1" name="Rectangle 5">
              <a:extLst>
                <a:ext uri="{FF2B5EF4-FFF2-40B4-BE49-F238E27FC236}">
                  <a16:creationId xmlns:a16="http://schemas.microsoft.com/office/drawing/2014/main" id="{8E91B4FF-A98F-49E4-9DAB-4E75418874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2" name="Rectangle 6">
              <a:extLst>
                <a:ext uri="{FF2B5EF4-FFF2-40B4-BE49-F238E27FC236}">
                  <a16:creationId xmlns:a16="http://schemas.microsoft.com/office/drawing/2014/main" id="{F746DEB1-AE38-4364-BD2B-FCD9B81C64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3" name="Rectangle 7">
              <a:extLst>
                <a:ext uri="{FF2B5EF4-FFF2-40B4-BE49-F238E27FC236}">
                  <a16:creationId xmlns:a16="http://schemas.microsoft.com/office/drawing/2014/main" id="{07BE6F50-8F20-49BB-9390-233D281154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4" name="Rectangle 8">
              <a:extLst>
                <a:ext uri="{FF2B5EF4-FFF2-40B4-BE49-F238E27FC236}">
                  <a16:creationId xmlns:a16="http://schemas.microsoft.com/office/drawing/2014/main" id="{2B016C65-CAE5-4EF3-95EA-E54C3A25064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5" name="Rectangle 9">
              <a:extLst>
                <a:ext uri="{FF2B5EF4-FFF2-40B4-BE49-F238E27FC236}">
                  <a16:creationId xmlns:a16="http://schemas.microsoft.com/office/drawing/2014/main" id="{52C0E0DB-3C05-4D77-B967-385D42EE56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6" name="Rectangle 10">
              <a:extLst>
                <a:ext uri="{FF2B5EF4-FFF2-40B4-BE49-F238E27FC236}">
                  <a16:creationId xmlns:a16="http://schemas.microsoft.com/office/drawing/2014/main" id="{CC340FC0-5A3A-4E2A-876B-1AE79AD5DF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7" name="Rectangle 11">
              <a:extLst>
                <a:ext uri="{FF2B5EF4-FFF2-40B4-BE49-F238E27FC236}">
                  <a16:creationId xmlns:a16="http://schemas.microsoft.com/office/drawing/2014/main" id="{C3A3CAE2-749B-4130-A941-9419FB4E99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8" name="Rectangle 12">
              <a:extLst>
                <a:ext uri="{FF2B5EF4-FFF2-40B4-BE49-F238E27FC236}">
                  <a16:creationId xmlns:a16="http://schemas.microsoft.com/office/drawing/2014/main" id="{AA78B654-299E-4CE9-92BD-16774061C6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09" name="Rectangle 13">
              <a:extLst>
                <a:ext uri="{FF2B5EF4-FFF2-40B4-BE49-F238E27FC236}">
                  <a16:creationId xmlns:a16="http://schemas.microsoft.com/office/drawing/2014/main" id="{998C9EF2-5B6C-453B-85E5-56BFF9FEEF6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0" name="Rectangle 14">
              <a:extLst>
                <a:ext uri="{FF2B5EF4-FFF2-40B4-BE49-F238E27FC236}">
                  <a16:creationId xmlns:a16="http://schemas.microsoft.com/office/drawing/2014/main" id="{15B32E50-A85B-476D-911B-ED99867B24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1" name="Rectangle 15">
              <a:extLst>
                <a:ext uri="{FF2B5EF4-FFF2-40B4-BE49-F238E27FC236}">
                  <a16:creationId xmlns:a16="http://schemas.microsoft.com/office/drawing/2014/main" id="{799021FC-9587-4696-92F4-8B3E9B72C4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2" name="Rectangle 16">
              <a:extLst>
                <a:ext uri="{FF2B5EF4-FFF2-40B4-BE49-F238E27FC236}">
                  <a16:creationId xmlns:a16="http://schemas.microsoft.com/office/drawing/2014/main" id="{049A1ED8-0FF6-4E91-AF56-1547E98E4E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3" name="Rectangle 17">
              <a:extLst>
                <a:ext uri="{FF2B5EF4-FFF2-40B4-BE49-F238E27FC236}">
                  <a16:creationId xmlns:a16="http://schemas.microsoft.com/office/drawing/2014/main" id="{B4C8B4CA-8344-4FC3-A0E1-2CE773FBB5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4" name="Rectangle 18">
              <a:extLst>
                <a:ext uri="{FF2B5EF4-FFF2-40B4-BE49-F238E27FC236}">
                  <a16:creationId xmlns:a16="http://schemas.microsoft.com/office/drawing/2014/main" id="{BB423DFD-C87B-47A6-B5CD-9336462313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5" name="Rectangle 19">
              <a:extLst>
                <a:ext uri="{FF2B5EF4-FFF2-40B4-BE49-F238E27FC236}">
                  <a16:creationId xmlns:a16="http://schemas.microsoft.com/office/drawing/2014/main" id="{761F7D5E-EA21-48FC-8675-7924338AD1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6" name="Rectangle 20">
              <a:extLst>
                <a:ext uri="{FF2B5EF4-FFF2-40B4-BE49-F238E27FC236}">
                  <a16:creationId xmlns:a16="http://schemas.microsoft.com/office/drawing/2014/main" id="{3A11F62A-7443-471F-836B-A22915327F1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7" name="Rectangle 21">
              <a:extLst>
                <a:ext uri="{FF2B5EF4-FFF2-40B4-BE49-F238E27FC236}">
                  <a16:creationId xmlns:a16="http://schemas.microsoft.com/office/drawing/2014/main" id="{DE4432FB-8ACB-4AFA-9482-ACA0D51BDA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2118" name="Freeform 22">
              <a:extLst>
                <a:ext uri="{FF2B5EF4-FFF2-40B4-BE49-F238E27FC236}">
                  <a16:creationId xmlns:a16="http://schemas.microsoft.com/office/drawing/2014/main" id="{7B187016-FEE0-4116-A09D-528C39CF2C1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19" name="Freeform 23">
              <a:extLst>
                <a:ext uri="{FF2B5EF4-FFF2-40B4-BE49-F238E27FC236}">
                  <a16:creationId xmlns:a16="http://schemas.microsoft.com/office/drawing/2014/main" id="{4A0CD9D6-11C5-4261-896F-494F4286C5D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2120" name="Rectangle 24">
            <a:extLst>
              <a:ext uri="{FF2B5EF4-FFF2-40B4-BE49-F238E27FC236}">
                <a16:creationId xmlns:a16="http://schemas.microsoft.com/office/drawing/2014/main" id="{B5A9C6F8-3602-4810-8406-F160D4537DE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32121" name="Rectangle 25">
            <a:extLst>
              <a:ext uri="{FF2B5EF4-FFF2-40B4-BE49-F238E27FC236}">
                <a16:creationId xmlns:a16="http://schemas.microsoft.com/office/drawing/2014/main" id="{9AC567D7-8D78-4013-A908-ADB711BED67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32122" name="Rectangle 26">
            <a:extLst>
              <a:ext uri="{FF2B5EF4-FFF2-40B4-BE49-F238E27FC236}">
                <a16:creationId xmlns:a16="http://schemas.microsoft.com/office/drawing/2014/main" id="{9251EAF4-A7EB-4457-894E-B3238AA9B9E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32123" name="Rectangle 27">
            <a:extLst>
              <a:ext uri="{FF2B5EF4-FFF2-40B4-BE49-F238E27FC236}">
                <a16:creationId xmlns:a16="http://schemas.microsoft.com/office/drawing/2014/main" id="{F6AACB47-FCF8-4CA5-8585-2E0F4E3130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32124" name="Rectangle 28">
            <a:extLst>
              <a:ext uri="{FF2B5EF4-FFF2-40B4-BE49-F238E27FC236}">
                <a16:creationId xmlns:a16="http://schemas.microsoft.com/office/drawing/2014/main" id="{422A960B-5272-47BD-8610-0E56ECDC31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C14C00-FBC5-4119-9E7C-6CA37EAE007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0" grpId="0"/>
      <p:bldP spid="132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2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0404-CAA6-44FE-AE1C-5A81DCD0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3B5B3-5F09-4476-BE9B-CAAD67A5E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C1F0E-7590-435A-B15A-5E5C05669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558D9-58E3-417A-820C-239DD5403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8BF54A-E5F2-4A29-9578-64693029697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3CBDC5-B4B7-4488-B3F3-180917A19D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83058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73DA4-EAC0-48B6-9DD9-855B15B49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61319-D12A-466E-881C-16006B64B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77325-EF16-4141-BBE8-9E2832403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0EBD5-2C1B-4F49-B998-4647E9D1C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A7777E-3379-4C24-8729-6CA6D420D36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611A87-E483-4E5A-8303-07BB441E7E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3343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DBE8-2E59-4826-BD70-D1CB5F3D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51FC-DAF9-4AAD-AB80-735008000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7DB92-EE77-4899-A8DF-32AF0706E4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3F282-4576-43FF-8CA4-A2E3AB523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F04973-E76F-4881-BBCD-7E5479519FD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6C003B-C1D2-4FAA-AEBC-C6BD4CCCE1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81326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4393-C98C-46C8-AEFB-4518586F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848A7-CC4F-447C-921F-A3737BF02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C130-D2CD-4C4C-995A-EEF5B7A27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164DB-A34F-4812-96E7-3B6F93BC1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73BEBD-A727-42D0-A35D-B6721DB1157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6ABAC5-2174-4BCD-A8F5-24D69884F22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52129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B8AA-BA04-49F8-AC1D-DF83EBE8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636D-AE20-4406-BEBC-040ED6098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DFF73-E0D2-4DF6-810A-3714A9EFC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C8C5-F18D-4C5B-9483-0387F47DA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0FEE-22DF-4112-8AD2-E18C8C3B18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09450A-36E8-436C-A4E1-B1FB56E6ABE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27FCDF-C3C6-48CB-884D-48316A7D7D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75050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AD06-0D49-46C1-9E0B-7E32F27D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229C4-1E99-4AF4-A658-2C5536D38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4044A-FE0C-48DA-AEB8-754CCDBB2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F7F40-E7F1-4728-A7A8-16792D558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F6B46-62C0-48E1-830B-CEDADDC94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928905-9F50-4D02-BF3D-ED4521D8F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9CA6DA-9726-460D-9850-357AAB3946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57FEC6-2D22-4DC9-9935-00C31325488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C201B4D-B7BD-4202-8A5F-7EBD2487AD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36319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CB9E-8527-4DC4-AA20-9A5D601F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FAAC4-BEEB-4DC8-9CB3-D041FAD5D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10B82-7EFC-4DBF-BFCE-FC606AFEE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7F03F-4387-45E4-9F9C-CBBFDDF85AC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A8E39-2AA4-492A-A091-CED6A7F6DE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44636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A81035-2750-472F-BED4-AF1A4DD0D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AA0C3-6F78-4014-A398-C4B465A04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A81F1B-8EC9-48A7-B828-21E230E571E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5C8B-0A7A-425A-AF57-2230A10569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01683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5023-997F-434B-AF3F-5ABD7B02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F1BC-5378-478C-85C0-441D84E3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B4591-5517-428A-AC73-E3DD54258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9428-B010-4D24-BB50-9CE462179C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D61B7-A609-468D-9F9A-74C0A1AA7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BEEE99-00BD-4E46-AA82-A6C7C1ED0F9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809DF-B811-40AE-A6BB-0069F2D221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12732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573E-7BF9-4128-8E2B-B98CA182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F1B93-FFBB-4886-84B2-9EEB9206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B86D2-45F6-4D6D-A65C-878B2CF7E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26312-316B-461D-B26D-8F507609D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7073-8EF8-43E8-998E-102A71ADB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A90A2F-4221-4B82-BB91-3360DF2A2DA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473E9-4F51-4A8B-AFDC-456D372049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74442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842B1BA1-A600-4B06-9A94-AAB7DCB237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1075" name="Rectangle 3">
              <a:extLst>
                <a:ext uri="{FF2B5EF4-FFF2-40B4-BE49-F238E27FC236}">
                  <a16:creationId xmlns:a16="http://schemas.microsoft.com/office/drawing/2014/main" id="{5419754A-4130-4784-B13E-497D8E3663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76" name="Rectangle 4">
              <a:extLst>
                <a:ext uri="{FF2B5EF4-FFF2-40B4-BE49-F238E27FC236}">
                  <a16:creationId xmlns:a16="http://schemas.microsoft.com/office/drawing/2014/main" id="{C4F3DA16-D898-455D-BAFB-818170B76B7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77" name="Rectangle 5">
              <a:extLst>
                <a:ext uri="{FF2B5EF4-FFF2-40B4-BE49-F238E27FC236}">
                  <a16:creationId xmlns:a16="http://schemas.microsoft.com/office/drawing/2014/main" id="{4D224F4B-C810-4F28-8793-EF07E2E784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78" name="Rectangle 6">
              <a:extLst>
                <a:ext uri="{FF2B5EF4-FFF2-40B4-BE49-F238E27FC236}">
                  <a16:creationId xmlns:a16="http://schemas.microsoft.com/office/drawing/2014/main" id="{62608152-F98E-48BF-B9C2-466704302C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79" name="Rectangle 7">
              <a:extLst>
                <a:ext uri="{FF2B5EF4-FFF2-40B4-BE49-F238E27FC236}">
                  <a16:creationId xmlns:a16="http://schemas.microsoft.com/office/drawing/2014/main" id="{FCE3A685-61AF-42E4-8B05-3543A2B63E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0" name="Rectangle 8">
              <a:extLst>
                <a:ext uri="{FF2B5EF4-FFF2-40B4-BE49-F238E27FC236}">
                  <a16:creationId xmlns:a16="http://schemas.microsoft.com/office/drawing/2014/main" id="{CF59B5F4-E876-498F-9474-6675DA0D77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1" name="Rectangle 9">
              <a:extLst>
                <a:ext uri="{FF2B5EF4-FFF2-40B4-BE49-F238E27FC236}">
                  <a16:creationId xmlns:a16="http://schemas.microsoft.com/office/drawing/2014/main" id="{D82EDBB9-8BAD-4EE7-8475-10EE97C4E6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2" name="Rectangle 10">
              <a:extLst>
                <a:ext uri="{FF2B5EF4-FFF2-40B4-BE49-F238E27FC236}">
                  <a16:creationId xmlns:a16="http://schemas.microsoft.com/office/drawing/2014/main" id="{27FF1788-AA34-47F9-9705-E5F0B058F1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3" name="Rectangle 11">
              <a:extLst>
                <a:ext uri="{FF2B5EF4-FFF2-40B4-BE49-F238E27FC236}">
                  <a16:creationId xmlns:a16="http://schemas.microsoft.com/office/drawing/2014/main" id="{6AA7871C-58CA-4AD1-B915-CD7D1B5B78E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4" name="Rectangle 12">
              <a:extLst>
                <a:ext uri="{FF2B5EF4-FFF2-40B4-BE49-F238E27FC236}">
                  <a16:creationId xmlns:a16="http://schemas.microsoft.com/office/drawing/2014/main" id="{A68860AB-2808-406A-BBF0-D7995B8FA2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5" name="Rectangle 13">
              <a:extLst>
                <a:ext uri="{FF2B5EF4-FFF2-40B4-BE49-F238E27FC236}">
                  <a16:creationId xmlns:a16="http://schemas.microsoft.com/office/drawing/2014/main" id="{8F4B5C30-3ADC-43C7-8C67-6464EE1410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6" name="Rectangle 14">
              <a:extLst>
                <a:ext uri="{FF2B5EF4-FFF2-40B4-BE49-F238E27FC236}">
                  <a16:creationId xmlns:a16="http://schemas.microsoft.com/office/drawing/2014/main" id="{D6E71037-EE5C-4A36-AB36-3DABA14FB3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7" name="Rectangle 15">
              <a:extLst>
                <a:ext uri="{FF2B5EF4-FFF2-40B4-BE49-F238E27FC236}">
                  <a16:creationId xmlns:a16="http://schemas.microsoft.com/office/drawing/2014/main" id="{9D0BD0D6-EC9E-435E-B177-0210D05286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8" name="Rectangle 16">
              <a:extLst>
                <a:ext uri="{FF2B5EF4-FFF2-40B4-BE49-F238E27FC236}">
                  <a16:creationId xmlns:a16="http://schemas.microsoft.com/office/drawing/2014/main" id="{8F72D6E0-A19B-40C8-8D24-D8E3B6A479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89" name="Rectangle 17">
              <a:extLst>
                <a:ext uri="{FF2B5EF4-FFF2-40B4-BE49-F238E27FC236}">
                  <a16:creationId xmlns:a16="http://schemas.microsoft.com/office/drawing/2014/main" id="{B1E1CDB2-C1A8-4619-9DE2-9170C3DD87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90" name="Rectangle 18">
              <a:extLst>
                <a:ext uri="{FF2B5EF4-FFF2-40B4-BE49-F238E27FC236}">
                  <a16:creationId xmlns:a16="http://schemas.microsoft.com/office/drawing/2014/main" id="{B3DA189C-32D3-413F-8EDA-5CBD456010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91" name="Rectangle 19">
              <a:extLst>
                <a:ext uri="{FF2B5EF4-FFF2-40B4-BE49-F238E27FC236}">
                  <a16:creationId xmlns:a16="http://schemas.microsoft.com/office/drawing/2014/main" id="{8C7CB16B-28EB-43D8-AB33-E7D759E991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92" name="Rectangle 20">
              <a:extLst>
                <a:ext uri="{FF2B5EF4-FFF2-40B4-BE49-F238E27FC236}">
                  <a16:creationId xmlns:a16="http://schemas.microsoft.com/office/drawing/2014/main" id="{C6640133-85F6-4000-BF6D-D6752B8815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93" name="Rectangle 21">
              <a:extLst>
                <a:ext uri="{FF2B5EF4-FFF2-40B4-BE49-F238E27FC236}">
                  <a16:creationId xmlns:a16="http://schemas.microsoft.com/office/drawing/2014/main" id="{A33E084E-CC72-490F-85AA-11E3FD70EE9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1094" name="Freeform 22">
              <a:extLst>
                <a:ext uri="{FF2B5EF4-FFF2-40B4-BE49-F238E27FC236}">
                  <a16:creationId xmlns:a16="http://schemas.microsoft.com/office/drawing/2014/main" id="{E8F11E49-2F7E-4AC2-AEF2-192A4A07219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5" name="Freeform 23">
              <a:extLst>
                <a:ext uri="{FF2B5EF4-FFF2-40B4-BE49-F238E27FC236}">
                  <a16:creationId xmlns:a16="http://schemas.microsoft.com/office/drawing/2014/main" id="{49B2E804-05B5-4F98-8292-66BB343A0AD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1096" name="Rectangle 24">
            <a:extLst>
              <a:ext uri="{FF2B5EF4-FFF2-40B4-BE49-F238E27FC236}">
                <a16:creationId xmlns:a16="http://schemas.microsoft.com/office/drawing/2014/main" id="{8F999173-F5FD-4A63-9780-84D511EA2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31097" name="Rectangle 25">
            <a:extLst>
              <a:ext uri="{FF2B5EF4-FFF2-40B4-BE49-F238E27FC236}">
                <a16:creationId xmlns:a16="http://schemas.microsoft.com/office/drawing/2014/main" id="{2E82B0B4-1975-499C-80B6-08563A9E5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31098" name="Rectangle 26">
            <a:extLst>
              <a:ext uri="{FF2B5EF4-FFF2-40B4-BE49-F238E27FC236}">
                <a16:creationId xmlns:a16="http://schemas.microsoft.com/office/drawing/2014/main" id="{6DF07082-1252-476E-BEA8-9F5D999841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31099" name="Rectangle 27">
            <a:extLst>
              <a:ext uri="{FF2B5EF4-FFF2-40B4-BE49-F238E27FC236}">
                <a16:creationId xmlns:a16="http://schemas.microsoft.com/office/drawing/2014/main" id="{FDBD22EB-35BC-4971-8F40-40A8E7C776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75F6C3-CAAB-4CD1-8660-C8326119EA9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31100" name="Rectangle 28">
            <a:extLst>
              <a:ext uri="{FF2B5EF4-FFF2-40B4-BE49-F238E27FC236}">
                <a16:creationId xmlns:a16="http://schemas.microsoft.com/office/drawing/2014/main" id="{5E0E3135-E5DB-477F-B874-4DF7921FFB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6" grpId="0"/>
      <p:bldP spid="13109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0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09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0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09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0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09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0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09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0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09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0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http://www.ucalgary.ca/applied_history/tutor/imagevoy/map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A4581C1-6C8B-48BE-A3A9-A521767AC5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273925" cy="792163"/>
          </a:xfrm>
        </p:spPr>
        <p:txBody>
          <a:bodyPr/>
          <a:lstStyle/>
          <a:p>
            <a:r>
              <a:rPr lang="sl-SI" altLang="sl-SI"/>
              <a:t>HERNANDO CORTEZ</a:t>
            </a:r>
          </a:p>
        </p:txBody>
      </p:sp>
      <p:pic>
        <p:nvPicPr>
          <p:cNvPr id="2054" name="Picture 6" descr="untitled">
            <a:extLst>
              <a:ext uri="{FF2B5EF4-FFF2-40B4-BE49-F238E27FC236}">
                <a16:creationId xmlns:a16="http://schemas.microsoft.com/office/drawing/2014/main" id="{0B535276-388D-4434-8D92-9F189EA9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3617912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109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476D3D0-3034-4436-98C5-78A086704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400" b="1"/>
              <a:t>ZAVOJEVANJE AZTEKOV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DDD2361-5E7C-4477-AF49-2E7D5A71D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841500"/>
            <a:ext cx="7632700" cy="3892550"/>
          </a:xfrm>
        </p:spPr>
        <p:txBody>
          <a:bodyPr/>
          <a:lstStyle/>
          <a:p>
            <a:r>
              <a:rPr lang="sl-SI" altLang="sl-SI"/>
              <a:t>Na njegovi poti so ga večkrat obiskali poslanci azteškega kralja Montezume ter ga želeli odvrniti od njegove namere s prošnjami in bogatimi darili;</a:t>
            </a:r>
          </a:p>
          <a:p>
            <a:r>
              <a:rPr lang="sl-SI" altLang="sl-SI"/>
              <a:t>8. 11. 1519 je Cortez s svojimi vojaki prišel pred glavno mesto Aztekov- Tenochitilana 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BED50FBF-9FBC-4626-8F96-78067EB22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5233988"/>
            <a:ext cx="5122862" cy="6477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2800"/>
              <a:t>Cortez in kralj Montezum</a:t>
            </a:r>
          </a:p>
        </p:txBody>
      </p:sp>
      <p:pic>
        <p:nvPicPr>
          <p:cNvPr id="116744" name="Picture 8" descr="cortes in azteški kralj">
            <a:extLst>
              <a:ext uri="{FF2B5EF4-FFF2-40B4-BE49-F238E27FC236}">
                <a16:creationId xmlns:a16="http://schemas.microsoft.com/office/drawing/2014/main" id="{74341044-E036-4CF6-8305-D238A3AB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10527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67FDCE36-F030-41B9-B736-D87E28891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Ko je azteški cesar videl, da Corteza ni moč ustaviti mu je ponudil palačo znotraj mesta;</a:t>
            </a:r>
          </a:p>
          <a:p>
            <a:r>
              <a:rPr lang="sl-SI" altLang="sl-SI"/>
              <a:t>Istočasno pa je Velsaquez poslal posebno odpravo s Ponfilom de Narvalzom, kot poveljujočim, da bi Cortezu odvzel naziv poveljnika 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28FEF3CE-BE6B-49EB-8143-50B2E16B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>
            <a:extLst>
              <a:ext uri="{FF2B5EF4-FFF2-40B4-BE49-F238E27FC236}">
                <a16:creationId xmlns:a16="http://schemas.microsoft.com/office/drawing/2014/main" id="{B0AF7004-0811-4B55-8723-5328FDC37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Cortez pa je to odpravo v bitki tudi premagal</a:t>
            </a:r>
          </a:p>
          <a:p>
            <a:r>
              <a:rPr lang="sl-SI" altLang="sl-SI"/>
              <a:t>Medtem, ko se je Cortez bojeval s Ponfilom de Narvalzom je Cortezov namestnik ubil veliko Aztekov in tudi azteškega vladarja Montezimo;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>
            <a:extLst>
              <a:ext uri="{FF2B5EF4-FFF2-40B4-BE49-F238E27FC236}">
                <a16:creationId xmlns:a16="http://schemas.microsoft.com/office/drawing/2014/main" id="{712C9264-1DDF-4506-A268-CF5EF2815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29600" cy="5903912"/>
          </a:xfrm>
        </p:spPr>
        <p:txBody>
          <a:bodyPr/>
          <a:lstStyle/>
          <a:p>
            <a:r>
              <a:rPr lang="sl-SI" altLang="sl-SI"/>
              <a:t>Temu je sledil upor Aztekov, v katerem so ga obkolili;</a:t>
            </a:r>
          </a:p>
          <a:p>
            <a:r>
              <a:rPr lang="sl-SI" altLang="sl-SI"/>
              <a:t>Cortezovi vojaki so zbežali;</a:t>
            </a:r>
          </a:p>
          <a:p>
            <a:r>
              <a:rPr lang="sl-SI" altLang="sl-SI"/>
              <a:t>Med begom jih je kar nekaj umrlo, saj jih je pogoltnilo jezero, ko so prečkali s protjem utrjene nasipe</a:t>
            </a:r>
          </a:p>
          <a:p>
            <a:r>
              <a:rPr lang="sl-SI" altLang="sl-SI"/>
              <a:t>Čeprav je bila Cortezova vojska zdesetkana pa je vseeno premagala mogočno azteško vojsko pri Otumbi;</a:t>
            </a:r>
          </a:p>
          <a:p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E429F05F-18E6-4771-BEAF-8120E181A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3725" y="5353050"/>
            <a:ext cx="7940675" cy="4603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Slika prikazuje del španskega nasilja nad Azteki</a:t>
            </a: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21491512-CE9B-475C-B3F3-17C0C4E2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33246" r="16780" b="15918"/>
          <a:stretch>
            <a:fillRect/>
          </a:stretch>
        </p:blipFill>
        <p:spPr bwMode="auto">
          <a:xfrm>
            <a:off x="1187450" y="333375"/>
            <a:ext cx="712946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BA7D4FB6-4397-4BF9-9C44-45FDBE861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931150" cy="4205288"/>
          </a:xfrm>
        </p:spPr>
        <p:txBody>
          <a:bodyPr/>
          <a:lstStyle/>
          <a:p>
            <a:r>
              <a:rPr lang="sl-SI" altLang="sl-SI"/>
              <a:t>13. avgusta 1521 je ponovno osvojil prestolnico in jo postopoma uničil, na njenem mestu pa je zgradil Mexico.</a:t>
            </a:r>
          </a:p>
          <a:p>
            <a:r>
              <a:rPr lang="sl-SI" altLang="sl-SI"/>
              <a:t>Kasneje pa je osvojil tudi osrednjo Mehiko (1522-1524) ter vse ostale dele Mehike (do 1526);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D477606F-0C8A-4FB6-874D-A65350181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4248150" cy="604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Medtem, ko je bil Cortez v Mehiki ga je Velasquez pred kraljem črnil;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Cortez pa se je preko svojih pisem opral krivde;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Kralj Karel V je zanemaril Cortezovo neposlušnost in ga zaradi njegovih velikih uspehov proglasil za guvernerja Nove Španije</a:t>
            </a:r>
          </a:p>
        </p:txBody>
      </p:sp>
      <p:pic>
        <p:nvPicPr>
          <p:cNvPr id="53253" name="Picture 5" descr="karelvportr">
            <a:extLst>
              <a:ext uri="{FF2B5EF4-FFF2-40B4-BE49-F238E27FC236}">
                <a16:creationId xmlns:a16="http://schemas.microsoft.com/office/drawing/2014/main" id="{AF6C2027-C0DD-4F8D-9821-06BEF17A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48137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669FAB9-A87E-4EB5-AE92-BEE63C921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Poznejše življenje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525E6A7-1F21-4E0B-AE28-31BDD9FB0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Preostanke svojega življenja je Cortez organiziral številne odprave;</a:t>
            </a:r>
          </a:p>
          <a:p>
            <a:r>
              <a:rPr lang="sl-SI" altLang="sl-SI"/>
              <a:t>Zaradi številnih obrekovanj se je vrnil nazaj na španski dvor, kjer mu je kralj podelil naziv »Marques del Valla« </a:t>
            </a:r>
          </a:p>
          <a:p>
            <a:r>
              <a:rPr lang="sl-SI" altLang="sl-SI"/>
              <a:t>Zaradi prevelikega ugleda, ki ga je užival med prebivalci kolonij mu kralj ni želel zaupati vodenja novih španskih kolonij;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F27CDB2C-ECFD-4098-8512-24A18359D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114800"/>
          </a:xfrm>
        </p:spPr>
        <p:txBody>
          <a:bodyPr/>
          <a:lstStyle/>
          <a:p>
            <a:r>
              <a:rPr lang="sl-SI" altLang="sl-SI"/>
              <a:t>Zadnja leta svojega življenja pa je Cortez upravljal svoje posesti na Kubi in se leta 1540 vrnil v Španijo, kjer je živel še sedem let, dokler ni 2. decembra 1547 umrl v svoji hiši v bližini Seville.</a:t>
            </a:r>
            <a:br>
              <a:rPr lang="sl-SI" altLang="sl-SI"/>
            </a:br>
            <a:endParaRPr lang="sl-SI" altLang="sl-SI"/>
          </a:p>
        </p:txBody>
      </p:sp>
      <p:pic>
        <p:nvPicPr>
          <p:cNvPr id="54276" name="Picture 4" descr="Slika:Cortes-Hernando-LOC.jpg">
            <a:extLst>
              <a:ext uri="{FF2B5EF4-FFF2-40B4-BE49-F238E27FC236}">
                <a16:creationId xmlns:a16="http://schemas.microsoft.com/office/drawing/2014/main" id="{D3567AC7-33E6-4D87-9C00-FEE79CA1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304958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B84AE103-9B62-4F9D-AD1C-FDFBC50CB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6121400" cy="2808287"/>
          </a:xfrm>
        </p:spPr>
        <p:txBody>
          <a:bodyPr/>
          <a:lstStyle/>
          <a:p>
            <a:r>
              <a:rPr lang="sl-SI" altLang="sl-SI"/>
              <a:t>Rodil se je leta 1485 v Španiji</a:t>
            </a:r>
          </a:p>
          <a:p>
            <a:r>
              <a:rPr lang="sl-SI" altLang="sl-SI"/>
              <a:t>Bil je španski konkvistador </a:t>
            </a:r>
          </a:p>
          <a:p>
            <a:r>
              <a:rPr lang="sl-SI" altLang="sl-SI"/>
              <a:t>Za Španijo je zavzel Mehiko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18FC2544-DC0B-4547-BEBD-06FCE37D2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pic>
        <p:nvPicPr>
          <p:cNvPr id="39941" name="Picture 5" descr="http://www.ucalgary.ca/applied_history/tutor/imagevoy/map.gif">
            <a:extLst>
              <a:ext uri="{FF2B5EF4-FFF2-40B4-BE49-F238E27FC236}">
                <a16:creationId xmlns:a16="http://schemas.microsoft.com/office/drawing/2014/main" id="{1F233427-0007-4D6D-B474-F5848546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5075238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A1C42721-FC8A-49A9-89B3-F1C4E45F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734050"/>
            <a:ext cx="3157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/>
              <a:t>Zemljevid Azteške države pred prihodom Corteza</a:t>
            </a:r>
          </a:p>
        </p:txBody>
      </p:sp>
    </p:spTree>
    <p:custDataLst>
      <p:tags r:id="rId1"/>
    </p:custDataLst>
  </p:cSld>
  <p:clrMapOvr>
    <a:masterClrMapping/>
  </p:clrMapOvr>
  <p:transition advTm="1466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75B29C87-99EC-479B-9EE2-66853E72C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Čeprav je oče želel, da bi postal odvetnik, se je Cortez bolj navduševal nad vojaštvom, plovbi po morjih in bogastvom;</a:t>
            </a:r>
          </a:p>
          <a:p>
            <a:r>
              <a:rPr lang="sl-SI" altLang="sl-SI"/>
              <a:t>Z 19 leti je prišel na Hispaniolo, kjer je delal kot poljedeljski priseljenec;</a:t>
            </a:r>
          </a:p>
          <a:p>
            <a:r>
              <a:rPr lang="sl-SI" altLang="sl-SI"/>
              <a:t>Kaj kmalu je spoznal nezadovoljstvo španskih priseljencev;</a:t>
            </a:r>
          </a:p>
        </p:txBody>
      </p:sp>
    </p:spTree>
    <p:custDataLst>
      <p:tags r:id="rId1"/>
    </p:custDataLst>
  </p:cSld>
  <p:clrMapOvr>
    <a:masterClrMapping/>
  </p:clrMapOvr>
  <p:transition advTm="28982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id="{1DD93B4C-29A4-4DE9-BC40-9E1ECA421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 Hispanioli je živel sedem let. Postal je tudi zelo priljubljen med prebivalci, saj je v številnih sporih z Indijanci pokazal veliko poguma;</a:t>
            </a:r>
          </a:p>
          <a:p>
            <a:r>
              <a:rPr lang="sl-SI" altLang="sl-SI"/>
              <a:t>Kljub temu pa Cortez še vedno ni bil zadovoljen;</a:t>
            </a:r>
          </a:p>
        </p:txBody>
      </p:sp>
    </p:spTree>
    <p:custDataLst>
      <p:tags r:id="rId1"/>
    </p:custDataLst>
  </p:cSld>
  <p:clrMapOvr>
    <a:masterClrMapping/>
  </p:clrMapOvr>
  <p:transition advTm="23664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5BBD335-BE52-4DE7-ADA3-8C45DBF69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613" cy="990600"/>
          </a:xfrm>
        </p:spPr>
        <p:txBody>
          <a:bodyPr/>
          <a:lstStyle/>
          <a:p>
            <a:r>
              <a:rPr lang="sl-SI" altLang="sl-SI" sz="3800"/>
              <a:t>CORTEZOVA PRVA POTOVANJA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8DB71AE-6610-47FF-B40C-FB665AA6D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708525"/>
          </a:xfrm>
        </p:spPr>
        <p:txBody>
          <a:bodyPr/>
          <a:lstStyle/>
          <a:p>
            <a:r>
              <a:rPr lang="sl-SI" altLang="sl-SI"/>
              <a:t>Leta 1511 se je Diego de Velasquez odpravil osvojiti Kubo, Corteza pa je imenoval za svojega prvega tajnika;</a:t>
            </a:r>
          </a:p>
          <a:p>
            <a:r>
              <a:rPr lang="sl-SI" altLang="sl-SI"/>
              <a:t> Leta 1517 se je de Velasquezov nečak odpravil raziskovat nove dele Južne Amerike;</a:t>
            </a:r>
          </a:p>
          <a:p>
            <a:r>
              <a:rPr lang="sl-SI" altLang="sl-SI"/>
              <a:t>Ko se je vrnil je o svojih doživetjih povedal stricu</a:t>
            </a:r>
          </a:p>
          <a:p>
            <a:endParaRPr lang="sl-SI" altLang="sl-SI"/>
          </a:p>
        </p:txBody>
      </p:sp>
    </p:spTree>
    <p:custDataLst>
      <p:tags r:id="rId1"/>
    </p:custDataLst>
  </p:cSld>
  <p:clrMapOvr>
    <a:masterClrMapping/>
  </p:clrMapOvr>
  <p:transition advTm="31276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B4360DD4-111E-487D-A7D9-46DF6B60E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748712" cy="4103687"/>
          </a:xfrm>
        </p:spPr>
        <p:txBody>
          <a:bodyPr/>
          <a:lstStyle/>
          <a:p>
            <a:r>
              <a:rPr lang="sl-SI" altLang="sl-SI" sz="2800"/>
              <a:t>De Velasquez je za poveljnika nove odprave določil Corteza, ki se je na potovanje pripravil v treh mesecih;</a:t>
            </a:r>
          </a:p>
          <a:p>
            <a:r>
              <a:rPr lang="sl-SI" altLang="sl-SI" sz="2800"/>
              <a:t>Tako hitra organizacija pa je na Velasquez naletela na nevoščljivost in zavist, zato je Velasquez želel Corteza odstraniti s poveljniškega položaja;</a:t>
            </a:r>
          </a:p>
          <a:p>
            <a:endParaRPr lang="sl-SI" altLang="sl-SI" sz="2800"/>
          </a:p>
        </p:txBody>
      </p:sp>
      <p:pic>
        <p:nvPicPr>
          <p:cNvPr id="112644" name="Picture 4" descr="referat">
            <a:extLst>
              <a:ext uri="{FF2B5EF4-FFF2-40B4-BE49-F238E27FC236}">
                <a16:creationId xmlns:a16="http://schemas.microsoft.com/office/drawing/2014/main" id="{5599D561-C105-47D9-9063-C012BDE9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2852738"/>
            <a:ext cx="2465387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9737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6DEEEE18-F24E-4704-893E-C9559E565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Cortez pa je z svojo odpravo takoj odplul iz pristanišča Santiago de Cuba;</a:t>
            </a:r>
          </a:p>
          <a:p>
            <a:r>
              <a:rPr lang="sl-SI" altLang="sl-SI"/>
              <a:t>Odplul je proti zahodu in najprej pristal pri Tabascu, potem v bližini današnjega Veracruza ter od tam nadaljeval svojo pot v notranjost dežele;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>
            <a:extLst>
              <a:ext uri="{FF2B5EF4-FFF2-40B4-BE49-F238E27FC236}">
                <a16:creationId xmlns:a16="http://schemas.microsoft.com/office/drawing/2014/main" id="{6908E6E4-F6D4-42BB-9B0B-7B9FDCCF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8B48AE41-7BFC-472A-AB9C-9F0C7A38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66102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b="1"/>
              <a:t>Cortezova pot v Mehiko</a:t>
            </a:r>
          </a:p>
        </p:txBody>
      </p:sp>
      <p:sp>
        <p:nvSpPr>
          <p:cNvPr id="46090" name="AutoShape 10" descr="map">
            <a:extLst>
              <a:ext uri="{FF2B5EF4-FFF2-40B4-BE49-F238E27FC236}">
                <a16:creationId xmlns:a16="http://schemas.microsoft.com/office/drawing/2014/main" id="{00E9D3EA-0901-48EA-A784-7E165ADE27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46091" name="Picture 11" descr="map">
            <a:extLst>
              <a:ext uri="{FF2B5EF4-FFF2-40B4-BE49-F238E27FC236}">
                <a16:creationId xmlns:a16="http://schemas.microsoft.com/office/drawing/2014/main" id="{8B3F9B18-103C-49B7-A618-5BAE5386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48982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0C5832E2-B93E-4CDF-A449-4ACA9A344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353425" cy="5976938"/>
          </a:xfrm>
        </p:spPr>
        <p:txBody>
          <a:bodyPr/>
          <a:lstStyle/>
          <a:p>
            <a:r>
              <a:rPr lang="sl-SI" altLang="sl-SI"/>
              <a:t>Ustanovil je mesto Veracruz na vzhodni mehiški obali in s tem prekoračil pooblastila, ki jih je imel kot španski osvajalec;</a:t>
            </a:r>
          </a:p>
          <a:p>
            <a:r>
              <a:rPr lang="sl-SI" altLang="sl-SI"/>
              <a:t>Poleg tega je uničil tudi vso svojo ladjevje s katerim prispel na celino</a:t>
            </a:r>
          </a:p>
          <a:p>
            <a:r>
              <a:rPr lang="sl-SI" altLang="sl-SI"/>
              <a:t>Povezal se je z plemeni Totonakov in Tlaxcalanov, s katerimi so bili Azteki v sporu ter z njimi nadaljeval pot proti Aztekom;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1.5|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9.9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9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3"/>
</p:tagLst>
</file>

<file path=ppt/theme/theme1.xml><?xml version="1.0" encoding="utf-8"?>
<a:theme xmlns:a="http://schemas.openxmlformats.org/drawingml/2006/main" name="Klic zastora">
  <a:themeElements>
    <a:clrScheme name="Klic zastor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Klic zasto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lic zastor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ic zastor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0</TotalTime>
  <Words>657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Klic zastora</vt:lpstr>
      <vt:lpstr>HERNANDO CORTEZ</vt:lpstr>
      <vt:lpstr>PowerPoint Presentation</vt:lpstr>
      <vt:lpstr>PowerPoint Presentation</vt:lpstr>
      <vt:lpstr>PowerPoint Presentation</vt:lpstr>
      <vt:lpstr>CORTEZOVA PRVA POTOVANJA</vt:lpstr>
      <vt:lpstr>PowerPoint Presentation</vt:lpstr>
      <vt:lpstr>PowerPoint Presentation</vt:lpstr>
      <vt:lpstr>PowerPoint Presentation</vt:lpstr>
      <vt:lpstr>PowerPoint Presentation</vt:lpstr>
      <vt:lpstr>ZAVOJEVANJE AZTEKOV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Poznejše življenje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2019-06-03T09:14:24Z</dcterms:created>
  <dcterms:modified xsi:type="dcterms:W3CDTF">2019-06-03T09:14:24Z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