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ECA44361-0021-4B64-8850-AB6823224155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DFB19B00-4B0F-4B8F-BDCF-8A20B4EDC7DB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418C756D-0682-45DD-8F1E-C7D2917C1F6C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71BCC07A-D413-4F0A-B678-7B6A4CC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0EE7-127E-46D0-BEDD-80D88A6527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49B07CCC-B70C-4223-91E1-C9CE6E339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BC4E0-E0FC-46E5-9E46-195100973B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1861FBD4-D43B-4849-ACA5-F5AF6770A4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9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66BCA3B-3976-4045-AA1B-1EE2F9B4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D2E8-22B3-4C2C-B943-B83AA2BDF3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234A898-83CC-4C93-95C8-BC05DEC9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5D98E03-A5C4-4102-98F2-18F9060E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02E8D-43DC-4F2E-A9B0-8FAB9D8E44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3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4F569FA-3EEA-4CE7-A648-83A0DF12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8F0A-F6C9-4ECE-8AB9-EE0ABA7F6C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9C65118-2437-402D-AA76-23706C7F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64DAF1D-E983-4660-835B-41195B2E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9DB02-33B0-4013-A204-E76BC52313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12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09CE39D7-D2A2-4EEA-BAFC-2A91839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1348-7B7D-4B04-AB14-42C16E59D6B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F19981B-C996-4695-B9A3-588697FD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B1D2F60-ED17-49A0-B6F9-4AA1076E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57DD-9A8F-44E1-BC3C-260E71B4DF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443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5CD85004-E04D-4010-95BF-B08B68A26C37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CFD3110-9CDE-45CD-BF06-783D1355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59BD-7B20-4074-B1D0-83FCE639C1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9C9D465-550C-42B9-85EB-1ECCB9A5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2D905DF-B2DA-4627-B791-457BF57A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542D-5891-4DAE-AB0D-0ACEFAB86F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5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67CD664-ACF0-4741-AA45-EBD5580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60A1-E5C1-4563-87E6-6E067CA0AA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2B14D152-8B22-4089-BE9D-784D3A20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E0D37263-12CA-401D-905D-9A00BC02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8E22-8C0D-4D3D-AA4B-7E726610B8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83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AC6C02B7-8099-4BBF-B3A3-284C9B97FDFB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60D09188-A21D-4A5F-AC21-B3D5C729FDEB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BF7E1BC4-B4AB-48C7-BEB3-265E5981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BCC4EA-C79E-41F6-8C5A-12C03E67EF3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9A5DA70F-4EF7-4BF1-AE9F-8533CA45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6C9C1868-A2B4-4FE7-81A4-351B5FF7C4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F434-C385-4379-9B5E-7B1B638CFE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F69E0EA0-90EA-4E02-A619-D40AF0F7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4D00-4EAB-4E14-BA85-47FBAE7C65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03A6C252-BB56-4400-B364-A88B0623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6302DEE3-2D70-4381-A52A-5B7EBB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ECEA-6273-4E01-A93B-DB2BCC81A4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004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435E6D28-27B7-4722-A81D-A6B5963A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8295-BEE1-49CD-BCF4-FFB509E523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77A43240-6A98-4273-8880-81E48B49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B3476BD1-3AF1-42C6-84F4-FE3E8987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D8F1-3B1C-4A77-B745-A7FD375DBC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39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8ACD81AD-812B-4C3A-A8C0-D0907093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7754-9203-4BD6-B750-8AE074053D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88F8467B-1819-4575-85E6-3893238BE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062B8-045A-43AE-A0C3-000A46C0F8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F6FC77AB-A360-4677-AF6D-ED1908B9C8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082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A4D06507-61A7-4A3E-910E-59AB0DA7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D5B-4024-48C7-AB2C-3D135ADCE85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39567123-3397-4359-AE36-384219B9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475BA-8947-4BB4-8C3D-AF0295F5A39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5849E39E-5F43-49DF-B0EE-C1CAF87078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70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AB836AD1-98D0-4986-8E84-775B42F3CB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BA037FFA-ED5E-4AE1-A695-E040413E2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72313-DFD7-4B8E-B6F3-44699E0026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7E29018F-42BC-41C0-ACCC-1F6D81FFF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B6313487-6E61-42B4-97CB-282CFEC8B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07FABA49-4530-4D4C-8A85-21D17BDD4FF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A985AC26-4307-422B-A036-F7E3CC44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1" r:id="rId2"/>
    <p:sldLayoutId id="2147483828" r:id="rId3"/>
    <p:sldLayoutId id="2147483822" r:id="rId4"/>
    <p:sldLayoutId id="2147483829" r:id="rId5"/>
    <p:sldLayoutId id="2147483823" r:id="rId6"/>
    <p:sldLayoutId id="2147483824" r:id="rId7"/>
    <p:sldLayoutId id="2147483830" r:id="rId8"/>
    <p:sldLayoutId id="2147483831" r:id="rId9"/>
    <p:sldLayoutId id="2147483825" r:id="rId10"/>
    <p:sldLayoutId id="21474838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i.svarog.org/" TargetMode="External"/><Relationship Id="rId2" Type="http://schemas.openxmlformats.org/officeDocument/2006/relationships/hyperlink" Target="http://www.wikipedija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C9E6E2A-1D74-42A7-BC2B-6C4634049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1460 - 1524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19D082-74DA-4871-99E3-96115087B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err="1"/>
              <a:t>Vasco</a:t>
            </a:r>
            <a:r>
              <a:rPr lang="sl-SI" sz="6000"/>
              <a:t> da </a:t>
            </a:r>
            <a:r>
              <a:rPr lang="sl-SI" sz="6000" err="1"/>
              <a:t>Gamma</a:t>
            </a:r>
            <a:endParaRPr lang="sl-SI" sz="600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3EC90652-F0A6-4A21-A335-A11E1D7EB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36C98CC-F254-4FB2-BD5C-96855A1C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88" name="Picture 2" descr="Fil:Sines06.jpg">
            <a:extLst>
              <a:ext uri="{FF2B5EF4-FFF2-40B4-BE49-F238E27FC236}">
                <a16:creationId xmlns:a16="http://schemas.microsoft.com/office/drawing/2014/main" id="{64ACF3B2-0CA8-433E-A9C7-46379CD8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5">
            <a:extLst>
              <a:ext uri="{FF2B5EF4-FFF2-40B4-BE49-F238E27FC236}">
                <a16:creationId xmlns:a16="http://schemas.microsoft.com/office/drawing/2014/main" id="{2DF9FFF3-65AF-4A8F-8419-5478D83B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4" t="22765" r="9467" b="15854"/>
          <a:stretch>
            <a:fillRect/>
          </a:stretch>
        </p:blipFill>
        <p:spPr bwMode="auto">
          <a:xfrm>
            <a:off x="4786313" y="1071563"/>
            <a:ext cx="41116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>
            <a:extLst>
              <a:ext uri="{FF2B5EF4-FFF2-40B4-BE49-F238E27FC236}">
                <a16:creationId xmlns:a16="http://schemas.microsoft.com/office/drawing/2014/main" id="{4A475A8F-564A-4FFA-A86B-2A3F3E74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hlinkClick r:id="rId2"/>
              </a:rPr>
              <a:t>WWW.Wikipedija.si</a:t>
            </a:r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solidFill>
                  <a:schemeClr val="bg1"/>
                </a:solidFill>
                <a:hlinkClick r:id="rId3"/>
              </a:rPr>
              <a:t>http://projekti.svarog.org</a:t>
            </a:r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solidFill>
                  <a:schemeClr val="bg1"/>
                </a:solidFill>
              </a:rPr>
              <a:t>Google slike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341947-AB70-4F86-AFEA-1DEF2FFD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F26D3F94-E6D6-451F-B8D1-3B6E1CF3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altLang="sl-SI"/>
              <a:t>Jugozahod portugalske</a:t>
            </a:r>
          </a:p>
          <a:p>
            <a:pPr>
              <a:lnSpc>
                <a:spcPct val="150000"/>
              </a:lnSpc>
            </a:pPr>
            <a:r>
              <a:rPr lang="sl-SI" altLang="sl-SI"/>
              <a:t>Eden najuspešnejših evropskih raziskovalcev</a:t>
            </a:r>
          </a:p>
          <a:p>
            <a:pPr>
              <a:lnSpc>
                <a:spcPct val="150000"/>
              </a:lnSpc>
            </a:pPr>
            <a:r>
              <a:rPr lang="sl-SI" altLang="sl-SI"/>
              <a:t>Oče vitez, tudi Mati višjega stanu</a:t>
            </a:r>
          </a:p>
          <a:p>
            <a:pPr>
              <a:lnSpc>
                <a:spcPct val="150000"/>
              </a:lnSpc>
            </a:pPr>
            <a:r>
              <a:rPr lang="sl-SI" altLang="sl-SI"/>
              <a:t>Za pomorščaka se izučil že v mladosti</a:t>
            </a:r>
          </a:p>
          <a:p>
            <a:pPr>
              <a:lnSpc>
                <a:spcPct val="150000"/>
              </a:lnSpc>
            </a:pPr>
            <a:r>
              <a:rPr lang="sl-SI" altLang="sl-SI"/>
              <a:t>L. 1492 prva naloga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63D5065-F227-4339-A3D0-BDE0EB49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Življenje</a:t>
            </a:r>
          </a:p>
        </p:txBody>
      </p:sp>
      <p:pic>
        <p:nvPicPr>
          <p:cNvPr id="8196" name="Picture 2" descr="http://upload.wikimedia.org/wikipedia/commons/thumb/5/50/Vasco-da-gama-2.jpg/250px-Vasco-da-gama-2.jpg">
            <a:extLst>
              <a:ext uri="{FF2B5EF4-FFF2-40B4-BE49-F238E27FC236}">
                <a16:creationId xmlns:a16="http://schemas.microsoft.com/office/drawing/2014/main" id="{39F09489-E1FA-40C5-BA63-BB21DE8B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381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8669D16F-E9CA-4C62-8228-957FBB46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Julija 1497</a:t>
            </a:r>
          </a:p>
          <a:p>
            <a:r>
              <a:rPr lang="sl-SI" altLang="sl-SI"/>
              <a:t>4 ladje</a:t>
            </a:r>
          </a:p>
          <a:p>
            <a:r>
              <a:rPr lang="sl-SI" altLang="sl-SI"/>
              <a:t>170 mož</a:t>
            </a:r>
          </a:p>
          <a:p>
            <a:r>
              <a:rPr lang="sl-SI" altLang="sl-SI"/>
              <a:t>Najprej so se odpravili proti Afriki</a:t>
            </a:r>
          </a:p>
          <a:p>
            <a:r>
              <a:rPr lang="sl-SI" altLang="sl-SI"/>
              <a:t>rt SV. Helene</a:t>
            </a:r>
          </a:p>
          <a:p>
            <a:r>
              <a:rPr lang="sl-SI" altLang="sl-SI"/>
              <a:t>Mosselski zaliv</a:t>
            </a:r>
          </a:p>
          <a:p>
            <a:r>
              <a:rPr lang="sl-SI" altLang="sl-SI"/>
              <a:t>Natal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433F55-BD5A-43F3-ACB9-0EEE9B7A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Prvo potovanje</a:t>
            </a:r>
          </a:p>
        </p:txBody>
      </p:sp>
      <p:pic>
        <p:nvPicPr>
          <p:cNvPr id="9220" name="Picture 4" descr="http://www.south-africa-tours-and-travel.com/images/vasco-da-gama-ship-historycapeofgoodhope.jpg">
            <a:extLst>
              <a:ext uri="{FF2B5EF4-FFF2-40B4-BE49-F238E27FC236}">
                <a16:creationId xmlns:a16="http://schemas.microsoft.com/office/drawing/2014/main" id="{A2E80C66-9363-4236-88EF-ED35D28F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42938"/>
            <a:ext cx="2997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upload.wikimedia.org/wikipedia/commons/thumb/6/6a/Gama_route_1.png/360px-Gama_route_1.png">
            <a:extLst>
              <a:ext uri="{FF2B5EF4-FFF2-40B4-BE49-F238E27FC236}">
                <a16:creationId xmlns:a16="http://schemas.microsoft.com/office/drawing/2014/main" id="{C210E43E-C5BE-451F-A140-956CED80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357688"/>
            <a:ext cx="27860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2227ABCC-0091-415C-AD67-30D6CD57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sl-SI" altLang="sl-SI"/>
              <a:t>Mozambik</a:t>
            </a:r>
          </a:p>
          <a:p>
            <a:r>
              <a:rPr lang="sl-SI" altLang="sl-SI"/>
              <a:t>Mombasa</a:t>
            </a:r>
          </a:p>
          <a:p>
            <a:r>
              <a:rPr lang="sl-SI" altLang="sl-SI"/>
              <a:t>Malindi</a:t>
            </a:r>
          </a:p>
          <a:p>
            <a:r>
              <a:rPr lang="sl-SI" altLang="sl-SI"/>
              <a:t>Calicut – INDIJA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Vrnitev</a:t>
            </a:r>
          </a:p>
          <a:p>
            <a:pPr lvl="1"/>
            <a:r>
              <a:rPr lang="sl-SI" altLang="sl-SI"/>
              <a:t>V Lizbono pristala le ladja Sao Gabriel</a:t>
            </a:r>
          </a:p>
          <a:p>
            <a:pPr lvl="1"/>
            <a:r>
              <a:rPr lang="sl-SI" altLang="sl-SI"/>
              <a:t>Vrnilo le 60 mornarjev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65AF96-165A-408C-985C-3184E4D9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Nadaljevanje 1. potovanja</a:t>
            </a:r>
          </a:p>
        </p:txBody>
      </p:sp>
      <p:pic>
        <p:nvPicPr>
          <p:cNvPr id="10244" name="Picture 2" descr="http://www.bbc.co.uk/history/british/tudors/images/vasco_da_gama_route_map.gif">
            <a:extLst>
              <a:ext uri="{FF2B5EF4-FFF2-40B4-BE49-F238E27FC236}">
                <a16:creationId xmlns:a16="http://schemas.microsoft.com/office/drawing/2014/main" id="{78D9AEB3-E533-4033-9FD9-A2F41760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88"/>
            <a:ext cx="4060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13401753-0F3B-46BF-91DF-2AC0AF74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Pomankanje C vitamina</a:t>
            </a:r>
          </a:p>
          <a:p>
            <a:r>
              <a:rPr lang="sl-SI" altLang="sl-SI"/>
              <a:t>Ogrožala mornarje</a:t>
            </a:r>
          </a:p>
          <a:p>
            <a:r>
              <a:rPr lang="sl-SI" altLang="sl-SI"/>
              <a:t>Simptomi:</a:t>
            </a:r>
          </a:p>
          <a:p>
            <a:pPr lvl="1"/>
            <a:r>
              <a:rPr lang="sl-SI" altLang="sl-SI"/>
              <a:t>Krvavenje dlesni</a:t>
            </a:r>
          </a:p>
          <a:p>
            <a:pPr lvl="1"/>
            <a:r>
              <a:rPr lang="sl-SI" altLang="sl-SI"/>
              <a:t>Izpadanje zob</a:t>
            </a:r>
          </a:p>
          <a:p>
            <a:pPr lvl="1"/>
            <a:r>
              <a:rPr lang="sl-SI" altLang="sl-SI"/>
              <a:t>Izčrpanost</a:t>
            </a:r>
          </a:p>
          <a:p>
            <a:pPr lvl="1"/>
            <a:r>
              <a:rPr lang="sl-SI" altLang="sl-SI"/>
              <a:t>…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6E4FB6B-9384-417D-855C-B08FFD42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Skorbut</a:t>
            </a:r>
          </a:p>
        </p:txBody>
      </p:sp>
      <p:pic>
        <p:nvPicPr>
          <p:cNvPr id="11268" name="Picture 2" descr="http://www.planet-wissen.de/politik_geschichte/persoenlichkeiten/james_cook/img/portraet_cook_sauerkraut_g.jpg">
            <a:extLst>
              <a:ext uri="{FF2B5EF4-FFF2-40B4-BE49-F238E27FC236}">
                <a16:creationId xmlns:a16="http://schemas.microsoft.com/office/drawing/2014/main" id="{31E31C18-8680-49B1-97BD-0080175D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3619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8E4ECACB-2A39-4D23-9BFB-3D07BC69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Februar 1502</a:t>
            </a:r>
          </a:p>
          <a:p>
            <a:r>
              <a:rPr lang="sl-SI" altLang="sl-SI"/>
              <a:t>20 ladij</a:t>
            </a:r>
          </a:p>
          <a:p>
            <a:r>
              <a:rPr lang="sl-SI" altLang="sl-SI"/>
              <a:t>Cilj: Indija</a:t>
            </a:r>
          </a:p>
          <a:p>
            <a:r>
              <a:rPr lang="sl-SI" altLang="sl-SI"/>
              <a:t>Za seboj pustili opustošenje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F19736-2646-4F6D-AFF1-5EC7B825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2. potovanje</a:t>
            </a:r>
          </a:p>
        </p:txBody>
      </p:sp>
      <p:pic>
        <p:nvPicPr>
          <p:cNvPr id="12292" name="Picture 4" descr="http://2.bp.blogspot.com/_ZloxuWm4AwM/Sr5ql0t6faI/AAAAAAAAABE/zdFXX3NP4zw/s400/Vascodagama.jpg">
            <a:extLst>
              <a:ext uri="{FF2B5EF4-FFF2-40B4-BE49-F238E27FC236}">
                <a16:creationId xmlns:a16="http://schemas.microsoft.com/office/drawing/2014/main" id="{7CACA609-21E2-4D95-B4C9-E5210DC9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39893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E3620999-A1C1-4826-AB6A-49E857DD2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1524</a:t>
            </a:r>
          </a:p>
          <a:p>
            <a:r>
              <a:rPr lang="sl-SI" altLang="sl-SI"/>
              <a:t>Cilj: Indija</a:t>
            </a:r>
          </a:p>
          <a:p>
            <a:r>
              <a:rPr lang="sl-SI" altLang="sl-SI"/>
              <a:t>Na obali zboli za malarijo</a:t>
            </a:r>
          </a:p>
          <a:p>
            <a:r>
              <a:rPr lang="sl-SI" altLang="sl-SI"/>
              <a:t>Na božični večer 1524 umre</a:t>
            </a:r>
          </a:p>
          <a:p>
            <a:r>
              <a:rPr lang="sl-SI" altLang="sl-SI"/>
              <a:t>Pokopljejo ga v Indiji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986DD3-9D08-40E4-A411-7B73E9BA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3. potovanje</a:t>
            </a:r>
          </a:p>
        </p:txBody>
      </p:sp>
      <p:pic>
        <p:nvPicPr>
          <p:cNvPr id="13316" name="Picture 2" descr="http://onpoint.wbur.org/files/2011/09/0913_vasco_crop-500x375.jpg">
            <a:extLst>
              <a:ext uri="{FF2B5EF4-FFF2-40B4-BE49-F238E27FC236}">
                <a16:creationId xmlns:a16="http://schemas.microsoft.com/office/drawing/2014/main" id="{3F17525B-F6A7-4B5A-944D-6A17FBB0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42938"/>
            <a:ext cx="3905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Slika:Vasco da Gama Jerónimos 2008-1.jpg">
            <a:extLst>
              <a:ext uri="{FF2B5EF4-FFF2-40B4-BE49-F238E27FC236}">
                <a16:creationId xmlns:a16="http://schemas.microsoft.com/office/drawing/2014/main" id="{606CE264-6393-4F2F-ACF2-73AC6748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86188"/>
            <a:ext cx="3933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D7B5D7BD-F3C3-44CC-B66C-970EA46D6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altLang="sl-SI"/>
              <a:t>Imel 6 sinov, ter hčero</a:t>
            </a:r>
          </a:p>
          <a:p>
            <a:pPr>
              <a:lnSpc>
                <a:spcPct val="150000"/>
              </a:lnSpc>
            </a:pPr>
            <a:r>
              <a:rPr lang="sl-SI" altLang="sl-SI"/>
              <a:t>Nekaj otrok je podedovala njegove funkcije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D540AE-6AFC-4729-BB81-9A71BAD1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Družina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3FA51C0B-AEDB-42BC-8E22-5DF57D89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Začetek trgovine z Indijo</a:t>
            </a:r>
          </a:p>
          <a:p>
            <a:r>
              <a:rPr lang="sl-SI" altLang="sl-SI"/>
              <a:t>Odkritje poti v Indijo</a:t>
            </a:r>
          </a:p>
          <a:p>
            <a:r>
              <a:rPr lang="sl-SI" altLang="sl-SI"/>
              <a:t>Spomeniki:</a:t>
            </a:r>
          </a:p>
          <a:p>
            <a:pPr lvl="1"/>
            <a:r>
              <a:rPr lang="sl-SI" altLang="sl-SI"/>
              <a:t>Krater na luni</a:t>
            </a:r>
          </a:p>
          <a:p>
            <a:pPr lvl="1"/>
            <a:r>
              <a:rPr lang="sl-SI" altLang="sl-SI"/>
              <a:t>Spominski stebri</a:t>
            </a:r>
          </a:p>
          <a:p>
            <a:pPr lvl="1"/>
            <a:r>
              <a:rPr lang="sl-SI" altLang="sl-SI"/>
              <a:t>Cerkve</a:t>
            </a:r>
          </a:p>
          <a:p>
            <a:pPr lvl="1"/>
            <a:r>
              <a:rPr lang="sl-SI" altLang="sl-SI"/>
              <a:t>Mesta, Predmestje</a:t>
            </a:r>
          </a:p>
          <a:p>
            <a:pPr lvl="1"/>
            <a:r>
              <a:rPr lang="sl-SI" altLang="sl-SI"/>
              <a:t>Most v Lisboni</a:t>
            </a:r>
          </a:p>
          <a:p>
            <a:pPr lvl="1"/>
            <a:r>
              <a:rPr lang="sl-SI" altLang="sl-SI"/>
              <a:t>Nogometni klub</a:t>
            </a:r>
          </a:p>
          <a:p>
            <a:pPr lvl="1"/>
            <a:r>
              <a:rPr lang="sl-SI" altLang="sl-SI"/>
              <a:t>…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79C16C-07B6-4388-A559-8B8C8181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Zapuščina</a:t>
            </a:r>
          </a:p>
        </p:txBody>
      </p:sp>
      <p:pic>
        <p:nvPicPr>
          <p:cNvPr id="15364" name="Picture 2" descr="http://img.fotocommunity.com/images/Architecture/Streets-and-bridges/Vasco-da-Gama-Bridge-a25667659.jpg">
            <a:extLst>
              <a:ext uri="{FF2B5EF4-FFF2-40B4-BE49-F238E27FC236}">
                <a16:creationId xmlns:a16="http://schemas.microsoft.com/office/drawing/2014/main" id="{0C75CE32-957B-4179-8C40-513A0D68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768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Fil:Pillar of Vasco da Gama.jpg">
            <a:extLst>
              <a:ext uri="{FF2B5EF4-FFF2-40B4-BE49-F238E27FC236}">
                <a16:creationId xmlns:a16="http://schemas.microsoft.com/office/drawing/2014/main" id="{1266BD34-A855-4332-8456-CB669341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lika:Cross daGama2.jpg">
            <a:extLst>
              <a:ext uri="{FF2B5EF4-FFF2-40B4-BE49-F238E27FC236}">
                <a16:creationId xmlns:a16="http://schemas.microsoft.com/office/drawing/2014/main" id="{092553AA-B7A1-4F2D-B3BE-3BB3F3A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000500"/>
            <a:ext cx="17287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178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Papir</vt:lpstr>
      <vt:lpstr>Vasco da Gamma</vt:lpstr>
      <vt:lpstr>Življenje</vt:lpstr>
      <vt:lpstr>Prvo potovanje</vt:lpstr>
      <vt:lpstr>Nadaljevanje 1. potovanja</vt:lpstr>
      <vt:lpstr>Skorbut</vt:lpstr>
      <vt:lpstr>2. potovanje</vt:lpstr>
      <vt:lpstr>3. potovanje</vt:lpstr>
      <vt:lpstr>Družina</vt:lpstr>
      <vt:lpstr>Zapuščina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2019-06-03T09:14:25Z</dcterms:created>
  <dcterms:modified xsi:type="dcterms:W3CDTF">2019-06-03T09:14:25Z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