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6" r:id="rId10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4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57574-5AED-48C0-B370-1C753C4D2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C68387-B76E-4C38-A316-2DA24183F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2F745-E071-492B-B47E-6A9B55FAF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E3E15-661D-42C5-A8A8-C283D108E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2071A-4C3C-4547-B2E8-972853EEF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C8169-7BBD-4DF2-8E46-C75F75A6F95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8344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9A0E2-694E-4CF2-BAEA-7AB6456CD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F6634-1F17-49DA-AD8C-6AAD42430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70889-780D-4A0A-B296-515939AA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E727D-2A25-4B84-BAFE-49045B0DB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1607E-4B1F-4AFF-9415-653EB0EB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14CE0-BB3C-43ED-A27A-CE66F495396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6178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21D738-4BDE-4BC1-8AE5-683B1A891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5D478-5AE8-4CE9-8BBE-761EA7420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E7357-57BA-490D-B02F-6C4D1CC5E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1266-82B4-49D8-964C-948F2101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3A93C-231D-4083-A545-8F48DE48D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BC4FE-7D24-46C5-A949-651B6EEC09B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85297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CBE9-5747-4ED7-9295-F35DF84D4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9D7CD-3B1A-4064-994B-D9E40565F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AA530-F52F-4381-9F34-F60368EDD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CA761-596B-4E6E-A764-D089AED33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71073-2A80-429B-8AD4-B8DF2647C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18162-2B27-4604-B805-5BB76E24A8E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5141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EDCF7-2C10-485C-88BB-723B7BB1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BDE5B-7731-4882-AD3C-7A6439CCF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531CB-22EE-40DF-BFC6-C3BC1543C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A425-BCC5-4FC4-88F3-EE8808BB9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AEC9F-3BF7-44EA-9E98-1389F42C5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66560-4CEE-4FED-AE67-B16821D3683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13178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D715-9620-47B4-8895-8522CFBE9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E8CF2-5EC0-46F8-872C-8CAD5F156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87223-5EFF-45A5-9AAC-9FDF39585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1D1BD-AF36-4BE6-B674-741BC0A6B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82E73-0F74-4937-A869-676B88AA0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F9C67-75E4-4CB1-8665-3CC8970B3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969DC-1B93-4D75-8BDA-9538C1227E4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40962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5CE1A-9B62-4B06-945B-32F0F7910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9B9EC-ED19-4AAD-9C3D-72F39650A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B31E2D-BFAC-4663-9DC2-92790B9B8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39211-1488-438B-B2A2-500872DD4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E94B2-7142-4FA5-B87E-545740926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F2AF43-B508-4EAE-9AD0-F2FBECA7C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15DE6-689D-43A6-A919-46F946F73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C001C0-69BC-42AC-9521-7D26C652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66984-9EFF-40B5-AEAB-41AE4C3496B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31264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F9F3C-9AD9-4CCB-B5D6-84AA32257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441ECC-26FB-4462-AA69-C2B1083C9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32A6F-A9C0-4EB1-B468-27C1B018E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A6716-809C-4C41-8C54-72F5957B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6DAFE-1BB6-49E1-B499-2B8902C5922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3676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DB7FBE-46C2-4B14-8998-547853CAB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50FC0B-D297-4F70-9603-11F4F65F0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5F93D-1054-41C3-9143-46DE6430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70549-B0A9-42D4-AE98-443248EEA5B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7911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01362-F94F-41A9-B09A-14E08047E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D53CD-8C40-495C-B2C0-595184FDF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0ED644-1BA5-4085-97D9-20BC6DEDC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BB98A-7C02-4A15-9302-E9D8D995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CAB1D-39FA-4E97-9ED9-2FC4637A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739DF-E563-4C7F-9D5F-54EB55141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627367-4698-42CD-9DCF-E659C0C4E21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84089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78CB1-A15E-45CD-B472-33DC1B51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9C4C4-F770-4A5B-A618-DBA13EF1AC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48E87-0F7B-4A84-844F-06028C6C2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CA325-59A9-4794-BE39-2FA01E7DF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A9C2F-82C8-4A10-81E8-92BD85F2E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04EC7-2653-4828-8638-39D7FDF9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8EAA2-FDBA-403E-A6D8-B62A3B0FFC1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444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DC3F379-A393-4225-8D07-0ED175672E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2EFE0CD-4257-4A40-AC70-3A8F5048E9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Click to edit Master text styles</a:t>
            </a:r>
          </a:p>
          <a:p>
            <a:pPr lvl="1"/>
            <a:r>
              <a:rPr lang="sl-SI" altLang="sl-SI"/>
              <a:t>Second level</a:t>
            </a:r>
          </a:p>
          <a:p>
            <a:pPr lvl="2"/>
            <a:r>
              <a:rPr lang="sl-SI" altLang="sl-SI"/>
              <a:t>Third level</a:t>
            </a:r>
          </a:p>
          <a:p>
            <a:pPr lvl="3"/>
            <a:r>
              <a:rPr lang="sl-SI" altLang="sl-SI"/>
              <a:t>Fourth level</a:t>
            </a:r>
          </a:p>
          <a:p>
            <a:pPr lvl="4"/>
            <a:r>
              <a:rPr lang="sl-SI" altLang="sl-SI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5FD738F-8A27-4FC8-9A9C-252BEA68BEE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l-SI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62B6840-B2F5-4D49-B3D2-ED88326EED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l-SI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5802318-FB2C-41C3-9B95-4F9F942A31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2607F63-266E-480D-B204-C03817DB0FFF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2ESA7SnvW9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youtube.com/watch?v=cfksS6KqaSg&amp;feature=fvw" TargetMode="External"/><Relationship Id="rId4" Type="http://schemas.openxmlformats.org/officeDocument/2006/relationships/hyperlink" Target="http://www.youtube.com/watch?v=izp4V6RJSD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>
            <a:extLst>
              <a:ext uri="{FF2B5EF4-FFF2-40B4-BE49-F238E27FC236}">
                <a16:creationId xmlns:a16="http://schemas.microsoft.com/office/drawing/2014/main" id="{FD77E010-8EB9-4EED-96CE-3097405B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1E17AEAD-E6DD-4572-84FC-56983B581A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sl-SI" altLang="sl-SI" sz="96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Dan 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>
            <a:extLst>
              <a:ext uri="{FF2B5EF4-FFF2-40B4-BE49-F238E27FC236}">
                <a16:creationId xmlns:a16="http://schemas.microsoft.com/office/drawing/2014/main" id="{F2280820-A2C8-4987-A7BE-49DC85057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3933825"/>
            <a:ext cx="261302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77DA789E-5BA4-4557-9807-F4C5DE745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752850"/>
            <a:ext cx="39243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DE135E73-935F-4D75-B7A1-EC4C047727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476250"/>
            <a:ext cx="8229600" cy="4525963"/>
          </a:xfrm>
        </p:spPr>
        <p:txBody>
          <a:bodyPr/>
          <a:lstStyle/>
          <a:p>
            <a:r>
              <a:rPr lang="sl-SI" altLang="sl-SI"/>
              <a:t>6.6.1944</a:t>
            </a:r>
          </a:p>
          <a:p>
            <a:r>
              <a:rPr lang="sl-SI" altLang="sl-SI"/>
              <a:t>Začetek Operacije Overlord.</a:t>
            </a:r>
          </a:p>
          <a:p>
            <a:r>
              <a:rPr lang="sl-SI" altLang="sl-SI"/>
              <a:t>Zavezniki porazijo Nemčijo.</a:t>
            </a:r>
          </a:p>
          <a:p>
            <a:r>
              <a:rPr lang="sl-SI" altLang="sl-SI"/>
              <a:t>Vključenih okrog 550 000 vojakov        (380 000 nemških in 170 000 zavezniških).</a:t>
            </a:r>
          </a:p>
          <a:p>
            <a:r>
              <a:rPr lang="sl-SI" altLang="sl-SI"/>
              <a:t>Okrog 10 000 zavezniških žrtev.</a:t>
            </a:r>
          </a:p>
          <a:p>
            <a:r>
              <a:rPr lang="sl-SI" altLang="sl-SI"/>
              <a:t>Število nemških žrtev ni znano:          (4000-9000)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B63AC428-A2E6-48E7-BC69-39D3D2F55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sl-SI" altLang="sl-SI">
                <a:solidFill>
                  <a:srgbClr val="FF0000"/>
                </a:solidFill>
              </a:rPr>
              <a:t>Splošni podatki</a:t>
            </a:r>
          </a:p>
        </p:txBody>
      </p:sp>
      <p:pic>
        <p:nvPicPr>
          <p:cNvPr id="11269" name="Picture 5">
            <a:extLst>
              <a:ext uri="{FF2B5EF4-FFF2-40B4-BE49-F238E27FC236}">
                <a16:creationId xmlns:a16="http://schemas.microsoft.com/office/drawing/2014/main" id="{8EA6D092-CED6-4B1C-801D-60CE03593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0"/>
            <a:ext cx="3059112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1" build="p"/>
      <p:bldP spid="112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>
            <a:extLst>
              <a:ext uri="{FF2B5EF4-FFF2-40B4-BE49-F238E27FC236}">
                <a16:creationId xmlns:a16="http://schemas.microsoft.com/office/drawing/2014/main" id="{C78ED040-535C-4B7B-8F52-F13DD2505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54525"/>
            <a:ext cx="3811588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FFD810F1-49BD-4E71-AAB1-058D3D145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9" t="8099"/>
          <a:stretch>
            <a:fillRect/>
          </a:stretch>
        </p:blipFill>
        <p:spPr bwMode="auto">
          <a:xfrm>
            <a:off x="7283450" y="4437063"/>
            <a:ext cx="1860550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82FD6C8D-8DB7-4ADD-A0EE-F2094AE02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6100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8BA5185A-8885-403B-9732-8817B021B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0"/>
            <a:ext cx="2195512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099F680-52DA-4570-A390-5B8502CEC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8913"/>
            <a:ext cx="3143250" cy="412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6AAAEA64-577F-4326-8872-7E0C1721B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-242888"/>
            <a:ext cx="8229600" cy="1143001"/>
          </a:xfrm>
        </p:spPr>
        <p:txBody>
          <a:bodyPr/>
          <a:lstStyle/>
          <a:p>
            <a:r>
              <a:rPr lang="sl-SI" altLang="sl-SI">
                <a:solidFill>
                  <a:srgbClr val="FF0000"/>
                </a:solidFill>
              </a:rPr>
              <a:t>Priprave na Dan D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D58E5A5-24F2-4134-AEA1-784385596E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03350" y="692150"/>
            <a:ext cx="8229600" cy="4525963"/>
          </a:xfrm>
        </p:spPr>
        <p:txBody>
          <a:bodyPr/>
          <a:lstStyle/>
          <a:p>
            <a:r>
              <a:rPr lang="sl-SI" altLang="sl-SI"/>
              <a:t>Nemci zgradijo Atlantski zid.</a:t>
            </a:r>
          </a:p>
          <a:p>
            <a:r>
              <a:rPr lang="sl-SI" altLang="sl-SI"/>
              <a:t>Poveljstvo prevzame general Rommel.</a:t>
            </a:r>
          </a:p>
          <a:p>
            <a:r>
              <a:rPr lang="sl-SI" altLang="sl-SI"/>
              <a:t>Zavezniki začnejo množično mobilizacijo.</a:t>
            </a:r>
          </a:p>
          <a:p>
            <a:r>
              <a:rPr lang="sl-SI" altLang="sl-SI"/>
              <a:t>Poveljnik postane Američan Dwight Eisenhower.</a:t>
            </a:r>
          </a:p>
          <a:p>
            <a:r>
              <a:rPr lang="sl-SI" altLang="sl-SI"/>
              <a:t>Začnejo z lažnimi kodiranimi sporočili in gradnjo lažnih vojaških objektov.</a:t>
            </a:r>
          </a:p>
          <a:p>
            <a:endParaRPr lang="sl-SI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>
            <a:extLst>
              <a:ext uri="{FF2B5EF4-FFF2-40B4-BE49-F238E27FC236}">
                <a16:creationId xmlns:a16="http://schemas.microsoft.com/office/drawing/2014/main" id="{E8DBB5AE-84E5-481F-BC25-A1B424ED5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2987675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ACD6D07-BCB4-44CE-AB24-4D110642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84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68C98A61-F448-42FC-BABA-341133EEB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878138"/>
            <a:ext cx="5219700" cy="397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F4C88E0-927E-4C46-9765-A3C1E3B13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052763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7FF8F02A-2B22-4DD2-8305-82FA5DD2B8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0000"/>
                </a:solidFill>
              </a:rPr>
              <a:t>Zračni napadi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5537159-F452-4A13-9A33-EF82685671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l-SI" altLang="sl-SI"/>
              <a:t>Bombardiranje plaž.</a:t>
            </a:r>
          </a:p>
          <a:p>
            <a:pPr>
              <a:lnSpc>
                <a:spcPct val="90000"/>
              </a:lnSpc>
            </a:pPr>
            <a:r>
              <a:rPr lang="sl-SI" altLang="sl-SI"/>
              <a:t>Naloga padalcev je bila zasesti strateško pomembne točke.</a:t>
            </a:r>
          </a:p>
          <a:p>
            <a:pPr>
              <a:lnSpc>
                <a:spcPct val="90000"/>
              </a:lnSpc>
            </a:pPr>
            <a:r>
              <a:rPr lang="sl-SI" altLang="sl-SI"/>
              <a:t>Močan nemški protiletalski ogenj.</a:t>
            </a:r>
          </a:p>
          <a:p>
            <a:pPr>
              <a:lnSpc>
                <a:spcPct val="90000"/>
              </a:lnSpc>
            </a:pPr>
            <a:r>
              <a:rPr lang="sl-SI" altLang="sl-SI"/>
              <a:t>Težave zaradi slabega vremena.</a:t>
            </a:r>
          </a:p>
          <a:p>
            <a:pPr>
              <a:lnSpc>
                <a:spcPct val="90000"/>
              </a:lnSpc>
            </a:pPr>
            <a:r>
              <a:rPr lang="sl-SI" altLang="sl-SI"/>
              <a:t>Velike izgube zaradi napačnih krajev odskoka.</a:t>
            </a:r>
          </a:p>
          <a:p>
            <a:pPr>
              <a:lnSpc>
                <a:spcPct val="90000"/>
              </a:lnSpc>
            </a:pPr>
            <a:r>
              <a:rPr lang="sl-SI" altLang="sl-SI"/>
              <a:t>Zaradi razkropitve, formiranje novih enot na tleh.</a:t>
            </a:r>
          </a:p>
          <a:p>
            <a:pPr>
              <a:lnSpc>
                <a:spcPct val="90000"/>
              </a:lnSpc>
            </a:pPr>
            <a:endParaRPr lang="sl-SI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>
            <a:extLst>
              <a:ext uri="{FF2B5EF4-FFF2-40B4-BE49-F238E27FC236}">
                <a16:creationId xmlns:a16="http://schemas.microsoft.com/office/drawing/2014/main" id="{608B667C-6F1D-42BF-8748-3E3B7DA7A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16200"/>
            <a:ext cx="5292725" cy="424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C8D246AD-70FB-442B-9BCD-363DF259B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-531813"/>
            <a:ext cx="4762500" cy="275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" name="Rectangle 2">
            <a:extLst>
              <a:ext uri="{FF2B5EF4-FFF2-40B4-BE49-F238E27FC236}">
                <a16:creationId xmlns:a16="http://schemas.microsoft.com/office/drawing/2014/main" id="{52B4A37E-D78E-4B53-82B2-B15E551002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-242888"/>
            <a:ext cx="8229600" cy="1143001"/>
          </a:xfrm>
        </p:spPr>
        <p:txBody>
          <a:bodyPr/>
          <a:lstStyle/>
          <a:p>
            <a:r>
              <a:rPr lang="sl-SI" altLang="sl-SI">
                <a:solidFill>
                  <a:srgbClr val="FF0000"/>
                </a:solidFill>
              </a:rPr>
              <a:t>Pomorska invazija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084F2963-E2BD-4E45-A27F-DAB505EF8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ctangle 3">
            <a:extLst>
              <a:ext uri="{FF2B5EF4-FFF2-40B4-BE49-F238E27FC236}">
                <a16:creationId xmlns:a16="http://schemas.microsoft.com/office/drawing/2014/main" id="{00657F86-4F42-4018-96CB-3CB7D30208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8229600" cy="4525962"/>
          </a:xfrm>
        </p:spPr>
        <p:txBody>
          <a:bodyPr/>
          <a:lstStyle/>
          <a:p>
            <a:r>
              <a:rPr lang="sl-SI" altLang="sl-SI"/>
              <a:t>Spopadi se začnejo okrog pol šeste zjutraj.</a:t>
            </a:r>
          </a:p>
          <a:p>
            <a:r>
              <a:rPr lang="sl-SI" altLang="sl-SI"/>
              <a:t>Američani napadejo plaži Utah in Omaha.</a:t>
            </a:r>
          </a:p>
          <a:p>
            <a:r>
              <a:rPr lang="sl-SI" altLang="sl-SI"/>
              <a:t>Britanci napadejo plaži Gold in Sword.</a:t>
            </a:r>
          </a:p>
          <a:p>
            <a:r>
              <a:rPr lang="sl-SI" altLang="sl-SI"/>
              <a:t>Kanadčani napadejo plažo Juno.</a:t>
            </a:r>
          </a:p>
          <a:p>
            <a:r>
              <a:rPr lang="sl-SI" altLang="sl-SI"/>
              <a:t>Pointe du Hoc napadejo ameriški rangerji.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>
            <a:extLst>
              <a:ext uri="{FF2B5EF4-FFF2-40B4-BE49-F238E27FC236}">
                <a16:creationId xmlns:a16="http://schemas.microsoft.com/office/drawing/2014/main" id="{9018E7A0-63FA-4496-91C5-B1FD4A0B5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429000"/>
            <a:ext cx="66675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F6E6C4A3-FE3A-4C74-8AC5-F4F24429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5292725" cy="416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D66EC8A8-25D6-455B-935C-F7698F75F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3933825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BF515922-29A9-479B-8341-1689D7CDB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altLang="sl-SI" b="1"/>
              <a:t>Utah:</a:t>
            </a:r>
            <a:r>
              <a:rPr lang="sl-SI" altLang="sl-SI"/>
              <a:t> Ameriška bombardiranja so bila uspešna. Napad se je posrečil zaradi napačnega kraja izkrcanja. Minimalne izgube (okrog 200 vojakov).</a:t>
            </a:r>
          </a:p>
          <a:p>
            <a:pPr>
              <a:lnSpc>
                <a:spcPct val="90000"/>
              </a:lnSpc>
            </a:pPr>
            <a:r>
              <a:rPr lang="sl-SI" altLang="sl-SI" b="1"/>
              <a:t>Omaha:</a:t>
            </a:r>
            <a:r>
              <a:rPr lang="sl-SI" altLang="sl-SI"/>
              <a:t> Taktična obramba Nemčije. Zmeda med ameriškimi vojaki. Težave z visoko plimo. Velike izgube (okrog 2500 vojakov).</a:t>
            </a:r>
          </a:p>
          <a:p>
            <a:pPr>
              <a:lnSpc>
                <a:spcPct val="90000"/>
              </a:lnSpc>
            </a:pPr>
            <a:r>
              <a:rPr lang="sl-SI" altLang="sl-SI" b="1"/>
              <a:t>Pointe du Hoc:</a:t>
            </a:r>
            <a:r>
              <a:rPr lang="sl-SI" altLang="sl-SI"/>
              <a:t> Napad ameriških rangerjev. Približno polovica mrtvih. Napad zaman zaradi napačnih podatkov.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979F9B8E-DD16-4D26-82A4-1569D74EB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792162"/>
          </a:xfrm>
        </p:spPr>
        <p:txBody>
          <a:bodyPr/>
          <a:lstStyle/>
          <a:p>
            <a:r>
              <a:rPr lang="sl-SI" altLang="sl-SI">
                <a:solidFill>
                  <a:srgbClr val="FF0000"/>
                </a:solidFill>
              </a:rPr>
              <a:t>Ameriški del invazije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1" build="p"/>
      <p:bldP spid="71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>
            <a:extLst>
              <a:ext uri="{FF2B5EF4-FFF2-40B4-BE49-F238E27FC236}">
                <a16:creationId xmlns:a16="http://schemas.microsoft.com/office/drawing/2014/main" id="{4291FD71-7BDA-4823-8E3B-FFF136D56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3175"/>
            <a:ext cx="513397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BB32D60-C652-4684-ACB7-08BBB2F5E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4825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56304BFD-D044-4D49-9498-BA7DA6C9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82900"/>
            <a:ext cx="5221288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39F453A3-ACFE-4E48-AF3E-DA8A38564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42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Rectangle 2">
            <a:extLst>
              <a:ext uri="{FF2B5EF4-FFF2-40B4-BE49-F238E27FC236}">
                <a16:creationId xmlns:a16="http://schemas.microsoft.com/office/drawing/2014/main" id="{F535A2C1-78B2-41A5-B4B5-D42F04A32E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0000"/>
                </a:solidFill>
              </a:rPr>
              <a:t>Britanci in Kanadčani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2E0E81A-403D-49FA-8314-4DE20928C8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altLang="sl-SI" b="1"/>
              <a:t>Juno: </a:t>
            </a:r>
            <a:r>
              <a:rPr lang="sl-SI" altLang="sl-SI"/>
              <a:t>Kanadčani so naleteli na močan odpor utrjene obrambe Nemcev. Zamuda Britanskih podpornih sil (tanki in inženirci). Zaradi vnovičnih vkopavanj Nemcev so spopadi trajali ves dan.</a:t>
            </a:r>
          </a:p>
          <a:p>
            <a:pPr>
              <a:lnSpc>
                <a:spcPct val="90000"/>
              </a:lnSpc>
            </a:pPr>
            <a:r>
              <a:rPr lang="sl-SI" altLang="sl-SI" b="1"/>
              <a:t>Gold:</a:t>
            </a:r>
            <a:r>
              <a:rPr lang="sl-SI" altLang="sl-SI"/>
              <a:t> Izkrcanje Britancev brez težav. Brez tankov bi se ponovil scenarij z Omahe.</a:t>
            </a:r>
          </a:p>
          <a:p>
            <a:pPr>
              <a:lnSpc>
                <a:spcPct val="90000"/>
              </a:lnSpc>
            </a:pPr>
            <a:r>
              <a:rPr lang="sl-SI" altLang="sl-SI" b="1"/>
              <a:t>Sword:</a:t>
            </a:r>
            <a:r>
              <a:rPr lang="sl-SI" altLang="sl-SI"/>
              <a:t> Škotski komandosi naletijo na močan odpor, ki pa popusti zaradi sestave vrst branilcev (veterani in starejši vojaki).</a:t>
            </a:r>
            <a:endParaRPr lang="sl-SI" altLang="sl-SI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>
            <a:extLst>
              <a:ext uri="{FF2B5EF4-FFF2-40B4-BE49-F238E27FC236}">
                <a16:creationId xmlns:a16="http://schemas.microsoft.com/office/drawing/2014/main" id="{E400954A-FBEC-4826-B9C6-E3DBC22E3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133600"/>
            <a:ext cx="4960937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A71DCA43-BC25-4D5A-A693-7CC7FF16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DF0943B6-3EFF-4A36-8495-8125E2835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0"/>
            <a:ext cx="2700337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C3821DB6-452E-4CE2-8702-923631640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22738"/>
            <a:ext cx="3419475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Rectangle 2">
            <a:extLst>
              <a:ext uri="{FF2B5EF4-FFF2-40B4-BE49-F238E27FC236}">
                <a16:creationId xmlns:a16="http://schemas.microsoft.com/office/drawing/2014/main" id="{DB16CCF0-E658-4842-BD22-75FAD83468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8229600" cy="1143000"/>
          </a:xfrm>
        </p:spPr>
        <p:txBody>
          <a:bodyPr/>
          <a:lstStyle/>
          <a:p>
            <a:r>
              <a:rPr lang="sl-SI" altLang="sl-SI">
                <a:solidFill>
                  <a:srgbClr val="FF0000"/>
                </a:solidFill>
              </a:rPr>
              <a:t>Nemški protinapad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BF2C49E-859D-4DE8-916D-48074C082A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57325"/>
            <a:ext cx="8229600" cy="5400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altLang="sl-SI"/>
              <a:t>General Rommel je bil na dopustu             v Nemčiji.</a:t>
            </a:r>
          </a:p>
          <a:p>
            <a:pPr>
              <a:lnSpc>
                <a:spcPct val="90000"/>
              </a:lnSpc>
            </a:pPr>
            <a:r>
              <a:rPr lang="sl-SI" altLang="sl-SI"/>
              <a:t>Hitler prepovedal premike sil brez dovoljenja.</a:t>
            </a:r>
          </a:p>
          <a:p>
            <a:pPr>
              <a:lnSpc>
                <a:spcPct val="90000"/>
              </a:lnSpc>
            </a:pPr>
            <a:r>
              <a:rPr lang="sl-SI" altLang="sl-SI"/>
              <a:t>Prepozen </a:t>
            </a:r>
            <a:r>
              <a:rPr lang="sl-SI" altLang="sl-SI">
                <a:solidFill>
                  <a:schemeClr val="folHlink"/>
                </a:solidFill>
              </a:rPr>
              <a:t>in neuspešen odziv</a:t>
            </a:r>
            <a:r>
              <a:rPr lang="sl-SI" altLang="sl-SI">
                <a:solidFill>
                  <a:schemeClr val="accent2"/>
                </a:solidFill>
              </a:rPr>
              <a:t> </a:t>
            </a:r>
            <a:r>
              <a:rPr lang="sl-SI" altLang="sl-SI"/>
              <a:t>Nemčije (šele okrog 15 ure).</a:t>
            </a:r>
          </a:p>
          <a:p>
            <a:pPr>
              <a:lnSpc>
                <a:spcPct val="90000"/>
              </a:lnSpc>
            </a:pPr>
            <a:r>
              <a:rPr lang="sl-SI" altLang="sl-SI"/>
              <a:t>Hitlerjeva pošiljka 22 podmornic potopljena.</a:t>
            </a:r>
          </a:p>
          <a:p>
            <a:pPr>
              <a:lnSpc>
                <a:spcPct val="90000"/>
              </a:lnSpc>
            </a:pPr>
            <a:r>
              <a:rPr lang="sl-SI" altLang="sl-SI"/>
              <a:t>Letalstvo brez moči nasproti številčnejšemu in močnejšemu nasprotniku.</a:t>
            </a:r>
          </a:p>
          <a:p>
            <a:pPr>
              <a:lnSpc>
                <a:spcPct val="90000"/>
              </a:lnSpc>
            </a:pPr>
            <a:endParaRPr lang="sl-SI" altLang="sl-SI"/>
          </a:p>
          <a:p>
            <a:pPr>
              <a:lnSpc>
                <a:spcPct val="90000"/>
              </a:lnSpc>
            </a:pPr>
            <a:endParaRPr lang="sl-SI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>
            <a:extLst>
              <a:ext uri="{FF2B5EF4-FFF2-40B4-BE49-F238E27FC236}">
                <a16:creationId xmlns:a16="http://schemas.microsoft.com/office/drawing/2014/main" id="{F146A694-3241-43E2-9FCA-8303A08F7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10188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Rectangle 4">
            <a:extLst>
              <a:ext uri="{FF2B5EF4-FFF2-40B4-BE49-F238E27FC236}">
                <a16:creationId xmlns:a16="http://schemas.microsoft.com/office/drawing/2014/main" id="{8B61FB53-7725-4DC0-917A-CB4F7892A6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2060575"/>
            <a:ext cx="7772400" cy="1470025"/>
          </a:xfrm>
        </p:spPr>
        <p:txBody>
          <a:bodyPr anchor="ctr"/>
          <a:lstStyle/>
          <a:p>
            <a:r>
              <a:rPr lang="sl-SI" altLang="sl-SI" sz="9600" b="1" i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KONEC</a:t>
            </a: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5C5C8379-BA04-49BF-B70F-951F9345A85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3644900"/>
            <a:ext cx="6400800" cy="792163"/>
          </a:xfrm>
        </p:spPr>
        <p:txBody>
          <a:bodyPr/>
          <a:lstStyle/>
          <a:p>
            <a:r>
              <a:rPr lang="sl-SI" altLang="sl-SI" sz="4000" b="1">
                <a:solidFill>
                  <a:srgbClr val="00FF00"/>
                </a:solidFill>
              </a:rPr>
              <a:t>(SKOR’)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76CA47EF-B08C-4DA7-A892-CC1F69394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253038"/>
            <a:ext cx="8712200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b="1">
                <a:solidFill>
                  <a:srgbClr val="FF0000"/>
                </a:solidFill>
              </a:rPr>
              <a:t>LEGO D Day:</a:t>
            </a:r>
            <a:r>
              <a:rPr lang="sl-SI" altLang="sl-SI" b="1"/>
              <a:t> </a:t>
            </a:r>
            <a:r>
              <a:rPr lang="sl-SI" altLang="sl-SI" b="1">
                <a:hlinkClick r:id="rId3"/>
              </a:rPr>
              <a:t>http://www.youtube.com/watch?v=2ESA7SnvW9E</a:t>
            </a:r>
            <a:endParaRPr lang="sl-SI" altLang="sl-SI" b="1"/>
          </a:p>
          <a:p>
            <a:pPr>
              <a:spcBef>
                <a:spcPct val="50000"/>
              </a:spcBef>
            </a:pPr>
            <a:r>
              <a:rPr lang="sl-SI" altLang="sl-SI" b="1">
                <a:solidFill>
                  <a:srgbClr val="FF0000"/>
                </a:solidFill>
              </a:rPr>
              <a:t>LEGO Paratroopers:</a:t>
            </a:r>
            <a:r>
              <a:rPr lang="sl-SI" altLang="sl-SI" b="1"/>
              <a:t> </a:t>
            </a:r>
            <a:r>
              <a:rPr lang="sl-SI" altLang="sl-SI" b="1">
                <a:hlinkClick r:id="rId4"/>
              </a:rPr>
              <a:t>http://www.youtube.com/watch?v=izp4V6RJSD4</a:t>
            </a:r>
            <a:endParaRPr lang="sl-SI" altLang="sl-SI" b="1"/>
          </a:p>
          <a:p>
            <a:pPr>
              <a:spcBef>
                <a:spcPct val="50000"/>
              </a:spcBef>
            </a:pPr>
            <a:r>
              <a:rPr lang="sl-SI" altLang="sl-SI" b="1">
                <a:solidFill>
                  <a:srgbClr val="FF0000"/>
                </a:solidFill>
              </a:rPr>
              <a:t>Realistic D Day:</a:t>
            </a:r>
            <a:r>
              <a:rPr lang="sl-SI" altLang="sl-SI" b="1"/>
              <a:t> </a:t>
            </a:r>
            <a:r>
              <a:rPr lang="sl-SI" altLang="sl-SI" b="1">
                <a:hlinkClick r:id="rId5"/>
              </a:rPr>
              <a:t>http://www.youtube.com/watch?v=cfksS6KqaSg&amp;feature=fvw</a:t>
            </a:r>
            <a:endParaRPr lang="sl-SI" altLang="sl-SI" b="1"/>
          </a:p>
          <a:p>
            <a:pPr>
              <a:spcBef>
                <a:spcPct val="50000"/>
              </a:spcBef>
            </a:pPr>
            <a:endParaRPr lang="sl-SI" altLang="sl-SI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 build="p"/>
      <p:bldP spid="1331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</Words>
  <Application>Microsoft Office PowerPoint</Application>
  <PresentationFormat>On-screen Show (4:3)</PresentationFormat>
  <Paragraphs>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Default Design</vt:lpstr>
      <vt:lpstr>Dan D</vt:lpstr>
      <vt:lpstr>Splošni podatki</vt:lpstr>
      <vt:lpstr>Priprave na Dan D</vt:lpstr>
      <vt:lpstr>Zračni napadi</vt:lpstr>
      <vt:lpstr>Pomorska invazija</vt:lpstr>
      <vt:lpstr>Ameriški del invazije</vt:lpstr>
      <vt:lpstr>Britanci in Kanadčani</vt:lpstr>
      <vt:lpstr>Nemški protinapad</vt:lpstr>
      <vt:lpstr>KONEC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2019-06-03T09:14:24Z</dcterms:created>
  <dcterms:modified xsi:type="dcterms:W3CDTF">2019-06-03T09:14:24Z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