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6DE717E-559E-45A3-97FD-142BF0DCD3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4F5210A7-F998-4B47-AEB3-F3129A3977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16E9CA-8875-4DDC-B0D0-0C675069377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2EA1455-F721-4649-9E88-08B9B01D84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36D726B-7EF8-4A80-B655-FD8C3E181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A9B7668-6406-482E-B321-9CC1666E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D747266-FE5D-446F-9B14-6DFABEB0B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B790C8-44FA-485D-BD19-D3D97E14F23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36DEF10A-7314-4CD7-A657-2E40C56C10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7DACE32F-0A36-4073-BCF6-670B60DF7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D6B3811E-CF6A-434C-BDBF-1FD7D6236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C7B1B7-E229-40A2-9048-5D87DE1111CD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6E3C859-167F-4A3F-9E77-75020E9E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C809-4D60-4EE0-A28A-3373D4AE58F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FA3861B-B53E-4AFB-8DF4-D92D3A00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C96221D-3AC1-4759-AFA4-AED5C9C1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0823C-75F1-4848-895A-DA60112C525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5140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59C5B8D-1AE4-44A5-B82A-55CF49E8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C869-2A8D-4388-8F59-66936C46C30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8A07D17-51E6-4DE3-84C9-F938DD46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CF257F-611C-464B-BBD2-3453CCFD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68F76-4EA0-43CC-AECA-CBD0455F88F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3407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4B46572-3004-438A-B62F-E8BACA39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7672-6370-4CF4-B7A4-A129880BECB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7D5BB31-676D-4A03-89F8-C523BFE1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18981BF-8A52-4DC2-97BF-48967908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3DF56-6024-4920-ABF1-DFDCEECEF51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1318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2B76B50-9C35-42F2-8633-8D913CB4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4038-5E11-4AC9-9FA6-5DBF2BB7835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55BB5A7-F231-40CE-A999-A626D8A5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9B801D9-5841-4ED5-9E1C-6193CB75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E778-3D07-4311-B935-CF95EDBD0FE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553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44EBE8E-DDAA-4E86-A49C-2031B3C4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5218-BF28-4B4F-AAF2-DAE71668D6F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29C89D-2FCF-4A62-8D6D-124EA033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81BB160-B684-47BD-ACC3-EF5AE572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726A-4898-46CB-B62B-4ED5FE380FF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406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9E7836A-F549-4190-91A0-2A84447C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24B4-EC21-4735-BD53-99ADBCAAD9E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92ED3C2-F37E-4048-9614-C4EBCAF1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20F1996-E890-498E-B2B1-A8715C52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6ECE-CB00-4936-A6B2-5D41F5DE2F9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48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E791CDA-C3F1-4BAF-945D-2D86C757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6BE6-D93A-49F5-B72D-EBD4941E4AA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37E2546-F94E-4516-8BC3-1A00D7CB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5E33F5A-C330-4581-86C6-78C158D1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D37F0-89EF-4F9C-9193-03AA56A426C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1253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BFA78BC-3E73-4360-8B96-82938FD4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7E80-47CA-406F-8B2B-D06D363BAF4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12E6AD66-BAB6-4E61-BF69-2CA11858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BF81175-3528-46EC-9572-A24D5ED0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4E3B-4F7E-46EA-BE52-89AD5502E82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4190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8B4E4C4-7F9F-4D2C-8690-0F4562D3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90C7-06C1-4628-8B9B-7F738278DBC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600BB3F7-802F-4227-A73F-5071F68F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8B92F245-87C4-4554-9F9D-C4272144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BBBF-6451-496D-A456-30E81CC261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5550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5B24290-7F89-4981-AA4C-A620B838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FAAC-5381-4753-ACF2-956456137E5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0EA879A-2240-478B-9B35-C8A98584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C29D33C-EDC5-4DBE-9399-7A2E4182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C2CB7-9C77-424A-96CB-845C4D9633F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8806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885FF47-81B3-477A-BA84-B3DE4EC7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12CB-345F-4C1F-8C5C-DEDDC0EB85C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5ED4628-8EAF-4BF7-87E8-C8E1B118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8E9D901-EF04-4DD3-BB1B-D9136088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BB512-1214-4E72-8834-B26EC264364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3284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0309F96C-B195-44D2-874A-AF7F64335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752533E8-7341-4D49-8166-BDE22A05D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410F2D1-F6B0-49E4-885A-5D4BAAFCF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7C7456-8570-4969-B102-955B9A67B9E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049F9D4-CA2E-4E17-BC1D-90F0CFE62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A8D25C4-CD60-4EAB-BF30-7FD1D61AC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DD80C70-7F84-44DD-926D-3BA3EDCD83D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42DDC13-097B-4D24-97AF-120EDC34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71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slov 4">
            <a:extLst>
              <a:ext uri="{FF2B5EF4-FFF2-40B4-BE49-F238E27FC236}">
                <a16:creationId xmlns:a16="http://schemas.microsoft.com/office/drawing/2014/main" id="{2BD64D06-D21B-426A-8990-27C11AB96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sl-SI" dirty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6FC500B-B8A8-4579-85EC-8C5E128106AB}"/>
              </a:ext>
            </a:extLst>
          </p:cNvPr>
          <p:cNvSpPr/>
          <p:nvPr/>
        </p:nvSpPr>
        <p:spPr>
          <a:xfrm>
            <a:off x="1907630" y="2967335"/>
            <a:ext cx="532876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DEMOKRACIJA SKOZI ČAS-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STARI GRKI IN RIMLJANI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TER SREDNJI VEK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BB33B55-A9F7-46D9-BB51-EF8E6C5B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21775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grada vsebine 4">
            <a:extLst>
              <a:ext uri="{FF2B5EF4-FFF2-40B4-BE49-F238E27FC236}">
                <a16:creationId xmlns:a16="http://schemas.microsoft.com/office/drawing/2014/main" id="{8EB8C177-0E6A-4894-9492-23DD0004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FF0000"/>
                </a:solidFill>
              </a:rPr>
              <a:t>Prvi zakoni so bili na  12. bronastih tablicah, okoli leta 450 pr. n. št..</a:t>
            </a:r>
          </a:p>
          <a:p>
            <a:r>
              <a:rPr lang="sl-SI" altLang="sl-SI" sz="4000" b="1">
                <a:solidFill>
                  <a:srgbClr val="FF0000"/>
                </a:solidFill>
              </a:rPr>
              <a:t>Prva sodišča.</a:t>
            </a:r>
          </a:p>
          <a:p>
            <a:r>
              <a:rPr lang="sl-SI" altLang="sl-SI" sz="4000" b="1">
                <a:solidFill>
                  <a:srgbClr val="FF0000"/>
                </a:solidFill>
              </a:rPr>
              <a:t>Kazen-smrt</a:t>
            </a:r>
          </a:p>
          <a:p>
            <a:endParaRPr lang="en-US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AF25965-9462-4A80-B72E-85B91124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77C1BC67-5896-46C3-AF5B-BEAB2B35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ZAMINIVOSTI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F0A63EE2-ABEE-4DA3-91EB-7CA073F9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Veliko križanja.</a:t>
            </a:r>
          </a:p>
          <a:p>
            <a:r>
              <a:rPr lang="sl-SI" altLang="sl-SI">
                <a:solidFill>
                  <a:srgbClr val="FF0000"/>
                </a:solidFill>
              </a:rPr>
              <a:t>Žrtev so privezali na križ za zapestje, glavo pa dvignili.</a:t>
            </a:r>
            <a:endParaRPr lang="en-US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4335711-EFEA-4A5A-A42C-C9688E1F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grada vsebine 4">
            <a:extLst>
              <a:ext uri="{FF2B5EF4-FFF2-40B4-BE49-F238E27FC236}">
                <a16:creationId xmlns:a16="http://schemas.microsoft.com/office/drawing/2014/main" id="{95E47C04-759D-494E-ABFC-B114A6BC8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FFFF00"/>
                </a:solidFill>
              </a:rPr>
              <a:t>Rimljani so bili ponosni na demokracijo, čeprav je bila korupcija pri senatu pogost pojav.</a:t>
            </a:r>
          </a:p>
          <a:p>
            <a:r>
              <a:rPr lang="sl-SI" altLang="sl-SI" sz="4000" b="1">
                <a:solidFill>
                  <a:srgbClr val="FFFF00"/>
                </a:solidFill>
              </a:rPr>
              <a:t>Po republiki je nastopilo obdobje  cesartstva.</a:t>
            </a:r>
          </a:p>
          <a:p>
            <a:endParaRPr lang="en-US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3A8ABCC-1166-4A8A-A8A7-A65794EC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D0CCA22F-EF33-49B5-8F7D-DA2F73E6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Karantanija</a:t>
            </a:r>
            <a:endParaRPr lang="en-US" altLang="sl-SI" b="1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F6E71159-6D68-48C8-A2E3-F2464EB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FF00"/>
                </a:solidFill>
              </a:rPr>
              <a:t>Karantanija-590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Živeli so po načelih enakosti.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Ustoličevanje je karantanski obred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To je bilo dejanje državnosti in pomeni starodavno demokracijo.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Potekalo je na Krnskem gradu</a:t>
            </a:r>
          </a:p>
          <a:p>
            <a:endParaRPr lang="en-US" altLang="sl-SI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2C3BCE2-2778-448E-B464-56D3D461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grada vsebine 4">
            <a:extLst>
              <a:ext uri="{FF2B5EF4-FFF2-40B4-BE49-F238E27FC236}">
                <a16:creationId xmlns:a16="http://schemas.microsoft.com/office/drawing/2014/main" id="{9555399F-761E-43AB-B896-50A9BE3C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FFFF00"/>
                </a:solidFill>
              </a:rPr>
              <a:t>Kirieelesion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Vojvodski prestol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Vseljudska veča – najvišji karantanski upravni in sodni organ.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Udeležil se je vsak svobodni mož</a:t>
            </a:r>
          </a:p>
          <a:p>
            <a:r>
              <a:rPr lang="sl-SI" altLang="sl-SI" b="1">
                <a:solidFill>
                  <a:srgbClr val="FFFF00"/>
                </a:solidFill>
              </a:rPr>
              <a:t>Ženske so bile v karantanski družbi enakopravne.</a:t>
            </a:r>
          </a:p>
          <a:p>
            <a:endParaRPr lang="en-US" altLang="sl-SI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8E45F77-92E2-4A22-9761-A4F7ECD2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56BF21DF-4116-40E1-B8C4-93556A8C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EVROPSKI SREDNJI VEK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2AF74B1C-4C95-43FB-ABA6-81D0E4D0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Posvetni in cerkveni vladarji. – ni demokracije</a:t>
            </a:r>
            <a:r>
              <a:rPr lang="sl-SI" b="1">
                <a:solidFill>
                  <a:srgbClr val="FF0000"/>
                </a:solidFill>
              </a:rPr>
              <a:t>, neomejena oblast. </a:t>
            </a:r>
            <a:endParaRPr lang="sl-SI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Karel veliki (768-814).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Hotel se je okronati za cesarja.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i="1" dirty="0" err="1">
                <a:solidFill>
                  <a:srgbClr val="FF0000"/>
                </a:solidFill>
              </a:rPr>
              <a:t>KAPITUlTULARIJERJE</a:t>
            </a:r>
            <a:r>
              <a:rPr lang="sl-SI" b="1" i="1" dirty="0">
                <a:solidFill>
                  <a:srgbClr val="FF0000"/>
                </a:solidFill>
              </a:rPr>
              <a:t>.</a:t>
            </a:r>
            <a:endParaRPr lang="sl-SI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Grofije in mejne grofije.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Imeli so finančno, sodno in vojaško oblast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Kmetje so bili brez pravic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ZAČELI SO SE UPIRATI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11C0577-8E63-4C19-B658-EEAF6FAD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69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slov 8">
            <a:extLst>
              <a:ext uri="{FF2B5EF4-FFF2-40B4-BE49-F238E27FC236}">
                <a16:creationId xmlns:a16="http://schemas.microsoft.com/office/drawing/2014/main" id="{DADE44AD-355A-4EAA-BAF8-81E3A83B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/>
            </a:br>
            <a:endParaRPr lang="en-US" dirty="0"/>
          </a:p>
        </p:txBody>
      </p:sp>
      <p:sp>
        <p:nvSpPr>
          <p:cNvPr id="10" name="Ograda vsebine 9">
            <a:extLst>
              <a:ext uri="{FF2B5EF4-FFF2-40B4-BE49-F238E27FC236}">
                <a16:creationId xmlns:a16="http://schemas.microsoft.com/office/drawing/2014/main" id="{3BA84D83-811D-406F-BA1F-F21D3B37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ANGLIJA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Kralj Ivan brez zemlje je izgubil v vojni s Francijo  v 13. st.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Prišlo je do sporov.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solidFill>
                  <a:srgbClr val="FFFF00"/>
                </a:solidFill>
              </a:rPr>
              <a:t>Magna</a:t>
            </a:r>
            <a:r>
              <a:rPr lang="sl-SI" b="1" dirty="0">
                <a:solidFill>
                  <a:srgbClr val="FFFF00"/>
                </a:solidFill>
              </a:rPr>
              <a:t> </a:t>
            </a:r>
            <a:r>
              <a:rPr lang="sl-SI" b="1" dirty="0" err="1">
                <a:solidFill>
                  <a:srgbClr val="FFFF00"/>
                </a:solidFill>
              </a:rPr>
              <a:t>Charta</a:t>
            </a:r>
            <a:r>
              <a:rPr lang="sl-SI" b="1" dirty="0">
                <a:solidFill>
                  <a:srgbClr val="FFFF00"/>
                </a:solidFill>
              </a:rPr>
              <a:t> </a:t>
            </a:r>
            <a:r>
              <a:rPr lang="sl-SI" b="1" dirty="0" err="1">
                <a:solidFill>
                  <a:srgbClr val="FFFF00"/>
                </a:solidFill>
              </a:rPr>
              <a:t>Liberatum</a:t>
            </a:r>
            <a:r>
              <a:rPr lang="sl-SI" b="1" dirty="0">
                <a:solidFill>
                  <a:srgbClr val="FFFF00"/>
                </a:solidFill>
              </a:rPr>
              <a:t> leta 1215 –prizna pravice meščanom.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Prvi parlament na svetu.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V 13. st. se imenuje Veliki svet.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V 14. st. se deli na: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solidFill>
                  <a:srgbClr val="FFFF00"/>
                </a:solidFill>
              </a:rPr>
              <a:t>House</a:t>
            </a:r>
            <a:r>
              <a:rPr lang="sl-SI" b="1" dirty="0">
                <a:solidFill>
                  <a:srgbClr val="FFFF00"/>
                </a:solidFill>
              </a:rPr>
              <a:t> </a:t>
            </a:r>
            <a:r>
              <a:rPr lang="sl-SI" b="1" dirty="0" err="1">
                <a:solidFill>
                  <a:srgbClr val="FFFF00"/>
                </a:solidFill>
              </a:rPr>
              <a:t>of</a:t>
            </a:r>
            <a:r>
              <a:rPr lang="sl-SI" b="1" dirty="0">
                <a:solidFill>
                  <a:srgbClr val="FFFF00"/>
                </a:solidFill>
              </a:rPr>
              <a:t> </a:t>
            </a:r>
            <a:r>
              <a:rPr lang="sl-SI" b="1" dirty="0" err="1">
                <a:solidFill>
                  <a:srgbClr val="FFFF00"/>
                </a:solidFill>
              </a:rPr>
              <a:t>lords</a:t>
            </a:r>
            <a:endParaRPr lang="sl-SI" b="1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solidFill>
                  <a:srgbClr val="FFFF00"/>
                </a:solidFill>
              </a:rPr>
              <a:t>House</a:t>
            </a:r>
            <a:r>
              <a:rPr lang="sl-SI" b="1" dirty="0">
                <a:solidFill>
                  <a:srgbClr val="FFFF00"/>
                </a:solidFill>
              </a:rPr>
              <a:t> </a:t>
            </a:r>
            <a:r>
              <a:rPr lang="sl-SI" b="1" dirty="0" err="1">
                <a:solidFill>
                  <a:srgbClr val="FFFF00"/>
                </a:solidFill>
              </a:rPr>
              <a:t>of</a:t>
            </a:r>
            <a:r>
              <a:rPr lang="sl-SI" b="1" dirty="0">
                <a:solidFill>
                  <a:srgbClr val="FFFF00"/>
                </a:solidFill>
              </a:rPr>
              <a:t> </a:t>
            </a:r>
            <a:r>
              <a:rPr lang="sl-SI" b="1" dirty="0" err="1">
                <a:solidFill>
                  <a:srgbClr val="FFFF00"/>
                </a:solidFill>
              </a:rPr>
              <a:t>common</a:t>
            </a:r>
            <a:endParaRPr lang="sl-SI" b="1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Oblast kralja se omeji s parlamentom.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BE4CDB9B-FE7A-4592-8900-E12DFF58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4BA7DCE3-572A-4C6D-A03C-99D8E3F4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</a:rPr>
              <a:t>INDIJANSKI IROKEZI</a:t>
            </a:r>
            <a:endParaRPr lang="en-US" altLang="sl-SI" b="1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2792BC8-9DBE-4385-948F-EA23378F1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Irokezi so skupina jezikovno sorodnih severnoameriških indijanskih plemen.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Ženske so imele veliko pravic, tudi političnih.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Značilno je bilo, da je hišo nasledila hčera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V 16. stoletju KONFEDERACIJA ŠESTIH NARODOV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Enakopravnost pri odločanju pri gospodarskih, političnih zadevah in pri vsakdanjem življenju – PRIMER DEMOKRATIČNIH DRŽAV.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AAD51331-8801-4397-9CA9-03FF31A0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grada vsebine 4">
            <a:extLst>
              <a:ext uri="{FF2B5EF4-FFF2-40B4-BE49-F238E27FC236}">
                <a16:creationId xmlns:a16="http://schemas.microsoft.com/office/drawing/2014/main" id="{3C3F0593-0191-461D-B50B-78C46595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25963"/>
          </a:xfrm>
        </p:spPr>
        <p:txBody>
          <a:bodyPr/>
          <a:lstStyle/>
          <a:p>
            <a:r>
              <a:rPr lang="sl-SI" altLang="sl-SI" sz="3600" b="1">
                <a:solidFill>
                  <a:srgbClr val="FF0000"/>
                </a:solidFill>
              </a:rPr>
              <a:t>Od Grkov do Rimljanov.</a:t>
            </a:r>
          </a:p>
          <a:p>
            <a:r>
              <a:rPr lang="sl-SI" altLang="sl-SI" sz="3600" b="1">
                <a:solidFill>
                  <a:srgbClr val="FF0000"/>
                </a:solidFill>
              </a:rPr>
              <a:t>V srednjem veku ne moremo govoriti o demokraciji.</a:t>
            </a:r>
          </a:p>
          <a:p>
            <a:r>
              <a:rPr lang="sl-SI" altLang="sl-SI" sz="3600" b="1">
                <a:solidFill>
                  <a:srgbClr val="FF0000"/>
                </a:solidFill>
              </a:rPr>
              <a:t>Zamatki Anglija, Italija in skandinavske države.</a:t>
            </a:r>
          </a:p>
          <a:p>
            <a:r>
              <a:rPr lang="sl-SI" altLang="sl-SI" sz="3600" b="1">
                <a:solidFill>
                  <a:srgbClr val="FF0000"/>
                </a:solidFill>
              </a:rPr>
              <a:t>Izjeme Karantanija ter skupnosti v Severni Ameriki, na Japonskem …</a:t>
            </a:r>
          </a:p>
          <a:p>
            <a:r>
              <a:rPr lang="sl-SI" altLang="sl-SI" sz="3600" b="1">
                <a:solidFill>
                  <a:srgbClr val="FF0000"/>
                </a:solidFill>
              </a:rPr>
              <a:t>Ideja današnje  demokracije se je pojavila  v 18. stoletju s pojavom LIBERALIZMA.</a:t>
            </a:r>
            <a:endParaRPr lang="en-US" altLang="sl-SI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tor\Local Settings\Temporary Internet Files\Content.IE5\HQA942BS\MC900440424[1].wmf">
            <a:extLst>
              <a:ext uri="{FF2B5EF4-FFF2-40B4-BE49-F238E27FC236}">
                <a16:creationId xmlns:a16="http://schemas.microsoft.com/office/drawing/2014/main" id="{3935F20E-3F74-4821-9C39-253D1B8D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80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BA9027FF-4C1F-4441-8921-722F27F4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HVALA ZA POZORNOST!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0718385-1D80-4D70-A55E-CE13CB30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0634CEC5-89E8-4E8D-9450-F86635C8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FF00"/>
                </a:solidFill>
              </a:rPr>
              <a:t>Kaj je demokracija?</a:t>
            </a:r>
            <a:endParaRPr lang="en-US" altLang="sl-SI" sz="4800">
              <a:solidFill>
                <a:srgbClr val="FFFF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5A5E84D8-449C-45F2-B99E-2D453B25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>
                <a:solidFill>
                  <a:srgbClr val="FFFF00"/>
                </a:solidFill>
              </a:rPr>
              <a:t>Pojem izhaja iz starogrške besede -oblast na državi ima ljudstvo.</a:t>
            </a:r>
          </a:p>
          <a:p>
            <a:r>
              <a:rPr lang="sl-SI" altLang="sl-SI" sz="4400">
                <a:solidFill>
                  <a:srgbClr val="FFFF00"/>
                </a:solidFill>
              </a:rPr>
              <a:t>Demokracija nekoč se močno razlikuje od demokracije danes.</a:t>
            </a:r>
            <a:endParaRPr lang="en-US" altLang="sl-SI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33AA88F-8077-42B2-B419-C1F2ED5F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11D0BE90-7C96-4476-8B74-424A6C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900" b="1" dirty="0">
                <a:solidFill>
                  <a:srgbClr val="00B0F0"/>
                </a:solidFill>
              </a:rPr>
              <a:t>GRKI</a:t>
            </a:r>
            <a:br>
              <a:rPr lang="sl-SI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7E22DC31-D17F-4D23-9560-C26CBC7D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Grki so se povezovali v mestne državice in polise. Imenovali so zakonodajalce.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Najbolj znani pisci zakonov: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DRAKON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SOLON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KNEJSTON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300593-CC31-4C92-B4AF-F588EE84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BF00AD3D-70D7-4AD1-A980-15B95044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</a:rPr>
              <a:t>ATENSKA DEMOKRACIJA</a:t>
            </a:r>
            <a:endParaRPr lang="en-US" altLang="sl-SI" b="1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7E340761-7EE4-4983-82AA-6354FC53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Vsaki moški državljan je imel vlogo  pri vodenju Atene.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Za funkcije so ljudi izbirali z žrebom.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Pomembne odločitve je sprejemal zbor-EKLEZIJA.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Velika čast je bila biti porotnik ali vojak.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104F647-CCA4-43E8-8570-9EE15783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Naslov 3">
            <a:extLst>
              <a:ext uri="{FF2B5EF4-FFF2-40B4-BE49-F238E27FC236}">
                <a16:creationId xmlns:a16="http://schemas.microsoft.com/office/drawing/2014/main" id="{750E2802-3C1D-4C06-A37C-1F326174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B0F0"/>
                </a:solidFill>
              </a:rPr>
              <a:t>JAVNI ZBOR</a:t>
            </a:r>
            <a:endParaRPr lang="en-US" altLang="sl-SI" b="1">
              <a:solidFill>
                <a:srgbClr val="00B0F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4D224EE8-9B33-492F-A0B3-AF090B1D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Vsakih 9 dni se je zbral na hribu </a:t>
            </a:r>
            <a:r>
              <a:rPr lang="sl-SI" sz="4000" b="1" dirty="0" err="1">
                <a:solidFill>
                  <a:srgbClr val="00B0F0"/>
                </a:solidFill>
              </a:rPr>
              <a:t>Pniks</a:t>
            </a:r>
            <a:r>
              <a:rPr lang="sl-SI" sz="4000" b="1" dirty="0">
                <a:solidFill>
                  <a:srgbClr val="00B0F0"/>
                </a:solidFill>
              </a:rPr>
              <a:t> veliki javni zbor.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Odločali o gradnji, vojni …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6000 državljanov.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Vsak je lahko povedal svoje mnenje.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F0"/>
                </a:solidFill>
              </a:rPr>
              <a:t>STRATEGI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F77940C-8C5B-4FD6-ADF6-AA37A633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71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A60F4B80-FA4B-4361-9067-838C97DF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B0F0"/>
                </a:solidFill>
              </a:rPr>
              <a:t>BULE ali SVET 500</a:t>
            </a:r>
            <a:endParaRPr lang="en-US" altLang="sl-SI" b="1">
              <a:solidFill>
                <a:srgbClr val="00B0F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D8F8C68-B16D-4059-8018-48F18D1E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 b="1">
                <a:solidFill>
                  <a:srgbClr val="00B0F0"/>
                </a:solidFill>
              </a:rPr>
              <a:t>Zbrali so se v BULETERJU (tudi arhiv).</a:t>
            </a:r>
          </a:p>
          <a:p>
            <a:r>
              <a:rPr lang="sl-SI" altLang="sl-SI" sz="4400" b="1">
                <a:solidFill>
                  <a:srgbClr val="00B0F0"/>
                </a:solidFill>
              </a:rPr>
              <a:t>Člani sveta so sestavili predloge, o katerih so odločali na svetu, pogajali pa so se tudi s tujimi državami..</a:t>
            </a:r>
            <a:endParaRPr lang="en-US" altLang="sl-SI" sz="44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B837D2D-7CD7-4C2E-B7E8-C1094BEC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4613"/>
            <a:ext cx="9036050" cy="67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FDDD6302-0F6A-45EE-9CEC-801E4112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</a:rPr>
              <a:t>Zakoni in kazni</a:t>
            </a:r>
            <a:endParaRPr lang="en-US" altLang="sl-SI" b="1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F6A3C17B-96A4-496C-901D-793CB3D1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Ni bilo poklicnih sodnikov, saj je vsak državljan lahko postal porotnik.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Procesi so potekali v obliki govorov.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Vodna ura.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Kazni so: Izgon, smrt, denar, 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76B2AA8-38AB-4BA6-98A3-2F29DBEB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E913BCA5-0D12-4CBF-9DF7-65CEFE15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OSTRAKIZEM ali ČREPINJSKA SODBA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A739D458-724F-408C-A658-36F4A70B9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>
                <a:solidFill>
                  <a:srgbClr val="FF0000"/>
                </a:solidFill>
              </a:rPr>
              <a:t> Izraz še  vedno uporabljamo.</a:t>
            </a:r>
          </a:p>
          <a:p>
            <a:r>
              <a:rPr lang="sl-SI" altLang="sl-SI" sz="4400">
                <a:solidFill>
                  <a:srgbClr val="FF0000"/>
                </a:solidFill>
              </a:rPr>
              <a:t>Izgon za 10 let nepriljubljenih politikov.</a:t>
            </a:r>
          </a:p>
          <a:p>
            <a:endParaRPr lang="en-US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8C6CBB1-3FE5-477C-93AA-5584C01A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25B7ED4C-9851-40BE-BAFD-8223EA64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</a:rPr>
              <a:t>RIMLJANI</a:t>
            </a:r>
            <a:endParaRPr lang="en-US" altLang="sl-SI" b="1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EC9DD7A2-53DA-41B6-AC4A-9395C384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FF00"/>
                </a:solidFill>
              </a:rPr>
              <a:t>Okoli 500 </a:t>
            </a:r>
            <a:r>
              <a:rPr lang="sl-SI" sz="4000" b="1" dirty="0" err="1">
                <a:solidFill>
                  <a:srgbClr val="FFFF00"/>
                </a:solidFill>
              </a:rPr>
              <a:t>pr.n.št</a:t>
            </a:r>
            <a:r>
              <a:rPr lang="sl-SI" sz="4000" b="1" dirty="0">
                <a:solidFill>
                  <a:srgbClr val="FFFF00"/>
                </a:solidFill>
              </a:rPr>
              <a:t> postane republika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FF00"/>
                </a:solidFill>
              </a:rPr>
              <a:t>2 konzula, v času nevarnosti postane en diktator. Volijo vsi svobodni moški.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FF00"/>
                </a:solidFill>
              </a:rPr>
              <a:t>Senat konzuloma pomaga z nasveti.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FF00"/>
                </a:solidFill>
              </a:rPr>
              <a:t>Ljudski tribun – predstavnik ljudstva.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FF00"/>
                </a:solidFill>
              </a:rPr>
              <a:t>VETO lahko izreče ljudski tribun</a:t>
            </a:r>
            <a:r>
              <a:rPr lang="sl-SI" sz="4000" b="1" dirty="0">
                <a:solidFill>
                  <a:srgbClr val="FF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Officeova tema</vt:lpstr>
      <vt:lpstr>PowerPoint Presentation</vt:lpstr>
      <vt:lpstr>Kaj je demokracija?</vt:lpstr>
      <vt:lpstr>GRKI </vt:lpstr>
      <vt:lpstr>ATENSKA DEMOKRACIJA</vt:lpstr>
      <vt:lpstr>JAVNI ZBOR</vt:lpstr>
      <vt:lpstr>BULE ali SVET 500</vt:lpstr>
      <vt:lpstr>Zakoni in kazni</vt:lpstr>
      <vt:lpstr>OSTRAKIZEM ali ČREPINJSKA SODBA</vt:lpstr>
      <vt:lpstr>RIMLJANI</vt:lpstr>
      <vt:lpstr>PowerPoint Presentation</vt:lpstr>
      <vt:lpstr>ZAMINIVOSTI</vt:lpstr>
      <vt:lpstr>PowerPoint Presentation</vt:lpstr>
      <vt:lpstr>Karantanija</vt:lpstr>
      <vt:lpstr>PowerPoint Presentation</vt:lpstr>
      <vt:lpstr>EVROPSKI SREDNJI VEK</vt:lpstr>
      <vt:lpstr> </vt:lpstr>
      <vt:lpstr>INDIJANSKI IROKEZI</vt:lpstr>
      <vt:lpstr>PowerPoint Presentation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2019-06-03T09:14:26Z</dcterms:created>
  <dcterms:modified xsi:type="dcterms:W3CDTF">2019-06-03T09:14:26Z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