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01F51174-EAAB-43A2-B340-1CD94E87068D}"/>
              </a:ext>
            </a:extLst>
          </p:cNvPr>
          <p:cNvSpPr>
            <a:spLocks noGrp="1"/>
          </p:cNvSpPr>
          <p:nvPr>
            <p:ph type="dt" sz="half" idx="10"/>
          </p:nvPr>
        </p:nvSpPr>
        <p:spPr/>
        <p:txBody>
          <a:bodyPr/>
          <a:lstStyle>
            <a:lvl1pPr>
              <a:defRPr/>
            </a:lvl1pPr>
          </a:lstStyle>
          <a:p>
            <a:pPr>
              <a:defRPr/>
            </a:pPr>
            <a:fld id="{303F207B-8883-4A5A-AB77-FF338DCFF943}" type="datetimeFigureOut">
              <a:rPr lang="sl-SI"/>
              <a:pPr>
                <a:defRPr/>
              </a:pPr>
              <a:t>3. 06. 2019</a:t>
            </a:fld>
            <a:endParaRPr lang="sl-SI"/>
          </a:p>
        </p:txBody>
      </p:sp>
      <p:sp>
        <p:nvSpPr>
          <p:cNvPr id="5" name="Ograda noge 18">
            <a:extLst>
              <a:ext uri="{FF2B5EF4-FFF2-40B4-BE49-F238E27FC236}">
                <a16:creationId xmlns:a16="http://schemas.microsoft.com/office/drawing/2014/main" id="{CB57A972-4246-44E6-8C78-E37FFA9C60B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7DB07F99-D4FE-4990-8EAB-573C26671994}"/>
              </a:ext>
            </a:extLst>
          </p:cNvPr>
          <p:cNvSpPr>
            <a:spLocks noGrp="1"/>
          </p:cNvSpPr>
          <p:nvPr>
            <p:ph type="sldNum" sz="quarter" idx="12"/>
          </p:nvPr>
        </p:nvSpPr>
        <p:spPr/>
        <p:txBody>
          <a:bodyPr/>
          <a:lstStyle>
            <a:lvl1pPr>
              <a:defRPr>
                <a:solidFill>
                  <a:srgbClr val="D1EAEE"/>
                </a:solidFill>
              </a:defRPr>
            </a:lvl1pPr>
          </a:lstStyle>
          <a:p>
            <a:fld id="{EF6E5369-DFCF-457C-B9F6-9739037FBB5A}" type="slidenum">
              <a:rPr lang="sl-SI" altLang="sl-SI"/>
              <a:pPr/>
              <a:t>‹#›</a:t>
            </a:fld>
            <a:endParaRPr lang="sl-SI" altLang="sl-SI"/>
          </a:p>
        </p:txBody>
      </p:sp>
    </p:spTree>
    <p:extLst>
      <p:ext uri="{BB962C8B-B14F-4D97-AF65-F5344CB8AC3E}">
        <p14:creationId xmlns:p14="http://schemas.microsoft.com/office/powerpoint/2010/main" val="20341180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13C75D5B-7E9C-4911-A672-11B89272C474}"/>
              </a:ext>
            </a:extLst>
          </p:cNvPr>
          <p:cNvSpPr>
            <a:spLocks noGrp="1"/>
          </p:cNvSpPr>
          <p:nvPr>
            <p:ph type="dt" sz="half" idx="10"/>
          </p:nvPr>
        </p:nvSpPr>
        <p:spPr/>
        <p:txBody>
          <a:bodyPr/>
          <a:lstStyle>
            <a:lvl1pPr>
              <a:defRPr/>
            </a:lvl1pPr>
          </a:lstStyle>
          <a:p>
            <a:pPr>
              <a:defRPr/>
            </a:pPr>
            <a:fld id="{9440E2BC-9B17-405D-A601-233FCD2E2DB3}" type="datetimeFigureOut">
              <a:rPr lang="sl-SI"/>
              <a:pPr>
                <a:defRPr/>
              </a:pPr>
              <a:t>3. 06. 2019</a:t>
            </a:fld>
            <a:endParaRPr lang="sl-SI"/>
          </a:p>
        </p:txBody>
      </p:sp>
      <p:sp>
        <p:nvSpPr>
          <p:cNvPr id="5" name="Ograda noge 21">
            <a:extLst>
              <a:ext uri="{FF2B5EF4-FFF2-40B4-BE49-F238E27FC236}">
                <a16:creationId xmlns:a16="http://schemas.microsoft.com/office/drawing/2014/main" id="{B7D86A92-36C7-416B-B006-4893DFB4E6E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9E7DA90A-C644-41F5-A6D1-905C7C5D29A6}"/>
              </a:ext>
            </a:extLst>
          </p:cNvPr>
          <p:cNvSpPr>
            <a:spLocks noGrp="1"/>
          </p:cNvSpPr>
          <p:nvPr>
            <p:ph type="sldNum" sz="quarter" idx="12"/>
          </p:nvPr>
        </p:nvSpPr>
        <p:spPr/>
        <p:txBody>
          <a:bodyPr/>
          <a:lstStyle>
            <a:lvl1pPr>
              <a:defRPr/>
            </a:lvl1pPr>
          </a:lstStyle>
          <a:p>
            <a:fld id="{1D97FAF4-3E55-4D4B-98EC-8FDAB4F6A1DD}" type="slidenum">
              <a:rPr lang="sl-SI" altLang="sl-SI"/>
              <a:pPr/>
              <a:t>‹#›</a:t>
            </a:fld>
            <a:endParaRPr lang="sl-SI" altLang="sl-SI"/>
          </a:p>
        </p:txBody>
      </p:sp>
    </p:spTree>
    <p:extLst>
      <p:ext uri="{BB962C8B-B14F-4D97-AF65-F5344CB8AC3E}">
        <p14:creationId xmlns:p14="http://schemas.microsoft.com/office/powerpoint/2010/main" val="320771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166530F5-4314-44F5-ADCD-D397AF9EE909}"/>
              </a:ext>
            </a:extLst>
          </p:cNvPr>
          <p:cNvSpPr>
            <a:spLocks noGrp="1"/>
          </p:cNvSpPr>
          <p:nvPr>
            <p:ph type="dt" sz="half" idx="10"/>
          </p:nvPr>
        </p:nvSpPr>
        <p:spPr/>
        <p:txBody>
          <a:bodyPr/>
          <a:lstStyle>
            <a:lvl1pPr>
              <a:defRPr/>
            </a:lvl1pPr>
          </a:lstStyle>
          <a:p>
            <a:pPr>
              <a:defRPr/>
            </a:pPr>
            <a:fld id="{B1BAE99B-3BE8-4E97-B46A-AA23F1135A96}" type="datetimeFigureOut">
              <a:rPr lang="sl-SI"/>
              <a:pPr>
                <a:defRPr/>
              </a:pPr>
              <a:t>3. 06. 2019</a:t>
            </a:fld>
            <a:endParaRPr lang="sl-SI"/>
          </a:p>
        </p:txBody>
      </p:sp>
      <p:sp>
        <p:nvSpPr>
          <p:cNvPr id="5" name="Ograda noge 21">
            <a:extLst>
              <a:ext uri="{FF2B5EF4-FFF2-40B4-BE49-F238E27FC236}">
                <a16:creationId xmlns:a16="http://schemas.microsoft.com/office/drawing/2014/main" id="{E935B086-F22A-4318-858F-682F04824A2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01558A59-58D3-4323-BCA4-CBEC641575A4}"/>
              </a:ext>
            </a:extLst>
          </p:cNvPr>
          <p:cNvSpPr>
            <a:spLocks noGrp="1"/>
          </p:cNvSpPr>
          <p:nvPr>
            <p:ph type="sldNum" sz="quarter" idx="12"/>
          </p:nvPr>
        </p:nvSpPr>
        <p:spPr/>
        <p:txBody>
          <a:bodyPr/>
          <a:lstStyle>
            <a:lvl1pPr>
              <a:defRPr/>
            </a:lvl1pPr>
          </a:lstStyle>
          <a:p>
            <a:fld id="{94C78AAC-B572-45C3-83B2-71E5E67B533D}" type="slidenum">
              <a:rPr lang="sl-SI" altLang="sl-SI"/>
              <a:pPr/>
              <a:t>‹#›</a:t>
            </a:fld>
            <a:endParaRPr lang="sl-SI" altLang="sl-SI"/>
          </a:p>
        </p:txBody>
      </p:sp>
    </p:spTree>
    <p:extLst>
      <p:ext uri="{BB962C8B-B14F-4D97-AF65-F5344CB8AC3E}">
        <p14:creationId xmlns:p14="http://schemas.microsoft.com/office/powerpoint/2010/main" val="381308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2D086668-3F73-4D51-81A1-61BD748F6A98}"/>
              </a:ext>
            </a:extLst>
          </p:cNvPr>
          <p:cNvSpPr>
            <a:spLocks noGrp="1"/>
          </p:cNvSpPr>
          <p:nvPr>
            <p:ph type="dt" sz="half" idx="10"/>
          </p:nvPr>
        </p:nvSpPr>
        <p:spPr/>
        <p:txBody>
          <a:bodyPr/>
          <a:lstStyle>
            <a:lvl1pPr>
              <a:defRPr/>
            </a:lvl1pPr>
          </a:lstStyle>
          <a:p>
            <a:pPr>
              <a:defRPr/>
            </a:pPr>
            <a:fld id="{44C406EE-28B6-422E-8105-28C43A75F118}" type="datetimeFigureOut">
              <a:rPr lang="sl-SI"/>
              <a:pPr>
                <a:defRPr/>
              </a:pPr>
              <a:t>3. 06. 2019</a:t>
            </a:fld>
            <a:endParaRPr lang="sl-SI"/>
          </a:p>
        </p:txBody>
      </p:sp>
      <p:sp>
        <p:nvSpPr>
          <p:cNvPr id="5" name="Ograda noge 21">
            <a:extLst>
              <a:ext uri="{FF2B5EF4-FFF2-40B4-BE49-F238E27FC236}">
                <a16:creationId xmlns:a16="http://schemas.microsoft.com/office/drawing/2014/main" id="{782F9BD2-8E75-46F9-9729-CD2BE9C8302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9EA79820-B516-4382-A39D-0B702FBCC371}"/>
              </a:ext>
            </a:extLst>
          </p:cNvPr>
          <p:cNvSpPr>
            <a:spLocks noGrp="1"/>
          </p:cNvSpPr>
          <p:nvPr>
            <p:ph type="sldNum" sz="quarter" idx="12"/>
          </p:nvPr>
        </p:nvSpPr>
        <p:spPr/>
        <p:txBody>
          <a:bodyPr/>
          <a:lstStyle>
            <a:lvl1pPr>
              <a:defRPr/>
            </a:lvl1pPr>
          </a:lstStyle>
          <a:p>
            <a:fld id="{E4F7BA74-E5E1-475A-AE04-0E2E2E924AEE}" type="slidenum">
              <a:rPr lang="sl-SI" altLang="sl-SI"/>
              <a:pPr/>
              <a:t>‹#›</a:t>
            </a:fld>
            <a:endParaRPr lang="sl-SI" altLang="sl-SI"/>
          </a:p>
        </p:txBody>
      </p:sp>
    </p:spTree>
    <p:extLst>
      <p:ext uri="{BB962C8B-B14F-4D97-AF65-F5344CB8AC3E}">
        <p14:creationId xmlns:p14="http://schemas.microsoft.com/office/powerpoint/2010/main" val="424887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E02B71AF-E807-47AA-BDDA-70C092E91BB2}"/>
              </a:ext>
            </a:extLst>
          </p:cNvPr>
          <p:cNvSpPr>
            <a:spLocks noGrp="1"/>
          </p:cNvSpPr>
          <p:nvPr>
            <p:ph type="dt" sz="half" idx="10"/>
          </p:nvPr>
        </p:nvSpPr>
        <p:spPr/>
        <p:txBody>
          <a:bodyPr/>
          <a:lstStyle>
            <a:lvl1pPr>
              <a:defRPr/>
            </a:lvl1pPr>
          </a:lstStyle>
          <a:p>
            <a:pPr>
              <a:defRPr/>
            </a:pPr>
            <a:fld id="{B055FE82-F0E3-4181-B080-97A2753F0CEA}" type="datetimeFigureOut">
              <a:rPr lang="sl-SI"/>
              <a:pPr>
                <a:defRPr/>
              </a:pPr>
              <a:t>3. 06. 2019</a:t>
            </a:fld>
            <a:endParaRPr lang="sl-SI"/>
          </a:p>
        </p:txBody>
      </p:sp>
      <p:sp>
        <p:nvSpPr>
          <p:cNvPr id="5" name="Ograda noge 4">
            <a:extLst>
              <a:ext uri="{FF2B5EF4-FFF2-40B4-BE49-F238E27FC236}">
                <a16:creationId xmlns:a16="http://schemas.microsoft.com/office/drawing/2014/main" id="{75862267-6DD9-4C9E-99FD-FC40BD7DB1D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9EAD48B-147A-4048-B7B6-085E3E94CB0E}"/>
              </a:ext>
            </a:extLst>
          </p:cNvPr>
          <p:cNvSpPr>
            <a:spLocks noGrp="1"/>
          </p:cNvSpPr>
          <p:nvPr>
            <p:ph type="sldNum" sz="quarter" idx="12"/>
          </p:nvPr>
        </p:nvSpPr>
        <p:spPr/>
        <p:txBody>
          <a:bodyPr/>
          <a:lstStyle>
            <a:lvl1pPr>
              <a:defRPr>
                <a:solidFill>
                  <a:srgbClr val="D1EAEE"/>
                </a:solidFill>
              </a:defRPr>
            </a:lvl1pPr>
          </a:lstStyle>
          <a:p>
            <a:fld id="{573E12B8-0D88-4653-913D-4EE1079E5413}" type="slidenum">
              <a:rPr lang="sl-SI" altLang="sl-SI"/>
              <a:pPr/>
              <a:t>‹#›</a:t>
            </a:fld>
            <a:endParaRPr lang="sl-SI" altLang="sl-SI"/>
          </a:p>
        </p:txBody>
      </p:sp>
    </p:spTree>
    <p:extLst>
      <p:ext uri="{BB962C8B-B14F-4D97-AF65-F5344CB8AC3E}">
        <p14:creationId xmlns:p14="http://schemas.microsoft.com/office/powerpoint/2010/main" val="2096219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F314DE8E-8641-4927-B528-E3DE44A6E2E8}"/>
              </a:ext>
            </a:extLst>
          </p:cNvPr>
          <p:cNvSpPr>
            <a:spLocks noGrp="1"/>
          </p:cNvSpPr>
          <p:nvPr>
            <p:ph type="dt" sz="half" idx="10"/>
          </p:nvPr>
        </p:nvSpPr>
        <p:spPr/>
        <p:txBody>
          <a:bodyPr/>
          <a:lstStyle>
            <a:lvl1pPr>
              <a:defRPr/>
            </a:lvl1pPr>
          </a:lstStyle>
          <a:p>
            <a:pPr>
              <a:defRPr/>
            </a:pPr>
            <a:fld id="{34D7B62D-FFB4-49F3-983C-91DAEFE849AE}" type="datetimeFigureOut">
              <a:rPr lang="sl-SI"/>
              <a:pPr>
                <a:defRPr/>
              </a:pPr>
              <a:t>3. 06. 2019</a:t>
            </a:fld>
            <a:endParaRPr lang="sl-SI"/>
          </a:p>
        </p:txBody>
      </p:sp>
      <p:sp>
        <p:nvSpPr>
          <p:cNvPr id="6" name="Ograda noge 21">
            <a:extLst>
              <a:ext uri="{FF2B5EF4-FFF2-40B4-BE49-F238E27FC236}">
                <a16:creationId xmlns:a16="http://schemas.microsoft.com/office/drawing/2014/main" id="{BD017726-CDC0-477B-BC18-AD83359408F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69BAECF8-2D9A-422D-BE16-F19ADD4C6B0A}"/>
              </a:ext>
            </a:extLst>
          </p:cNvPr>
          <p:cNvSpPr>
            <a:spLocks noGrp="1"/>
          </p:cNvSpPr>
          <p:nvPr>
            <p:ph type="sldNum" sz="quarter" idx="12"/>
          </p:nvPr>
        </p:nvSpPr>
        <p:spPr/>
        <p:txBody>
          <a:bodyPr/>
          <a:lstStyle>
            <a:lvl1pPr>
              <a:defRPr/>
            </a:lvl1pPr>
          </a:lstStyle>
          <a:p>
            <a:fld id="{625E9CA4-ECA6-4886-A7A0-2F256A34AFEB}" type="slidenum">
              <a:rPr lang="sl-SI" altLang="sl-SI"/>
              <a:pPr/>
              <a:t>‹#›</a:t>
            </a:fld>
            <a:endParaRPr lang="sl-SI" altLang="sl-SI"/>
          </a:p>
        </p:txBody>
      </p:sp>
    </p:spTree>
    <p:extLst>
      <p:ext uri="{BB962C8B-B14F-4D97-AF65-F5344CB8AC3E}">
        <p14:creationId xmlns:p14="http://schemas.microsoft.com/office/powerpoint/2010/main" val="151386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07062BC9-70E6-4424-B118-9AF5092AD462}"/>
              </a:ext>
            </a:extLst>
          </p:cNvPr>
          <p:cNvSpPr>
            <a:spLocks noGrp="1"/>
          </p:cNvSpPr>
          <p:nvPr>
            <p:ph type="dt" sz="half" idx="10"/>
          </p:nvPr>
        </p:nvSpPr>
        <p:spPr/>
        <p:txBody>
          <a:bodyPr/>
          <a:lstStyle>
            <a:lvl1pPr>
              <a:defRPr/>
            </a:lvl1pPr>
          </a:lstStyle>
          <a:p>
            <a:pPr>
              <a:defRPr/>
            </a:pPr>
            <a:fld id="{9A67CA47-C4BF-4A91-BB86-887430B0615C}" type="datetimeFigureOut">
              <a:rPr lang="sl-SI"/>
              <a:pPr>
                <a:defRPr/>
              </a:pPr>
              <a:t>3. 06. 2019</a:t>
            </a:fld>
            <a:endParaRPr lang="sl-SI"/>
          </a:p>
        </p:txBody>
      </p:sp>
      <p:sp>
        <p:nvSpPr>
          <p:cNvPr id="8" name="Ograda noge 21">
            <a:extLst>
              <a:ext uri="{FF2B5EF4-FFF2-40B4-BE49-F238E27FC236}">
                <a16:creationId xmlns:a16="http://schemas.microsoft.com/office/drawing/2014/main" id="{78CEFC5A-AF8A-4012-9765-439B15AC20A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3EFF0986-CDF6-4FE9-BB20-EA48E07887A2}"/>
              </a:ext>
            </a:extLst>
          </p:cNvPr>
          <p:cNvSpPr>
            <a:spLocks noGrp="1"/>
          </p:cNvSpPr>
          <p:nvPr>
            <p:ph type="sldNum" sz="quarter" idx="12"/>
          </p:nvPr>
        </p:nvSpPr>
        <p:spPr/>
        <p:txBody>
          <a:bodyPr/>
          <a:lstStyle>
            <a:lvl1pPr>
              <a:defRPr/>
            </a:lvl1pPr>
          </a:lstStyle>
          <a:p>
            <a:fld id="{2464532E-541E-4DF0-ACBD-5E44886E0C3C}" type="slidenum">
              <a:rPr lang="sl-SI" altLang="sl-SI"/>
              <a:pPr/>
              <a:t>‹#›</a:t>
            </a:fld>
            <a:endParaRPr lang="sl-SI" altLang="sl-SI"/>
          </a:p>
        </p:txBody>
      </p:sp>
    </p:spTree>
    <p:extLst>
      <p:ext uri="{BB962C8B-B14F-4D97-AF65-F5344CB8AC3E}">
        <p14:creationId xmlns:p14="http://schemas.microsoft.com/office/powerpoint/2010/main" val="65763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2DC128FD-73E1-445F-9D61-244AAA5EB381}"/>
              </a:ext>
            </a:extLst>
          </p:cNvPr>
          <p:cNvSpPr>
            <a:spLocks noGrp="1"/>
          </p:cNvSpPr>
          <p:nvPr>
            <p:ph type="dt" sz="half" idx="10"/>
          </p:nvPr>
        </p:nvSpPr>
        <p:spPr/>
        <p:txBody>
          <a:bodyPr/>
          <a:lstStyle>
            <a:lvl1pPr>
              <a:defRPr/>
            </a:lvl1pPr>
          </a:lstStyle>
          <a:p>
            <a:pPr>
              <a:defRPr/>
            </a:pPr>
            <a:fld id="{05E32A32-7A6A-4BD6-9DA5-9AEDE58EDCE6}" type="datetimeFigureOut">
              <a:rPr lang="sl-SI"/>
              <a:pPr>
                <a:defRPr/>
              </a:pPr>
              <a:t>3. 06. 2019</a:t>
            </a:fld>
            <a:endParaRPr lang="sl-SI"/>
          </a:p>
        </p:txBody>
      </p:sp>
      <p:sp>
        <p:nvSpPr>
          <p:cNvPr id="4" name="Ograda noge 21">
            <a:extLst>
              <a:ext uri="{FF2B5EF4-FFF2-40B4-BE49-F238E27FC236}">
                <a16:creationId xmlns:a16="http://schemas.microsoft.com/office/drawing/2014/main" id="{D46B9B0F-C4AD-4D50-9A9E-37273123812F}"/>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B61A5FD9-15D6-42F4-90F3-407E3E7D4534}"/>
              </a:ext>
            </a:extLst>
          </p:cNvPr>
          <p:cNvSpPr>
            <a:spLocks noGrp="1"/>
          </p:cNvSpPr>
          <p:nvPr>
            <p:ph type="sldNum" sz="quarter" idx="12"/>
          </p:nvPr>
        </p:nvSpPr>
        <p:spPr/>
        <p:txBody>
          <a:bodyPr/>
          <a:lstStyle>
            <a:lvl1pPr>
              <a:defRPr/>
            </a:lvl1pPr>
          </a:lstStyle>
          <a:p>
            <a:fld id="{66F7D490-44B2-48E4-9343-F1EDC642D49D}" type="slidenum">
              <a:rPr lang="sl-SI" altLang="sl-SI"/>
              <a:pPr/>
              <a:t>‹#›</a:t>
            </a:fld>
            <a:endParaRPr lang="sl-SI" altLang="sl-SI"/>
          </a:p>
        </p:txBody>
      </p:sp>
    </p:spTree>
    <p:extLst>
      <p:ext uri="{BB962C8B-B14F-4D97-AF65-F5344CB8AC3E}">
        <p14:creationId xmlns:p14="http://schemas.microsoft.com/office/powerpoint/2010/main" val="97136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2D3B941D-1E8A-412E-9B6B-8926E759561B}"/>
              </a:ext>
            </a:extLst>
          </p:cNvPr>
          <p:cNvSpPr>
            <a:spLocks noGrp="1"/>
          </p:cNvSpPr>
          <p:nvPr>
            <p:ph type="dt" sz="half" idx="10"/>
          </p:nvPr>
        </p:nvSpPr>
        <p:spPr/>
        <p:txBody>
          <a:bodyPr/>
          <a:lstStyle>
            <a:lvl1pPr>
              <a:defRPr/>
            </a:lvl1pPr>
          </a:lstStyle>
          <a:p>
            <a:pPr>
              <a:defRPr/>
            </a:pPr>
            <a:fld id="{247C4BB7-F129-4F58-A4EA-8EF846C86092}" type="datetimeFigureOut">
              <a:rPr lang="sl-SI"/>
              <a:pPr>
                <a:defRPr/>
              </a:pPr>
              <a:t>3. 06. 2019</a:t>
            </a:fld>
            <a:endParaRPr lang="sl-SI"/>
          </a:p>
        </p:txBody>
      </p:sp>
      <p:sp>
        <p:nvSpPr>
          <p:cNvPr id="3" name="Ograda noge 21">
            <a:extLst>
              <a:ext uri="{FF2B5EF4-FFF2-40B4-BE49-F238E27FC236}">
                <a16:creationId xmlns:a16="http://schemas.microsoft.com/office/drawing/2014/main" id="{865DB90F-F93C-43D8-A70B-33E1F8B045F0}"/>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F61BD64F-BF4F-4D6A-934D-BF8287C71AFA}"/>
              </a:ext>
            </a:extLst>
          </p:cNvPr>
          <p:cNvSpPr>
            <a:spLocks noGrp="1"/>
          </p:cNvSpPr>
          <p:nvPr>
            <p:ph type="sldNum" sz="quarter" idx="12"/>
          </p:nvPr>
        </p:nvSpPr>
        <p:spPr/>
        <p:txBody>
          <a:bodyPr/>
          <a:lstStyle>
            <a:lvl1pPr>
              <a:defRPr/>
            </a:lvl1pPr>
          </a:lstStyle>
          <a:p>
            <a:fld id="{870F7CE8-C203-4509-97D2-6B655038D51D}" type="slidenum">
              <a:rPr lang="sl-SI" altLang="sl-SI"/>
              <a:pPr/>
              <a:t>‹#›</a:t>
            </a:fld>
            <a:endParaRPr lang="sl-SI" altLang="sl-SI"/>
          </a:p>
        </p:txBody>
      </p:sp>
    </p:spTree>
    <p:extLst>
      <p:ext uri="{BB962C8B-B14F-4D97-AF65-F5344CB8AC3E}">
        <p14:creationId xmlns:p14="http://schemas.microsoft.com/office/powerpoint/2010/main" val="305649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7A4EA9A6-D210-434B-8E69-930AB30807E3}"/>
              </a:ext>
            </a:extLst>
          </p:cNvPr>
          <p:cNvSpPr>
            <a:spLocks noGrp="1"/>
          </p:cNvSpPr>
          <p:nvPr>
            <p:ph type="dt" sz="half" idx="10"/>
          </p:nvPr>
        </p:nvSpPr>
        <p:spPr/>
        <p:txBody>
          <a:bodyPr/>
          <a:lstStyle>
            <a:lvl1pPr>
              <a:defRPr/>
            </a:lvl1pPr>
          </a:lstStyle>
          <a:p>
            <a:pPr>
              <a:defRPr/>
            </a:pPr>
            <a:fld id="{6C53EF6F-2E97-4DC6-A85B-7B34908D181A}" type="datetimeFigureOut">
              <a:rPr lang="sl-SI"/>
              <a:pPr>
                <a:defRPr/>
              </a:pPr>
              <a:t>3. 06. 2019</a:t>
            </a:fld>
            <a:endParaRPr lang="sl-SI"/>
          </a:p>
        </p:txBody>
      </p:sp>
      <p:sp>
        <p:nvSpPr>
          <p:cNvPr id="6" name="Ograda noge 21">
            <a:extLst>
              <a:ext uri="{FF2B5EF4-FFF2-40B4-BE49-F238E27FC236}">
                <a16:creationId xmlns:a16="http://schemas.microsoft.com/office/drawing/2014/main" id="{89049FC5-A03A-40A6-8DD8-73FD9569584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F4A1E8F6-B414-45ED-A53F-E34C3EA6EAA1}"/>
              </a:ext>
            </a:extLst>
          </p:cNvPr>
          <p:cNvSpPr>
            <a:spLocks noGrp="1"/>
          </p:cNvSpPr>
          <p:nvPr>
            <p:ph type="sldNum" sz="quarter" idx="12"/>
          </p:nvPr>
        </p:nvSpPr>
        <p:spPr/>
        <p:txBody>
          <a:bodyPr/>
          <a:lstStyle>
            <a:lvl1pPr>
              <a:defRPr/>
            </a:lvl1pPr>
          </a:lstStyle>
          <a:p>
            <a:fld id="{E78FE73F-23CB-4E6C-BC11-1E9A7E023514}" type="slidenum">
              <a:rPr lang="sl-SI" altLang="sl-SI"/>
              <a:pPr/>
              <a:t>‹#›</a:t>
            </a:fld>
            <a:endParaRPr lang="sl-SI" altLang="sl-SI"/>
          </a:p>
        </p:txBody>
      </p:sp>
    </p:spTree>
    <p:extLst>
      <p:ext uri="{BB962C8B-B14F-4D97-AF65-F5344CB8AC3E}">
        <p14:creationId xmlns:p14="http://schemas.microsoft.com/office/powerpoint/2010/main" val="389133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45015347-8EE5-4106-903F-2F11C1423338}"/>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295E70F2-F949-40FD-8D22-FAA82A4F933A}"/>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18F49668-77D2-4995-894C-9CB1DA001C70}"/>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10">
            <a:extLst>
              <a:ext uri="{FF2B5EF4-FFF2-40B4-BE49-F238E27FC236}">
                <a16:creationId xmlns:a16="http://schemas.microsoft.com/office/drawing/2014/main" id="{C1554EA4-017F-456F-A02C-1E87C40E46F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A0D614C3-860C-4E0F-A8E8-413A3A7AE32E}"/>
              </a:ext>
            </a:extLst>
          </p:cNvPr>
          <p:cNvSpPr>
            <a:spLocks noGrp="1"/>
          </p:cNvSpPr>
          <p:nvPr>
            <p:ph type="dt" sz="half" idx="10"/>
          </p:nvPr>
        </p:nvSpPr>
        <p:spPr/>
        <p:txBody>
          <a:bodyPr/>
          <a:lstStyle>
            <a:lvl1pPr>
              <a:defRPr/>
            </a:lvl1pPr>
          </a:lstStyle>
          <a:p>
            <a:pPr>
              <a:defRPr/>
            </a:pPr>
            <a:fld id="{A77F735E-70EA-45B5-92FC-A65BF52CFF2D}" type="datetimeFigureOut">
              <a:rPr lang="sl-SI"/>
              <a:pPr>
                <a:defRPr/>
              </a:pPr>
              <a:t>3. 06. 2019</a:t>
            </a:fld>
            <a:endParaRPr lang="sl-SI"/>
          </a:p>
        </p:txBody>
      </p:sp>
      <p:sp>
        <p:nvSpPr>
          <p:cNvPr id="10" name="Ograda noge 5">
            <a:extLst>
              <a:ext uri="{FF2B5EF4-FFF2-40B4-BE49-F238E27FC236}">
                <a16:creationId xmlns:a16="http://schemas.microsoft.com/office/drawing/2014/main" id="{B1C11AE5-C77A-4772-AE4D-81EC446405E0}"/>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9F176FE7-8DF1-4658-B59D-14E1FAC5D528}"/>
              </a:ext>
            </a:extLst>
          </p:cNvPr>
          <p:cNvSpPr>
            <a:spLocks noGrp="1"/>
          </p:cNvSpPr>
          <p:nvPr>
            <p:ph type="sldNum" sz="quarter" idx="12"/>
          </p:nvPr>
        </p:nvSpPr>
        <p:spPr>
          <a:xfrm>
            <a:off x="8077200" y="6356350"/>
            <a:ext cx="609600" cy="365125"/>
          </a:xfrm>
        </p:spPr>
        <p:txBody>
          <a:bodyPr/>
          <a:lstStyle>
            <a:lvl1pPr>
              <a:defRPr/>
            </a:lvl1pPr>
          </a:lstStyle>
          <a:p>
            <a:fld id="{FB6F4281-18E0-4EED-B236-6C5A0BD0CF3A}" type="slidenum">
              <a:rPr lang="sl-SI" altLang="sl-SI"/>
              <a:pPr/>
              <a:t>‹#›</a:t>
            </a:fld>
            <a:endParaRPr lang="sl-SI" altLang="sl-SI"/>
          </a:p>
        </p:txBody>
      </p:sp>
    </p:spTree>
    <p:extLst>
      <p:ext uri="{BB962C8B-B14F-4D97-AF65-F5344CB8AC3E}">
        <p14:creationId xmlns:p14="http://schemas.microsoft.com/office/powerpoint/2010/main" val="17481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DC8A0DBF-E171-4DE5-A445-3CE2BA4590C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7">
            <a:extLst>
              <a:ext uri="{FF2B5EF4-FFF2-40B4-BE49-F238E27FC236}">
                <a16:creationId xmlns:a16="http://schemas.microsoft.com/office/drawing/2014/main" id="{CD73079F-9BA0-4073-A27C-C42B2E0009F8}"/>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Ograda naslova 8">
            <a:extLst>
              <a:ext uri="{FF2B5EF4-FFF2-40B4-BE49-F238E27FC236}">
                <a16:creationId xmlns:a16="http://schemas.microsoft.com/office/drawing/2014/main" id="{E18BE909-839A-4085-A357-5044E8DE0CE3}"/>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00C67622-9369-4AD0-94C0-DAD6A692DA4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005F6400-1F2A-4583-8733-79C1757832C6}"/>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5F6036A-018B-4599-BAB8-712CE451E5DA}" type="datetimeFigureOut">
              <a:rPr lang="sl-SI"/>
              <a:pPr>
                <a:defRPr/>
              </a:pPr>
              <a:t>3. 06. 2019</a:t>
            </a:fld>
            <a:endParaRPr lang="sl-SI"/>
          </a:p>
        </p:txBody>
      </p:sp>
      <p:sp>
        <p:nvSpPr>
          <p:cNvPr id="22" name="Ograda noge 21">
            <a:extLst>
              <a:ext uri="{FF2B5EF4-FFF2-40B4-BE49-F238E27FC236}">
                <a16:creationId xmlns:a16="http://schemas.microsoft.com/office/drawing/2014/main" id="{4FF16E6D-80F4-4CD1-B9E4-770B07010243}"/>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Ograda številke diapozitiva 17">
            <a:extLst>
              <a:ext uri="{FF2B5EF4-FFF2-40B4-BE49-F238E27FC236}">
                <a16:creationId xmlns:a16="http://schemas.microsoft.com/office/drawing/2014/main" id="{711C48A4-DA66-4726-BFCD-2AC207981FD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F576AB9A-EFB1-4E2A-87FB-59ED770F6C01}" type="slidenum">
              <a:rPr lang="sl-SI" altLang="sl-SI"/>
              <a:pPr/>
              <a:t>‹#›</a:t>
            </a:fld>
            <a:endParaRPr lang="sl-SI" altLang="sl-SI"/>
          </a:p>
        </p:txBody>
      </p:sp>
      <p:grpSp>
        <p:nvGrpSpPr>
          <p:cNvPr id="1033" name="Skupina 1">
            <a:extLst>
              <a:ext uri="{FF2B5EF4-FFF2-40B4-BE49-F238E27FC236}">
                <a16:creationId xmlns:a16="http://schemas.microsoft.com/office/drawing/2014/main" id="{F05913F3-52F3-4687-9561-92023CF4402B}"/>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1256D171-84E5-478B-BE77-4A6E119FC5B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ostoročno 12">
              <a:extLst>
                <a:ext uri="{FF2B5EF4-FFF2-40B4-BE49-F238E27FC236}">
                  <a16:creationId xmlns:a16="http://schemas.microsoft.com/office/drawing/2014/main" id="{790AB976-AEE5-47EE-B160-122DADA487E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si/imghp?hl=en&amp;tab=wi" TargetMode="External"/><Relationship Id="rId2" Type="http://schemas.openxmlformats.org/officeDocument/2006/relationships/hyperlink" Target="http://en.wikipedia.org/wiki/Main_Pa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331E7C-A89A-4083-8B85-5C94095ADD0D}"/>
              </a:ext>
            </a:extLst>
          </p:cNvPr>
          <p:cNvSpPr>
            <a:spLocks noGrp="1"/>
          </p:cNvSpPr>
          <p:nvPr>
            <p:ph type="ctrTitle"/>
          </p:nvPr>
        </p:nvSpPr>
        <p:spPr>
          <a:xfrm>
            <a:off x="467544" y="188640"/>
            <a:ext cx="7772400" cy="2331690"/>
          </a:xfrm>
        </p:spPr>
        <p:txBody>
          <a:bodyPr>
            <a:normAutofit fontScale="90000"/>
          </a:bodyPr>
          <a:lstStyle/>
          <a:p>
            <a:pPr algn="ctr" fontAlgn="auto">
              <a:spcAft>
                <a:spcPts val="0"/>
              </a:spcAft>
              <a:defRPr/>
            </a:pPr>
            <a:r>
              <a:rPr lang="sl-SI" b="0" dirty="0">
                <a:solidFill>
                  <a:srgbClr val="860000"/>
                </a:solidFill>
                <a:effectLst>
                  <a:outerShdw blurRad="38100" dist="38100" dir="2700000" algn="tl">
                    <a:srgbClr val="000000">
                      <a:alpha val="43137"/>
                    </a:srgbClr>
                  </a:outerShdw>
                </a:effectLst>
                <a:latin typeface="Impact" pitchFamily="34" charset="0"/>
              </a:rPr>
              <a:t>DEMOKRATIČNE DRŽAVE IN SVETOVNA GOSPODARSKA KRIZA</a:t>
            </a:r>
          </a:p>
        </p:txBody>
      </p:sp>
      <p:sp>
        <p:nvSpPr>
          <p:cNvPr id="5123" name="Podnaslov 2">
            <a:extLst>
              <a:ext uri="{FF2B5EF4-FFF2-40B4-BE49-F238E27FC236}">
                <a16:creationId xmlns:a16="http://schemas.microsoft.com/office/drawing/2014/main" id="{3643E6A5-E822-42CB-B8F5-70A48AFA4D8F}"/>
              </a:ext>
            </a:extLst>
          </p:cNvPr>
          <p:cNvSpPr>
            <a:spLocks noGrp="1"/>
          </p:cNvSpPr>
          <p:nvPr>
            <p:ph type="subTitle" idx="1"/>
          </p:nvPr>
        </p:nvSpPr>
        <p:spPr>
          <a:xfrm>
            <a:off x="533400" y="3228975"/>
            <a:ext cx="7854950" cy="1752600"/>
          </a:xfrm>
        </p:spPr>
        <p:txBody>
          <a:bodyPr/>
          <a:lstStyle/>
          <a:p>
            <a:pPr marR="0"/>
            <a:endParaRPr lang="sl-SI" altLang="sl-SI"/>
          </a:p>
        </p:txBody>
      </p:sp>
      <p:pic>
        <p:nvPicPr>
          <p:cNvPr id="5124" name="Picture 2" descr="http://www.stockpickssystem.com/wp-content/uploads/2011/04/great-depression-bank-failure.jpg">
            <a:extLst>
              <a:ext uri="{FF2B5EF4-FFF2-40B4-BE49-F238E27FC236}">
                <a16:creationId xmlns:a16="http://schemas.microsoft.com/office/drawing/2014/main" id="{227019AC-EC58-44E0-B6B4-F4638ED08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08275"/>
            <a:ext cx="59055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5BB17249-1958-4565-B044-2D74AE3B4783}"/>
              </a:ext>
            </a:extLst>
          </p:cNvPr>
          <p:cNvSpPr>
            <a:spLocks noGrp="1"/>
          </p:cNvSpPr>
          <p:nvPr>
            <p:ph idx="1"/>
          </p:nvPr>
        </p:nvSpPr>
        <p:spPr>
          <a:xfrm>
            <a:off x="250825" y="765175"/>
            <a:ext cx="8229600" cy="4389438"/>
          </a:xfrm>
        </p:spPr>
        <p:txBody>
          <a:bodyPr>
            <a:normAutofit/>
          </a:bodyPr>
          <a:lstStyle/>
          <a:p>
            <a:pPr marL="274320" indent="-274320" fontAlgn="auto">
              <a:spcAft>
                <a:spcPts val="0"/>
              </a:spcAft>
              <a:buClr>
                <a:schemeClr val="accent3"/>
              </a:buClr>
              <a:buFont typeface="Wingdings 2"/>
              <a:buChar char=""/>
              <a:defRPr/>
            </a:pPr>
            <a:r>
              <a:rPr lang="sl-SI" sz="2000" dirty="0">
                <a:latin typeface="+mj-lt"/>
              </a:rPr>
              <a:t>Gospodarska kriza se je iz ZDA razširila po celem svetu, vrhunec pa je dosegla leta 1932 ko je bilo na svetu 30 milijonov brezposelnih.</a:t>
            </a:r>
          </a:p>
          <a:p>
            <a:pPr marL="274320" indent="-274320" fontAlgn="auto">
              <a:spcAft>
                <a:spcPts val="0"/>
              </a:spcAft>
              <a:buClr>
                <a:schemeClr val="accent3"/>
              </a:buClr>
              <a:buFont typeface="Wingdings 2"/>
              <a:buChar char=""/>
              <a:defRPr/>
            </a:pPr>
            <a:r>
              <a:rPr lang="sl-SI" sz="2000" dirty="0">
                <a:latin typeface="+mj-lt"/>
              </a:rPr>
              <a:t>Brezposelnost je prinesla obubožanost, revščino in tudi lakoto</a:t>
            </a:r>
          </a:p>
          <a:p>
            <a:pPr marL="274320" indent="-274320" fontAlgn="auto">
              <a:spcAft>
                <a:spcPts val="0"/>
              </a:spcAft>
              <a:buClr>
                <a:schemeClr val="accent3"/>
              </a:buClr>
              <a:buFont typeface="Wingdings 2"/>
              <a:buChar char=""/>
              <a:defRPr/>
            </a:pPr>
            <a:r>
              <a:rPr lang="sl-SI" sz="2000" dirty="0">
                <a:latin typeface="+mj-lt"/>
              </a:rPr>
              <a:t>Države so gospodarsko krizo premagovale na različne načine. Najpomembnejše je bilo spet dvigniti kupno moč prebivalstva. To so dosegli s poceni posojili, z zmanjšanjem brezposelnosti z velikimi javnimi deli, pozneje pa tudi z državnimi vlaganji v oboroževalno industrijo. Od sredine tridesetih let je gospodarstvo počasi okrevalo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8947DC-B709-4A61-B101-56F7EFF5C677}"/>
              </a:ext>
            </a:extLst>
          </p:cNvPr>
          <p:cNvSpPr>
            <a:spLocks noGrp="1"/>
          </p:cNvSpPr>
          <p:nvPr>
            <p:ph type="title"/>
          </p:nvPr>
        </p:nvSpPr>
        <p:spPr>
          <a:xfrm>
            <a:off x="457200" y="704850"/>
            <a:ext cx="8229600" cy="636588"/>
          </a:xfrm>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VELIKA BRITANIJA</a:t>
            </a:r>
          </a:p>
        </p:txBody>
      </p:sp>
      <p:sp>
        <p:nvSpPr>
          <p:cNvPr id="3" name="Ograda vsebine 2">
            <a:extLst>
              <a:ext uri="{FF2B5EF4-FFF2-40B4-BE49-F238E27FC236}">
                <a16:creationId xmlns:a16="http://schemas.microsoft.com/office/drawing/2014/main" id="{7E36DD16-A71A-47FF-94F4-CCA3E802D10A}"/>
              </a:ext>
            </a:extLst>
          </p:cNvPr>
          <p:cNvSpPr>
            <a:spLocks noGrp="1"/>
          </p:cNvSpPr>
          <p:nvPr>
            <p:ph idx="1"/>
          </p:nvPr>
        </p:nvSpPr>
        <p:spPr>
          <a:xfrm>
            <a:off x="457200" y="1484313"/>
            <a:ext cx="8229600" cy="4840287"/>
          </a:xfrm>
        </p:spPr>
        <p:txBody>
          <a:bodyPr>
            <a:normAutofit fontScale="77500" lnSpcReduction="20000"/>
          </a:bodyPr>
          <a:lstStyle/>
          <a:p>
            <a:pPr marL="274320" indent="-274320" fontAlgn="auto">
              <a:spcAft>
                <a:spcPts val="0"/>
              </a:spcAft>
              <a:buClr>
                <a:schemeClr val="accent3"/>
              </a:buClr>
              <a:buFont typeface="Wingdings 2"/>
              <a:buChar char=""/>
              <a:defRPr/>
            </a:pPr>
            <a:r>
              <a:rPr lang="sl-SI" dirty="0">
                <a:latin typeface="+mj-lt"/>
              </a:rPr>
              <a:t>Po prvi svetovni vojni je Velika Britanija na račun Turčije in Nemčije precej razširila svoje kolonialne posesti in nadzirala kar četrtino sveta, vendar je bil kolonializem tedaj že v zatonu.</a:t>
            </a:r>
          </a:p>
          <a:p>
            <a:pPr marL="274320" indent="-274320" fontAlgn="auto">
              <a:spcAft>
                <a:spcPts val="0"/>
              </a:spcAft>
              <a:buClr>
                <a:schemeClr val="accent3"/>
              </a:buClr>
              <a:buFont typeface="Wingdings 2"/>
              <a:buChar char=""/>
              <a:defRPr/>
            </a:pPr>
            <a:r>
              <a:rPr lang="sl-SI" dirty="0">
                <a:latin typeface="+mj-lt"/>
              </a:rPr>
              <a:t> Najmočnejše kolonije so zaradi svojega prispevka v vojni pridobile poseben, samostojnejši položaj v Britanski skupnosti narodov. Več samostojnosti pa sta zahtevali tudi britanski koloniji Indija ter Irska.</a:t>
            </a:r>
          </a:p>
          <a:p>
            <a:pPr marL="274320" indent="-274320" fontAlgn="auto">
              <a:spcAft>
                <a:spcPts val="0"/>
              </a:spcAft>
              <a:buClr>
                <a:schemeClr val="accent3"/>
              </a:buClr>
              <a:buFont typeface="Wingdings 2"/>
              <a:buChar char=""/>
              <a:defRPr/>
            </a:pPr>
            <a:r>
              <a:rPr lang="sl-SI" dirty="0">
                <a:latin typeface="+mj-lt"/>
              </a:rPr>
              <a:t> Izgubljala gospodarsko premoč, spremenjene razmere pa so se izrazile tudi v notranji politiki. Liberalna stranka je izgubljala vodilno vlogo, krepili so se konservativci.</a:t>
            </a:r>
          </a:p>
          <a:p>
            <a:pPr marL="274320" indent="-274320" fontAlgn="auto">
              <a:spcAft>
                <a:spcPts val="0"/>
              </a:spcAft>
              <a:buClr>
                <a:schemeClr val="accent3"/>
              </a:buClr>
              <a:buFont typeface="Wingdings 2"/>
              <a:buChar char=""/>
              <a:defRPr/>
            </a:pPr>
            <a:r>
              <a:rPr lang="sl-SI" dirty="0">
                <a:latin typeface="+mj-lt"/>
              </a:rPr>
              <a:t>Gospodarska kriza je Veliko Britanijo močno prizadela, najhuje industrijo.</a:t>
            </a:r>
          </a:p>
          <a:p>
            <a:pPr marL="274320" indent="-274320" fontAlgn="auto">
              <a:spcAft>
                <a:spcPts val="0"/>
              </a:spcAft>
              <a:buClr>
                <a:schemeClr val="accent3"/>
              </a:buClr>
              <a:buFont typeface="Wingdings 2"/>
              <a:buChar char=""/>
              <a:defRPr/>
            </a:pPr>
            <a:r>
              <a:rPr lang="sl-SI" dirty="0">
                <a:latin typeface="+mj-lt"/>
              </a:rPr>
              <a:t>V zunanji politiki je Velika Britanija ostajala konservativna. Prizadevala si je za premoč na morju, v Evropi pa za ohranjanje ravnotežja med Francijo in Nemčijo, čeprav je ostajala Francoska zaveznica.</a:t>
            </a:r>
            <a:br>
              <a:rPr lang="sl-SI" dirty="0">
                <a:latin typeface="+mj-lt"/>
              </a:rPr>
            </a:br>
            <a:br>
              <a:rPr lang="de-DE" dirty="0"/>
            </a:br>
            <a:br>
              <a:rPr lang="de-DE" dirty="0"/>
            </a:br>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F4391A-8F38-49FE-998C-067B94C40D53}"/>
              </a:ext>
            </a:extLst>
          </p:cNvPr>
          <p:cNvSpPr>
            <a:spLocks noGrp="1"/>
          </p:cNvSpPr>
          <p:nvPr>
            <p:ph type="title"/>
          </p:nvPr>
        </p:nvSpPr>
        <p:spPr>
          <a:xfrm>
            <a:off x="457200" y="704850"/>
            <a:ext cx="8229600" cy="708025"/>
          </a:xfrm>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FRANCIJA</a:t>
            </a:r>
          </a:p>
        </p:txBody>
      </p:sp>
      <p:sp>
        <p:nvSpPr>
          <p:cNvPr id="3" name="Ograda vsebine 2">
            <a:extLst>
              <a:ext uri="{FF2B5EF4-FFF2-40B4-BE49-F238E27FC236}">
                <a16:creationId xmlns:a16="http://schemas.microsoft.com/office/drawing/2014/main" id="{DC907BDE-A029-4F37-A0E9-472D4EA51437}"/>
              </a:ext>
            </a:extLst>
          </p:cNvPr>
          <p:cNvSpPr>
            <a:spLocks noGrp="1"/>
          </p:cNvSpPr>
          <p:nvPr>
            <p:ph idx="1"/>
          </p:nvPr>
        </p:nvSpPr>
        <p:spPr>
          <a:xfrm>
            <a:off x="457200" y="1557338"/>
            <a:ext cx="8229600" cy="4767262"/>
          </a:xfrm>
        </p:spPr>
        <p:txBody>
          <a:bodyPr>
            <a:normAutofit fontScale="92500" lnSpcReduction="10000"/>
          </a:bodyPr>
          <a:lstStyle/>
          <a:p>
            <a:pPr marL="274320" indent="-274320" fontAlgn="auto">
              <a:spcAft>
                <a:spcPts val="0"/>
              </a:spcAft>
              <a:buClr>
                <a:schemeClr val="accent3"/>
              </a:buClr>
              <a:buFont typeface="Wingdings 2"/>
              <a:buChar char=""/>
              <a:defRPr/>
            </a:pPr>
            <a:r>
              <a:rPr lang="sl-SI" sz="2200" dirty="0">
                <a:latin typeface="+mj-lt"/>
              </a:rPr>
              <a:t>Francija je po zmagi v prvi svetovni vojni ohranila položaj najmočnejše države v celinski Evropi. Ravnotežje in versajsko ureditev Evrope je skušala ohranjati s sistemom mednarodnih zvez.</a:t>
            </a:r>
          </a:p>
          <a:p>
            <a:pPr marL="274320" indent="-274320" fontAlgn="auto">
              <a:spcAft>
                <a:spcPts val="0"/>
              </a:spcAft>
              <a:buClr>
                <a:schemeClr val="accent3"/>
              </a:buClr>
              <a:buFont typeface="Wingdings 2"/>
              <a:buChar char=""/>
              <a:defRPr/>
            </a:pPr>
            <a:r>
              <a:rPr lang="sl-SI" sz="2200" dirty="0">
                <a:latin typeface="+mj-lt"/>
              </a:rPr>
              <a:t>V notranji politiki je Francija med obema vojnama doživljala krizo, saj nobena od številnih političnih strank ni bila dovolj močna, da bi vzpostavila trdno vlado. </a:t>
            </a:r>
          </a:p>
          <a:p>
            <a:pPr marL="274320" indent="-274320" fontAlgn="auto">
              <a:spcAft>
                <a:spcPts val="0"/>
              </a:spcAft>
              <a:buClr>
                <a:schemeClr val="accent3"/>
              </a:buClr>
              <a:buFont typeface="Wingdings 2"/>
              <a:buChar char=""/>
              <a:defRPr/>
            </a:pPr>
            <a:r>
              <a:rPr lang="sl-SI" sz="2200" dirty="0">
                <a:latin typeface="+mj-lt"/>
              </a:rPr>
              <a:t>Leta 1935 je nastala široka politična organizacija Ljudska fronta, sestavljena iz levih in levosredinskih strank (socialisti, komunisti in radikalna stranka), po zmagi na volitvah je prvič v zgodovini uzakonila 40-urni delovni teden in plačan dopust, zvišala pa je tudi delavske plače. Leta 1938 je Ljudska fronta razpadla.</a:t>
            </a:r>
          </a:p>
          <a:p>
            <a:pPr marL="274320" indent="-274320" fontAlgn="auto">
              <a:spcAft>
                <a:spcPts val="0"/>
              </a:spcAft>
              <a:buClr>
                <a:schemeClr val="accent3"/>
              </a:buClr>
              <a:buFont typeface="Wingdings 2"/>
              <a:buChar char=""/>
              <a:defRPr/>
            </a:pPr>
            <a:r>
              <a:rPr lang="sl-SI" sz="2200" dirty="0">
                <a:latin typeface="+mj-lt"/>
              </a:rPr>
              <a:t>Notranjepolitična razklanost in gospodarska šibkost sta pripeljali do hitrega poraza Francije ob nemškem napadu spomladi 1940.</a:t>
            </a:r>
            <a:br>
              <a:rPr lang="sl-SI" sz="2200" dirty="0">
                <a:latin typeface="+mj-lt"/>
              </a:rPr>
            </a:br>
            <a:br>
              <a:rPr lang="de-DE" dirty="0"/>
            </a:br>
            <a:endParaRPr lang="sl-S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634187-FEAD-4E01-8B83-E8D695F43AC1}"/>
              </a:ext>
            </a:extLst>
          </p:cNvPr>
          <p:cNvSpPr>
            <a:spLocks noGrp="1"/>
          </p:cNvSpPr>
          <p:nvPr>
            <p:ph type="title"/>
          </p:nvPr>
        </p:nvSpPr>
        <p:spPr>
          <a:xfrm>
            <a:off x="457200" y="704850"/>
            <a:ext cx="8229600" cy="636588"/>
          </a:xfrm>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NEMČIJA</a:t>
            </a:r>
          </a:p>
        </p:txBody>
      </p:sp>
      <p:sp>
        <p:nvSpPr>
          <p:cNvPr id="3" name="Ograda vsebine 2">
            <a:extLst>
              <a:ext uri="{FF2B5EF4-FFF2-40B4-BE49-F238E27FC236}">
                <a16:creationId xmlns:a16="http://schemas.microsoft.com/office/drawing/2014/main" id="{5D05F3D3-765F-4A6B-A8DE-BE404C618323}"/>
              </a:ext>
            </a:extLst>
          </p:cNvPr>
          <p:cNvSpPr>
            <a:spLocks noGrp="1"/>
          </p:cNvSpPr>
          <p:nvPr>
            <p:ph idx="1"/>
          </p:nvPr>
        </p:nvSpPr>
        <p:spPr>
          <a:xfrm>
            <a:off x="323850" y="1484313"/>
            <a:ext cx="8820150" cy="5113337"/>
          </a:xfrm>
        </p:spPr>
        <p:txBody>
          <a:bodyPr>
            <a:noAutofit/>
          </a:bodyPr>
          <a:lstStyle/>
          <a:p>
            <a:pPr marL="274320" indent="-274320" fontAlgn="auto">
              <a:spcAft>
                <a:spcPts val="0"/>
              </a:spcAft>
              <a:buClr>
                <a:schemeClr val="accent3"/>
              </a:buClr>
              <a:buFont typeface="Wingdings 2"/>
              <a:buChar char=""/>
              <a:defRPr/>
            </a:pPr>
            <a:r>
              <a:rPr lang="de-DE" sz="2000" dirty="0">
                <a:latin typeface="+mj-lt"/>
              </a:rPr>
              <a:t>Ob </a:t>
            </a:r>
            <a:r>
              <a:rPr lang="de-DE" sz="2000" dirty="0" err="1">
                <a:latin typeface="+mj-lt"/>
              </a:rPr>
              <a:t>koncu</a:t>
            </a:r>
            <a:r>
              <a:rPr lang="de-DE" sz="2000" dirty="0">
                <a:latin typeface="+mj-lt"/>
              </a:rPr>
              <a:t> </a:t>
            </a:r>
            <a:r>
              <a:rPr lang="de-DE" sz="2000" dirty="0" err="1">
                <a:latin typeface="+mj-lt"/>
              </a:rPr>
              <a:t>prve</a:t>
            </a:r>
            <a:r>
              <a:rPr lang="de-DE" sz="2000" dirty="0">
                <a:latin typeface="+mj-lt"/>
              </a:rPr>
              <a:t> </a:t>
            </a:r>
            <a:r>
              <a:rPr lang="de-DE" sz="2000" dirty="0" err="1">
                <a:latin typeface="+mj-lt"/>
              </a:rPr>
              <a:t>svetovne</a:t>
            </a:r>
            <a:r>
              <a:rPr lang="de-DE" sz="2000" dirty="0">
                <a:latin typeface="+mj-lt"/>
              </a:rPr>
              <a:t> </a:t>
            </a:r>
            <a:r>
              <a:rPr lang="de-DE" sz="2000" dirty="0" err="1">
                <a:latin typeface="+mj-lt"/>
              </a:rPr>
              <a:t>vojne</a:t>
            </a:r>
            <a:r>
              <a:rPr lang="de-DE" sz="2000" dirty="0">
                <a:latin typeface="+mj-lt"/>
              </a:rPr>
              <a:t> je </a:t>
            </a:r>
            <a:r>
              <a:rPr lang="de-DE" sz="2000" dirty="0" err="1">
                <a:latin typeface="+mj-lt"/>
              </a:rPr>
              <a:t>bila</a:t>
            </a:r>
            <a:r>
              <a:rPr lang="de-DE" sz="2000" dirty="0">
                <a:latin typeface="+mj-lt"/>
              </a:rPr>
              <a:t> </a:t>
            </a:r>
            <a:r>
              <a:rPr lang="de-DE" sz="2000" dirty="0" err="1">
                <a:latin typeface="+mj-lt"/>
              </a:rPr>
              <a:t>Nemčija</a:t>
            </a:r>
            <a:r>
              <a:rPr lang="de-DE" sz="2000" dirty="0">
                <a:latin typeface="+mj-lt"/>
              </a:rPr>
              <a:t> v </a:t>
            </a:r>
            <a:r>
              <a:rPr lang="de-DE" sz="2000" dirty="0" err="1">
                <a:latin typeface="+mj-lt"/>
              </a:rPr>
              <a:t>razsulu</a:t>
            </a:r>
            <a:r>
              <a:rPr lang="de-DE" sz="2000" dirty="0">
                <a:latin typeface="+mj-lt"/>
              </a:rPr>
              <a:t>. Po </a:t>
            </a:r>
            <a:r>
              <a:rPr lang="de-DE" sz="2000" dirty="0" err="1">
                <a:latin typeface="+mj-lt"/>
              </a:rPr>
              <a:t>odstopou</a:t>
            </a:r>
            <a:r>
              <a:rPr lang="de-DE" sz="2000" dirty="0">
                <a:latin typeface="+mj-lt"/>
              </a:rPr>
              <a:t> </a:t>
            </a:r>
            <a:r>
              <a:rPr lang="de-DE" sz="2000" dirty="0" err="1">
                <a:latin typeface="+mj-lt"/>
              </a:rPr>
              <a:t>cesarja</a:t>
            </a:r>
            <a:r>
              <a:rPr lang="de-DE" sz="2000" dirty="0">
                <a:latin typeface="+mj-lt"/>
              </a:rPr>
              <a:t> </a:t>
            </a:r>
            <a:r>
              <a:rPr lang="de-DE" sz="2000" dirty="0" err="1">
                <a:latin typeface="+mj-lt"/>
              </a:rPr>
              <a:t>jepostala</a:t>
            </a:r>
            <a:r>
              <a:rPr lang="de-DE" sz="2000" dirty="0">
                <a:latin typeface="+mj-lt"/>
              </a:rPr>
              <a:t> </a:t>
            </a:r>
            <a:r>
              <a:rPr lang="de-DE" sz="2000" dirty="0" err="1">
                <a:latin typeface="+mj-lt"/>
              </a:rPr>
              <a:t>republika</a:t>
            </a:r>
            <a:r>
              <a:rPr lang="de-DE" sz="2000" dirty="0">
                <a:latin typeface="+mj-lt"/>
              </a:rPr>
              <a:t> in </a:t>
            </a:r>
            <a:r>
              <a:rPr lang="de-DE" sz="2000" dirty="0" err="1">
                <a:latin typeface="+mj-lt"/>
              </a:rPr>
              <a:t>oblast</a:t>
            </a:r>
            <a:r>
              <a:rPr lang="de-DE" sz="2000" dirty="0">
                <a:latin typeface="+mj-lt"/>
              </a:rPr>
              <a:t> so </a:t>
            </a:r>
            <a:r>
              <a:rPr lang="de-DE" sz="2000" dirty="0" err="1">
                <a:latin typeface="+mj-lt"/>
              </a:rPr>
              <a:t>prevzeli</a:t>
            </a:r>
            <a:r>
              <a:rPr lang="de-DE" sz="2000" dirty="0">
                <a:latin typeface="+mj-lt"/>
              </a:rPr>
              <a:t> </a:t>
            </a:r>
            <a:r>
              <a:rPr lang="de-DE" sz="2000" dirty="0" err="1">
                <a:latin typeface="+mj-lt"/>
              </a:rPr>
              <a:t>socialdemokrati</a:t>
            </a:r>
            <a:r>
              <a:rPr lang="de-DE" sz="2000" dirty="0">
                <a:latin typeface="+mj-lt"/>
              </a:rPr>
              <a:t>, </a:t>
            </a:r>
            <a:r>
              <a:rPr lang="de-DE" sz="2000" dirty="0" err="1">
                <a:latin typeface="+mj-lt"/>
              </a:rPr>
              <a:t>ki</a:t>
            </a:r>
            <a:r>
              <a:rPr lang="de-DE" sz="2000" dirty="0">
                <a:latin typeface="+mj-lt"/>
              </a:rPr>
              <a:t> so </a:t>
            </a:r>
            <a:r>
              <a:rPr lang="de-DE" sz="2000" dirty="0" err="1">
                <a:latin typeface="+mj-lt"/>
              </a:rPr>
              <a:t>razpisali</a:t>
            </a:r>
            <a:r>
              <a:rPr lang="de-DE" sz="2000" dirty="0">
                <a:latin typeface="+mj-lt"/>
              </a:rPr>
              <a:t> </a:t>
            </a:r>
            <a:r>
              <a:rPr lang="de-DE" sz="2000" dirty="0" err="1">
                <a:latin typeface="+mj-lt"/>
              </a:rPr>
              <a:t>volitve</a:t>
            </a:r>
            <a:r>
              <a:rPr lang="de-DE" sz="2000" dirty="0">
                <a:latin typeface="+mj-lt"/>
              </a:rPr>
              <a:t> v </a:t>
            </a:r>
            <a:r>
              <a:rPr lang="de-DE" sz="2000" dirty="0" err="1">
                <a:latin typeface="+mj-lt"/>
              </a:rPr>
              <a:t>ustavodajno</a:t>
            </a:r>
            <a:r>
              <a:rPr lang="de-DE" sz="2000" dirty="0">
                <a:latin typeface="+mj-lt"/>
              </a:rPr>
              <a:t> </a:t>
            </a:r>
            <a:r>
              <a:rPr lang="de-DE" sz="2000" dirty="0" err="1">
                <a:latin typeface="+mj-lt"/>
              </a:rPr>
              <a:t>skupščino</a:t>
            </a:r>
            <a:r>
              <a:rPr lang="sl-SI" sz="2000" dirty="0">
                <a:latin typeface="+mj-lt"/>
              </a:rPr>
              <a:t>.</a:t>
            </a:r>
          </a:p>
          <a:p>
            <a:pPr marL="274320" indent="-274320" fontAlgn="auto">
              <a:spcAft>
                <a:spcPts val="0"/>
              </a:spcAft>
              <a:buClr>
                <a:schemeClr val="accent3"/>
              </a:buClr>
              <a:buFont typeface="Wingdings 2"/>
              <a:buChar char=""/>
              <a:defRPr/>
            </a:pPr>
            <a:r>
              <a:rPr lang="de-DE" sz="2000" dirty="0">
                <a:latin typeface="+mj-lt"/>
              </a:rPr>
              <a:t> </a:t>
            </a:r>
            <a:r>
              <a:rPr lang="de-DE" sz="2000" dirty="0" err="1">
                <a:latin typeface="+mj-lt"/>
              </a:rPr>
              <a:t>Poslanci</a:t>
            </a:r>
            <a:r>
              <a:rPr lang="de-DE" sz="2000" dirty="0">
                <a:latin typeface="+mj-lt"/>
              </a:rPr>
              <a:t> so v </a:t>
            </a:r>
            <a:r>
              <a:rPr lang="de-DE" sz="2000" dirty="0" err="1">
                <a:latin typeface="+mj-lt"/>
              </a:rPr>
              <a:t>Weimarju</a:t>
            </a:r>
            <a:r>
              <a:rPr lang="de-DE" sz="2000" dirty="0">
                <a:latin typeface="+mj-lt"/>
              </a:rPr>
              <a:t> </a:t>
            </a:r>
            <a:r>
              <a:rPr lang="de-DE" sz="2000" dirty="0" err="1">
                <a:latin typeface="+mj-lt"/>
              </a:rPr>
              <a:t>sprejeli</a:t>
            </a:r>
            <a:r>
              <a:rPr lang="de-DE" sz="2000" dirty="0">
                <a:latin typeface="+mj-lt"/>
              </a:rPr>
              <a:t> </a:t>
            </a:r>
            <a:r>
              <a:rPr lang="de-DE" sz="2000" dirty="0" err="1">
                <a:latin typeface="+mj-lt"/>
              </a:rPr>
              <a:t>demokratično</a:t>
            </a:r>
            <a:r>
              <a:rPr lang="de-DE" sz="2000" dirty="0">
                <a:latin typeface="+mj-lt"/>
              </a:rPr>
              <a:t> in </a:t>
            </a:r>
            <a:r>
              <a:rPr lang="de-DE" sz="2000" dirty="0" err="1">
                <a:latin typeface="+mj-lt"/>
              </a:rPr>
              <a:t>liberalno</a:t>
            </a:r>
            <a:r>
              <a:rPr lang="de-DE" sz="2000" dirty="0">
                <a:latin typeface="+mj-lt"/>
              </a:rPr>
              <a:t> </a:t>
            </a:r>
            <a:r>
              <a:rPr lang="de-DE" sz="2000" dirty="0" err="1">
                <a:latin typeface="+mj-lt"/>
              </a:rPr>
              <a:t>ustavo</a:t>
            </a:r>
            <a:r>
              <a:rPr lang="de-DE" sz="2000" dirty="0">
                <a:latin typeface="+mj-lt"/>
              </a:rPr>
              <a:t>, </a:t>
            </a:r>
            <a:r>
              <a:rPr lang="de-DE" sz="2000" dirty="0" err="1">
                <a:latin typeface="+mj-lt"/>
              </a:rPr>
              <a:t>potrdili</a:t>
            </a:r>
            <a:r>
              <a:rPr lang="de-DE" sz="2000" dirty="0">
                <a:latin typeface="+mj-lt"/>
              </a:rPr>
              <a:t> </a:t>
            </a:r>
            <a:r>
              <a:rPr lang="de-DE" sz="2000" dirty="0" err="1">
                <a:latin typeface="+mj-lt"/>
              </a:rPr>
              <a:t>pa</a:t>
            </a:r>
            <a:r>
              <a:rPr lang="de-DE" sz="2000" dirty="0">
                <a:latin typeface="+mj-lt"/>
              </a:rPr>
              <a:t> so </a:t>
            </a:r>
            <a:r>
              <a:rPr lang="de-DE" sz="2000" dirty="0" err="1">
                <a:latin typeface="+mj-lt"/>
              </a:rPr>
              <a:t>tudi</a:t>
            </a:r>
            <a:r>
              <a:rPr lang="de-DE" sz="2000" dirty="0">
                <a:latin typeface="+mj-lt"/>
              </a:rPr>
              <a:t> </a:t>
            </a:r>
            <a:r>
              <a:rPr lang="de-DE" sz="2000" dirty="0" err="1">
                <a:latin typeface="+mj-lt"/>
              </a:rPr>
              <a:t>pogodbo</a:t>
            </a:r>
            <a:r>
              <a:rPr lang="de-DE" sz="2000" dirty="0">
                <a:latin typeface="+mj-lt"/>
              </a:rPr>
              <a:t> </a:t>
            </a:r>
            <a:r>
              <a:rPr lang="de-DE" sz="2000" dirty="0" err="1">
                <a:latin typeface="+mj-lt"/>
              </a:rPr>
              <a:t>iz</a:t>
            </a:r>
            <a:r>
              <a:rPr lang="de-DE" sz="2000" dirty="0">
                <a:latin typeface="+mj-lt"/>
              </a:rPr>
              <a:t> </a:t>
            </a:r>
            <a:r>
              <a:rPr lang="de-DE" sz="2000" dirty="0" err="1">
                <a:latin typeface="+mj-lt"/>
              </a:rPr>
              <a:t>Versaillesa</a:t>
            </a:r>
            <a:r>
              <a:rPr lang="de-DE" sz="2000" dirty="0">
                <a:latin typeface="+mj-lt"/>
              </a:rPr>
              <a:t>. </a:t>
            </a:r>
            <a:r>
              <a:rPr lang="de-DE" sz="2000" dirty="0" err="1">
                <a:latin typeface="+mj-lt"/>
              </a:rPr>
              <a:t>Weimarska</a:t>
            </a:r>
            <a:r>
              <a:rPr lang="de-DE" sz="2000" dirty="0">
                <a:latin typeface="+mj-lt"/>
              </a:rPr>
              <a:t> </a:t>
            </a:r>
            <a:r>
              <a:rPr lang="de-DE" sz="2000" dirty="0" err="1">
                <a:latin typeface="+mj-lt"/>
              </a:rPr>
              <a:t>republika</a:t>
            </a:r>
            <a:r>
              <a:rPr lang="de-DE" sz="2000" dirty="0">
                <a:latin typeface="+mj-lt"/>
              </a:rPr>
              <a:t>, </a:t>
            </a:r>
            <a:r>
              <a:rPr lang="de-DE" sz="2000" dirty="0" err="1">
                <a:latin typeface="+mj-lt"/>
              </a:rPr>
              <a:t>kot</a:t>
            </a:r>
            <a:r>
              <a:rPr lang="de-DE" sz="2000" dirty="0">
                <a:latin typeface="+mj-lt"/>
              </a:rPr>
              <a:t> so </a:t>
            </a:r>
            <a:r>
              <a:rPr lang="de-DE" sz="2000" dirty="0" err="1">
                <a:latin typeface="+mj-lt"/>
              </a:rPr>
              <a:t>po</a:t>
            </a:r>
            <a:r>
              <a:rPr lang="de-DE" sz="2000" dirty="0">
                <a:latin typeface="+mj-lt"/>
              </a:rPr>
              <a:t> </a:t>
            </a:r>
            <a:r>
              <a:rPr lang="de-DE" sz="2000" dirty="0" err="1">
                <a:latin typeface="+mj-lt"/>
              </a:rPr>
              <a:t>ustavi</a:t>
            </a:r>
            <a:r>
              <a:rPr lang="de-DE" sz="2000" dirty="0">
                <a:latin typeface="+mj-lt"/>
              </a:rPr>
              <a:t> </a:t>
            </a:r>
            <a:r>
              <a:rPr lang="de-DE" sz="2000" dirty="0" err="1">
                <a:latin typeface="+mj-lt"/>
              </a:rPr>
              <a:t>iz</a:t>
            </a:r>
            <a:r>
              <a:rPr lang="de-DE" sz="2000" dirty="0">
                <a:latin typeface="+mj-lt"/>
              </a:rPr>
              <a:t> </a:t>
            </a:r>
            <a:r>
              <a:rPr lang="de-DE" sz="2000" dirty="0" err="1">
                <a:latin typeface="+mj-lt"/>
              </a:rPr>
              <a:t>Weimarja</a:t>
            </a:r>
            <a:r>
              <a:rPr lang="de-DE" sz="2000" dirty="0">
                <a:latin typeface="+mj-lt"/>
              </a:rPr>
              <a:t> </a:t>
            </a:r>
            <a:r>
              <a:rPr lang="de-DE" sz="2000" dirty="0" err="1">
                <a:latin typeface="+mj-lt"/>
              </a:rPr>
              <a:t>imenovali</a:t>
            </a:r>
            <a:r>
              <a:rPr lang="de-DE" sz="2000" dirty="0">
                <a:latin typeface="+mj-lt"/>
              </a:rPr>
              <a:t> </a:t>
            </a:r>
            <a:r>
              <a:rPr lang="de-DE" sz="2000" dirty="0" err="1">
                <a:latin typeface="+mj-lt"/>
              </a:rPr>
              <a:t>povojno</a:t>
            </a:r>
            <a:r>
              <a:rPr lang="de-DE" sz="2000" dirty="0">
                <a:latin typeface="+mj-lt"/>
              </a:rPr>
              <a:t> </a:t>
            </a:r>
            <a:r>
              <a:rPr lang="de-DE" sz="2000" dirty="0" err="1">
                <a:latin typeface="+mj-lt"/>
              </a:rPr>
              <a:t>Nemčijo</a:t>
            </a:r>
            <a:r>
              <a:rPr lang="de-DE" sz="2000" dirty="0">
                <a:latin typeface="+mj-lt"/>
              </a:rPr>
              <a:t>, se je </a:t>
            </a:r>
            <a:r>
              <a:rPr lang="de-DE" sz="2000" dirty="0" err="1">
                <a:latin typeface="+mj-lt"/>
              </a:rPr>
              <a:t>rodila</a:t>
            </a:r>
            <a:r>
              <a:rPr lang="de-DE" sz="2000" dirty="0">
                <a:latin typeface="+mj-lt"/>
              </a:rPr>
              <a:t> v </a:t>
            </a:r>
            <a:r>
              <a:rPr lang="de-DE" sz="2000" dirty="0" err="1">
                <a:latin typeface="+mj-lt"/>
              </a:rPr>
              <a:t>izjemno</a:t>
            </a:r>
            <a:r>
              <a:rPr lang="de-DE" sz="2000" dirty="0">
                <a:latin typeface="+mj-lt"/>
              </a:rPr>
              <a:t> </a:t>
            </a:r>
            <a:r>
              <a:rPr lang="de-DE" sz="2000" dirty="0" err="1">
                <a:latin typeface="+mj-lt"/>
              </a:rPr>
              <a:t>težkih</a:t>
            </a:r>
            <a:r>
              <a:rPr lang="de-DE" sz="2000" dirty="0">
                <a:latin typeface="+mj-lt"/>
              </a:rPr>
              <a:t> </a:t>
            </a:r>
            <a:r>
              <a:rPr lang="de-DE" sz="2000" dirty="0" err="1">
                <a:latin typeface="+mj-lt"/>
              </a:rPr>
              <a:t>razmerah</a:t>
            </a:r>
            <a:r>
              <a:rPr lang="de-DE" sz="2000" dirty="0">
                <a:latin typeface="+mj-lt"/>
              </a:rPr>
              <a:t>. </a:t>
            </a:r>
            <a:r>
              <a:rPr lang="de-DE" sz="2000" dirty="0" err="1">
                <a:latin typeface="+mj-lt"/>
              </a:rPr>
              <a:t>Nemčija</a:t>
            </a:r>
            <a:r>
              <a:rPr lang="de-DE" sz="2000" dirty="0">
                <a:latin typeface="+mj-lt"/>
              </a:rPr>
              <a:t> je </a:t>
            </a:r>
            <a:r>
              <a:rPr lang="de-DE" sz="2000" dirty="0" err="1">
                <a:latin typeface="+mj-lt"/>
              </a:rPr>
              <a:t>bila</a:t>
            </a:r>
            <a:r>
              <a:rPr lang="de-DE" sz="2000" dirty="0">
                <a:latin typeface="+mj-lt"/>
              </a:rPr>
              <a:t> </a:t>
            </a:r>
            <a:r>
              <a:rPr lang="de-DE" sz="2000" dirty="0" err="1">
                <a:latin typeface="+mj-lt"/>
              </a:rPr>
              <a:t>pred</a:t>
            </a:r>
            <a:r>
              <a:rPr lang="de-DE" sz="2000" dirty="0">
                <a:latin typeface="+mj-lt"/>
              </a:rPr>
              <a:t> </a:t>
            </a:r>
            <a:r>
              <a:rPr lang="de-DE" sz="2000" dirty="0" err="1">
                <a:latin typeface="+mj-lt"/>
              </a:rPr>
              <a:t>bankrotom</a:t>
            </a:r>
            <a:r>
              <a:rPr lang="de-DE" sz="2000" dirty="0">
                <a:latin typeface="+mj-lt"/>
              </a:rPr>
              <a:t>, na </a:t>
            </a:r>
            <a:r>
              <a:rPr lang="de-DE" sz="2000" dirty="0" err="1">
                <a:latin typeface="+mj-lt"/>
              </a:rPr>
              <a:t>milijone</a:t>
            </a:r>
            <a:r>
              <a:rPr lang="de-DE" sz="2000" dirty="0">
                <a:latin typeface="+mj-lt"/>
              </a:rPr>
              <a:t> </a:t>
            </a:r>
            <a:r>
              <a:rPr lang="de-DE" sz="2000" dirty="0" err="1">
                <a:latin typeface="+mj-lt"/>
              </a:rPr>
              <a:t>Nemcev</a:t>
            </a:r>
            <a:r>
              <a:rPr lang="de-DE" sz="2000" dirty="0">
                <a:latin typeface="+mj-lt"/>
              </a:rPr>
              <a:t> je </a:t>
            </a:r>
            <a:r>
              <a:rPr lang="de-DE" sz="2000" dirty="0" err="1">
                <a:latin typeface="+mj-lt"/>
              </a:rPr>
              <a:t>bilo</a:t>
            </a:r>
            <a:r>
              <a:rPr lang="de-DE" sz="2000" dirty="0">
                <a:latin typeface="+mj-lt"/>
              </a:rPr>
              <a:t> </a:t>
            </a:r>
            <a:r>
              <a:rPr lang="de-DE" sz="2000" dirty="0" err="1">
                <a:latin typeface="+mj-lt"/>
              </a:rPr>
              <a:t>brezposelnih</a:t>
            </a:r>
            <a:r>
              <a:rPr lang="de-DE" sz="2000" dirty="0">
                <a:latin typeface="+mj-lt"/>
              </a:rPr>
              <a:t>, </a:t>
            </a:r>
            <a:r>
              <a:rPr lang="de-DE" sz="2000" dirty="0" err="1">
                <a:latin typeface="+mj-lt"/>
              </a:rPr>
              <a:t>vladala</a:t>
            </a:r>
            <a:r>
              <a:rPr lang="de-DE" sz="2000" dirty="0">
                <a:latin typeface="+mj-lt"/>
              </a:rPr>
              <a:t> je </a:t>
            </a:r>
            <a:r>
              <a:rPr lang="de-DE" sz="2000" dirty="0" err="1">
                <a:latin typeface="+mj-lt"/>
              </a:rPr>
              <a:t>revščina</a:t>
            </a:r>
            <a:r>
              <a:rPr lang="de-DE" sz="2000" dirty="0">
                <a:latin typeface="+mj-lt"/>
              </a:rPr>
              <a:t>, </a:t>
            </a:r>
            <a:r>
              <a:rPr lang="de-DE" sz="2000" dirty="0" err="1">
                <a:latin typeface="+mj-lt"/>
              </a:rPr>
              <a:t>zato</a:t>
            </a:r>
            <a:r>
              <a:rPr lang="de-DE" sz="2000" dirty="0">
                <a:latin typeface="+mj-lt"/>
              </a:rPr>
              <a:t> je </a:t>
            </a:r>
            <a:r>
              <a:rPr lang="de-DE" sz="2000" dirty="0" err="1">
                <a:latin typeface="+mj-lt"/>
              </a:rPr>
              <a:t>vlada</a:t>
            </a:r>
            <a:r>
              <a:rPr lang="de-DE" sz="2000" dirty="0">
                <a:latin typeface="+mj-lt"/>
              </a:rPr>
              <a:t> v </a:t>
            </a:r>
            <a:r>
              <a:rPr lang="de-DE" sz="2000" dirty="0" err="1">
                <a:latin typeface="+mj-lt"/>
              </a:rPr>
              <a:t>želji</a:t>
            </a:r>
            <a:r>
              <a:rPr lang="de-DE" sz="2000" dirty="0">
                <a:latin typeface="+mj-lt"/>
              </a:rPr>
              <a:t>, da bi </a:t>
            </a:r>
            <a:r>
              <a:rPr lang="de-DE" sz="2000" dirty="0" err="1">
                <a:latin typeface="+mj-lt"/>
              </a:rPr>
              <a:t>plačala</a:t>
            </a:r>
            <a:r>
              <a:rPr lang="de-DE" sz="2000" dirty="0">
                <a:latin typeface="+mj-lt"/>
              </a:rPr>
              <a:t> </a:t>
            </a:r>
            <a:r>
              <a:rPr lang="de-DE" sz="2000" dirty="0" err="1">
                <a:latin typeface="+mj-lt"/>
              </a:rPr>
              <a:t>manj</a:t>
            </a:r>
            <a:r>
              <a:rPr lang="de-DE" sz="2000" dirty="0">
                <a:latin typeface="+mj-lt"/>
              </a:rPr>
              <a:t> </a:t>
            </a:r>
            <a:r>
              <a:rPr lang="de-DE" sz="2000" dirty="0" err="1">
                <a:latin typeface="+mj-lt"/>
              </a:rPr>
              <a:t>reparacij</a:t>
            </a:r>
            <a:r>
              <a:rPr lang="de-DE" sz="2000" dirty="0">
                <a:latin typeface="+mj-lt"/>
              </a:rPr>
              <a:t>, s </a:t>
            </a:r>
            <a:r>
              <a:rPr lang="de-DE" sz="2000" dirty="0" err="1">
                <a:latin typeface="+mj-lt"/>
              </a:rPr>
              <a:t>tiskanjem</a:t>
            </a:r>
            <a:r>
              <a:rPr lang="de-DE" sz="2000" dirty="0">
                <a:latin typeface="+mj-lt"/>
              </a:rPr>
              <a:t> </a:t>
            </a:r>
            <a:r>
              <a:rPr lang="de-DE" sz="2000" dirty="0" err="1">
                <a:latin typeface="+mj-lt"/>
              </a:rPr>
              <a:t>denarja</a:t>
            </a:r>
            <a:r>
              <a:rPr lang="de-DE" sz="2000" dirty="0">
                <a:latin typeface="+mj-lt"/>
              </a:rPr>
              <a:t> </a:t>
            </a:r>
            <a:r>
              <a:rPr lang="de-DE" sz="2000" dirty="0" err="1">
                <a:latin typeface="+mj-lt"/>
              </a:rPr>
              <a:t>celo</a:t>
            </a:r>
            <a:r>
              <a:rPr lang="de-DE" sz="2000" dirty="0">
                <a:latin typeface="+mj-lt"/>
              </a:rPr>
              <a:t> </a:t>
            </a:r>
            <a:r>
              <a:rPr lang="de-DE" sz="2000" dirty="0" err="1">
                <a:latin typeface="+mj-lt"/>
              </a:rPr>
              <a:t>sama</a:t>
            </a:r>
            <a:r>
              <a:rPr lang="de-DE" sz="2000" dirty="0">
                <a:latin typeface="+mj-lt"/>
              </a:rPr>
              <a:t> </a:t>
            </a:r>
            <a:r>
              <a:rPr lang="de-DE" sz="2000" dirty="0" err="1">
                <a:latin typeface="+mj-lt"/>
              </a:rPr>
              <a:t>spodbujala</a:t>
            </a:r>
            <a:r>
              <a:rPr lang="de-DE" sz="2000" dirty="0">
                <a:latin typeface="+mj-lt"/>
              </a:rPr>
              <a:t> </a:t>
            </a:r>
            <a:r>
              <a:rPr lang="de-DE" sz="2000" dirty="0" err="1">
                <a:latin typeface="+mj-lt"/>
              </a:rPr>
              <a:t>inflacijo</a:t>
            </a:r>
            <a:r>
              <a:rPr lang="de-DE" sz="2000" dirty="0">
                <a:latin typeface="+mj-lt"/>
              </a:rPr>
              <a:t>, </a:t>
            </a:r>
            <a:r>
              <a:rPr lang="de-DE" sz="2000" dirty="0" err="1">
                <a:latin typeface="+mj-lt"/>
              </a:rPr>
              <a:t>ki</a:t>
            </a:r>
            <a:r>
              <a:rPr lang="de-DE" sz="2000" dirty="0">
                <a:latin typeface="+mj-lt"/>
              </a:rPr>
              <a:t> je </a:t>
            </a:r>
            <a:r>
              <a:rPr lang="de-DE" sz="2000" dirty="0" err="1">
                <a:latin typeface="+mj-lt"/>
              </a:rPr>
              <a:t>prerasla</a:t>
            </a:r>
            <a:r>
              <a:rPr lang="de-DE" sz="2000" dirty="0">
                <a:latin typeface="+mj-lt"/>
              </a:rPr>
              <a:t> v </a:t>
            </a:r>
            <a:r>
              <a:rPr lang="de-DE" sz="2000" dirty="0" err="1">
                <a:latin typeface="+mj-lt"/>
              </a:rPr>
              <a:t>neobvladljivo</a:t>
            </a:r>
            <a:r>
              <a:rPr lang="de-DE" sz="2000" dirty="0">
                <a:latin typeface="+mj-lt"/>
              </a:rPr>
              <a:t> rast </a:t>
            </a:r>
            <a:r>
              <a:rPr lang="de-DE" sz="2000" dirty="0" err="1">
                <a:latin typeface="+mj-lt"/>
              </a:rPr>
              <a:t>cen</a:t>
            </a:r>
            <a:r>
              <a:rPr lang="de-DE" sz="2000" dirty="0">
                <a:latin typeface="+mj-lt"/>
              </a:rPr>
              <a:t>.</a:t>
            </a:r>
            <a:endParaRPr lang="sl-SI" sz="2000" dirty="0">
              <a:latin typeface="+mj-lt"/>
            </a:endParaRPr>
          </a:p>
          <a:p>
            <a:pPr marL="274320" indent="-274320" fontAlgn="auto">
              <a:spcAft>
                <a:spcPts val="0"/>
              </a:spcAft>
              <a:buClr>
                <a:schemeClr val="accent3"/>
              </a:buClr>
              <a:buFont typeface="Wingdings 2"/>
              <a:buChar char=""/>
              <a:defRPr/>
            </a:pPr>
            <a:r>
              <a:rPr lang="de-DE" sz="2000" dirty="0" err="1">
                <a:latin typeface="+mj-lt"/>
              </a:rPr>
              <a:t>Osiromašeni</a:t>
            </a:r>
            <a:r>
              <a:rPr lang="de-DE" sz="2000" dirty="0">
                <a:latin typeface="+mj-lt"/>
              </a:rPr>
              <a:t> </a:t>
            </a:r>
            <a:r>
              <a:rPr lang="de-DE" sz="2000" dirty="0" err="1">
                <a:latin typeface="+mj-lt"/>
              </a:rPr>
              <a:t>srednji</a:t>
            </a:r>
            <a:r>
              <a:rPr lang="de-DE" sz="2000" dirty="0">
                <a:latin typeface="+mj-lt"/>
              </a:rPr>
              <a:t> in </a:t>
            </a:r>
            <a:r>
              <a:rPr lang="de-DE" sz="2000" dirty="0" err="1">
                <a:latin typeface="+mj-lt"/>
              </a:rPr>
              <a:t>nižji</a:t>
            </a:r>
            <a:r>
              <a:rPr lang="de-DE" sz="2000" dirty="0">
                <a:latin typeface="+mj-lt"/>
              </a:rPr>
              <a:t> </a:t>
            </a:r>
            <a:r>
              <a:rPr lang="de-DE" sz="2000" dirty="0" err="1">
                <a:latin typeface="+mj-lt"/>
              </a:rPr>
              <a:t>sloji</a:t>
            </a:r>
            <a:r>
              <a:rPr lang="de-DE" sz="2000" dirty="0">
                <a:latin typeface="+mj-lt"/>
              </a:rPr>
              <a:t> so </a:t>
            </a:r>
            <a:r>
              <a:rPr lang="de-DE" sz="2000" dirty="0" err="1">
                <a:latin typeface="+mj-lt"/>
              </a:rPr>
              <a:t>bili</a:t>
            </a:r>
            <a:r>
              <a:rPr lang="de-DE" sz="2000" dirty="0">
                <a:latin typeface="+mj-lt"/>
              </a:rPr>
              <a:t> </a:t>
            </a:r>
            <a:r>
              <a:rPr lang="de-DE" sz="2000" dirty="0" err="1">
                <a:latin typeface="+mj-lt"/>
              </a:rPr>
              <a:t>čedalje</a:t>
            </a:r>
            <a:r>
              <a:rPr lang="de-DE" sz="2000" dirty="0">
                <a:latin typeface="+mj-lt"/>
              </a:rPr>
              <a:t> </a:t>
            </a:r>
            <a:r>
              <a:rPr lang="de-DE" sz="2000" dirty="0" err="1">
                <a:latin typeface="+mj-lt"/>
              </a:rPr>
              <a:t>bolj</a:t>
            </a:r>
            <a:r>
              <a:rPr lang="de-DE" sz="2000" dirty="0">
                <a:latin typeface="+mj-lt"/>
              </a:rPr>
              <a:t> </a:t>
            </a:r>
            <a:r>
              <a:rPr lang="de-DE" sz="2000" dirty="0" err="1">
                <a:latin typeface="+mj-lt"/>
              </a:rPr>
              <a:t>nezadovoljni</a:t>
            </a:r>
            <a:r>
              <a:rPr lang="de-DE" sz="2000" dirty="0">
                <a:latin typeface="+mj-lt"/>
              </a:rPr>
              <a:t>, </a:t>
            </a:r>
            <a:r>
              <a:rPr lang="de-DE" sz="2000" dirty="0" err="1">
                <a:latin typeface="+mj-lt"/>
              </a:rPr>
              <a:t>vrstili</a:t>
            </a:r>
            <a:r>
              <a:rPr lang="de-DE" sz="2000" dirty="0">
                <a:latin typeface="+mj-lt"/>
              </a:rPr>
              <a:t> so se</a:t>
            </a:r>
            <a:r>
              <a:rPr lang="sl-SI" sz="2000" dirty="0">
                <a:latin typeface="+mj-lt"/>
              </a:rPr>
              <a:t> </a:t>
            </a:r>
            <a:r>
              <a:rPr lang="fr-FR" sz="2000" dirty="0">
                <a:latin typeface="+mj-lt"/>
              </a:rPr>
              <a:t>poskusi državnih udarov.</a:t>
            </a:r>
            <a:endParaRPr lang="sl-SI" sz="20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E4298903-6007-400D-A323-BA68F3FDCFD5}"/>
              </a:ext>
            </a:extLst>
          </p:cNvPr>
          <p:cNvSpPr>
            <a:spLocks noGrp="1"/>
          </p:cNvSpPr>
          <p:nvPr>
            <p:ph idx="1"/>
          </p:nvPr>
        </p:nvSpPr>
        <p:spPr>
          <a:xfrm>
            <a:off x="323850" y="765175"/>
            <a:ext cx="6335713" cy="5688013"/>
          </a:xfrm>
        </p:spPr>
        <p:txBody>
          <a:bodyPr>
            <a:normAutofit/>
          </a:bodyPr>
          <a:lstStyle/>
          <a:p>
            <a:pPr marL="274320" indent="-274320" fontAlgn="auto">
              <a:spcAft>
                <a:spcPts val="0"/>
              </a:spcAft>
              <a:buClr>
                <a:schemeClr val="accent3"/>
              </a:buClr>
              <a:buFont typeface="Wingdings 2"/>
              <a:buChar char=""/>
              <a:defRPr/>
            </a:pPr>
            <a:r>
              <a:rPr lang="fr-FR" sz="2000" dirty="0">
                <a:latin typeface="+mj-lt"/>
              </a:rPr>
              <a:t> Novembra 1923 je skušal v Münchnu s prevratom prevzeti oblast Adolf Hitler s svojo Nacionalsocialistično nemško delavsko stranko (NSDAP), vendal je ta poizkus propadel ter so obsodili na 5 let zapora. Tam je napisal knjigo Mein Kampf (Moj boj). </a:t>
            </a:r>
            <a:r>
              <a:rPr lang="de-DE" sz="2000" dirty="0">
                <a:latin typeface="+mj-lt"/>
              </a:rPr>
              <a:t>V </a:t>
            </a:r>
            <a:r>
              <a:rPr lang="de-DE" sz="2000" dirty="0" err="1">
                <a:latin typeface="+mj-lt"/>
              </a:rPr>
              <a:t>njej</a:t>
            </a:r>
            <a:r>
              <a:rPr lang="de-DE" sz="2000" dirty="0">
                <a:latin typeface="+mj-lt"/>
              </a:rPr>
              <a:t> je </a:t>
            </a:r>
            <a:r>
              <a:rPr lang="de-DE" sz="2000" dirty="0" err="1">
                <a:latin typeface="+mj-lt"/>
              </a:rPr>
              <a:t>napadel</a:t>
            </a:r>
            <a:r>
              <a:rPr lang="de-DE" sz="2000" dirty="0">
                <a:latin typeface="+mj-lt"/>
              </a:rPr>
              <a:t> </a:t>
            </a:r>
            <a:r>
              <a:rPr lang="de-DE" sz="2000" dirty="0" err="1">
                <a:latin typeface="+mj-lt"/>
              </a:rPr>
              <a:t>versajsko</a:t>
            </a:r>
            <a:r>
              <a:rPr lang="de-DE" sz="2000" dirty="0">
                <a:latin typeface="+mj-lt"/>
              </a:rPr>
              <a:t> </a:t>
            </a:r>
            <a:r>
              <a:rPr lang="de-DE" sz="2000" dirty="0" err="1">
                <a:latin typeface="+mj-lt"/>
              </a:rPr>
              <a:t>pogodbo</a:t>
            </a:r>
            <a:r>
              <a:rPr lang="de-DE" sz="2000" dirty="0">
                <a:latin typeface="+mj-lt"/>
              </a:rPr>
              <a:t>, </a:t>
            </a:r>
            <a:r>
              <a:rPr lang="de-DE" sz="2000" dirty="0" err="1">
                <a:latin typeface="+mj-lt"/>
              </a:rPr>
              <a:t>weimarsko</a:t>
            </a:r>
            <a:r>
              <a:rPr lang="de-DE" sz="2000" dirty="0">
                <a:latin typeface="+mj-lt"/>
              </a:rPr>
              <a:t> </a:t>
            </a:r>
            <a:r>
              <a:rPr lang="de-DE" sz="2000" dirty="0" err="1">
                <a:latin typeface="+mj-lt"/>
              </a:rPr>
              <a:t>republiko</a:t>
            </a:r>
            <a:r>
              <a:rPr lang="de-DE" sz="2000" dirty="0">
                <a:latin typeface="+mj-lt"/>
              </a:rPr>
              <a:t> in </a:t>
            </a:r>
            <a:r>
              <a:rPr lang="de-DE" sz="2000" dirty="0" err="1">
                <a:latin typeface="+mj-lt"/>
              </a:rPr>
              <a:t>demokracijo</a:t>
            </a:r>
            <a:r>
              <a:rPr lang="de-DE" sz="2000" dirty="0">
                <a:latin typeface="+mj-lt"/>
              </a:rPr>
              <a:t>. </a:t>
            </a:r>
            <a:r>
              <a:rPr lang="de-DE" sz="2000" dirty="0" err="1">
                <a:latin typeface="+mj-lt"/>
              </a:rPr>
              <a:t>Vse</a:t>
            </a:r>
            <a:r>
              <a:rPr lang="de-DE" sz="2000" dirty="0">
                <a:latin typeface="+mj-lt"/>
              </a:rPr>
              <a:t> </a:t>
            </a:r>
            <a:r>
              <a:rPr lang="de-DE" sz="2000" dirty="0" err="1">
                <a:latin typeface="+mj-lt"/>
              </a:rPr>
              <a:t>zlo</a:t>
            </a:r>
            <a:r>
              <a:rPr lang="de-DE" sz="2000" dirty="0">
                <a:latin typeface="+mj-lt"/>
              </a:rPr>
              <a:t> </a:t>
            </a:r>
            <a:r>
              <a:rPr lang="de-DE" sz="2000" dirty="0" err="1">
                <a:latin typeface="+mj-lt"/>
              </a:rPr>
              <a:t>sveta</a:t>
            </a:r>
            <a:r>
              <a:rPr lang="de-DE" sz="2000" dirty="0">
                <a:latin typeface="+mj-lt"/>
              </a:rPr>
              <a:t> je </a:t>
            </a:r>
            <a:r>
              <a:rPr lang="de-DE" sz="2000" dirty="0" err="1">
                <a:latin typeface="+mj-lt"/>
              </a:rPr>
              <a:t>pripisal</a:t>
            </a:r>
            <a:r>
              <a:rPr lang="de-DE" sz="2000" dirty="0">
                <a:latin typeface="+mj-lt"/>
              </a:rPr>
              <a:t> </a:t>
            </a:r>
            <a:r>
              <a:rPr lang="de-DE" sz="2000" dirty="0" err="1">
                <a:latin typeface="+mj-lt"/>
              </a:rPr>
              <a:t>Judom</a:t>
            </a:r>
            <a:r>
              <a:rPr lang="de-DE" sz="2000" dirty="0">
                <a:latin typeface="+mj-lt"/>
              </a:rPr>
              <a:t> in </a:t>
            </a:r>
            <a:r>
              <a:rPr lang="de-DE" sz="2000" dirty="0" err="1">
                <a:latin typeface="+mj-lt"/>
              </a:rPr>
              <a:t>komunistom</a:t>
            </a:r>
            <a:r>
              <a:rPr lang="de-DE" sz="2000" dirty="0">
                <a:latin typeface="+mj-lt"/>
              </a:rPr>
              <a:t>, </a:t>
            </a:r>
            <a:r>
              <a:rPr lang="de-DE" sz="2000" dirty="0" err="1">
                <a:latin typeface="+mj-lt"/>
              </a:rPr>
              <a:t>Nemce</a:t>
            </a:r>
            <a:r>
              <a:rPr lang="de-DE" sz="2000" dirty="0">
                <a:latin typeface="+mj-lt"/>
              </a:rPr>
              <a:t> </a:t>
            </a:r>
            <a:r>
              <a:rPr lang="de-DE" sz="2000" dirty="0" err="1">
                <a:latin typeface="+mj-lt"/>
              </a:rPr>
              <a:t>pa</a:t>
            </a:r>
            <a:r>
              <a:rPr lang="de-DE" sz="2000" dirty="0">
                <a:latin typeface="+mj-lt"/>
              </a:rPr>
              <a:t> je </a:t>
            </a:r>
            <a:r>
              <a:rPr lang="de-DE" sz="2000" dirty="0" err="1">
                <a:latin typeface="+mj-lt"/>
              </a:rPr>
              <a:t>razglasil</a:t>
            </a:r>
            <a:r>
              <a:rPr lang="de-DE" sz="2000" dirty="0">
                <a:latin typeface="+mj-lt"/>
              </a:rPr>
              <a:t> </a:t>
            </a:r>
            <a:r>
              <a:rPr lang="de-DE" sz="2000" dirty="0" err="1">
                <a:latin typeface="+mj-lt"/>
              </a:rPr>
              <a:t>za</a:t>
            </a:r>
            <a:r>
              <a:rPr lang="de-DE" sz="2000" dirty="0">
                <a:latin typeface="+mj-lt"/>
              </a:rPr>
              <a:t> </a:t>
            </a:r>
            <a:r>
              <a:rPr lang="de-DE" sz="2000" dirty="0" err="1">
                <a:latin typeface="+mj-lt"/>
              </a:rPr>
              <a:t>pripadnike</a:t>
            </a:r>
            <a:r>
              <a:rPr lang="de-DE" sz="2000" dirty="0">
                <a:latin typeface="+mj-lt"/>
              </a:rPr>
              <a:t> </a:t>
            </a:r>
            <a:r>
              <a:rPr lang="de-DE" sz="2000" dirty="0" err="1">
                <a:latin typeface="+mj-lt"/>
              </a:rPr>
              <a:t>arijske</a:t>
            </a:r>
            <a:r>
              <a:rPr lang="de-DE" sz="2000" dirty="0">
                <a:latin typeface="+mj-lt"/>
              </a:rPr>
              <a:t> rase, </a:t>
            </a:r>
            <a:r>
              <a:rPr lang="de-DE" sz="2000" dirty="0" err="1">
                <a:latin typeface="+mj-lt"/>
              </a:rPr>
              <a:t>ki</a:t>
            </a:r>
            <a:r>
              <a:rPr lang="de-DE" sz="2000" dirty="0">
                <a:latin typeface="+mj-lt"/>
              </a:rPr>
              <a:t> </a:t>
            </a:r>
            <a:r>
              <a:rPr lang="de-DE" sz="2000" dirty="0" err="1">
                <a:latin typeface="+mj-lt"/>
              </a:rPr>
              <a:t>naj</a:t>
            </a:r>
            <a:r>
              <a:rPr lang="de-DE" sz="2000" dirty="0">
                <a:latin typeface="+mj-lt"/>
              </a:rPr>
              <a:t> bi </a:t>
            </a:r>
            <a:r>
              <a:rPr lang="de-DE" sz="2000" dirty="0" err="1">
                <a:latin typeface="+mj-lt"/>
              </a:rPr>
              <a:t>nekoč</a:t>
            </a:r>
            <a:r>
              <a:rPr lang="de-DE" sz="2000" dirty="0">
                <a:latin typeface="+mj-lt"/>
              </a:rPr>
              <a:t> </a:t>
            </a:r>
            <a:r>
              <a:rPr lang="de-DE" sz="2000" dirty="0" err="1">
                <a:latin typeface="+mj-lt"/>
              </a:rPr>
              <a:t>zavladali</a:t>
            </a:r>
            <a:r>
              <a:rPr lang="de-DE" sz="2000" dirty="0">
                <a:latin typeface="+mj-lt"/>
              </a:rPr>
              <a:t> </a:t>
            </a:r>
            <a:r>
              <a:rPr lang="de-DE" sz="2000" dirty="0" err="1">
                <a:latin typeface="+mj-lt"/>
              </a:rPr>
              <a:t>svetu</a:t>
            </a:r>
            <a:r>
              <a:rPr lang="de-DE" sz="2000" dirty="0">
                <a:latin typeface="+mj-lt"/>
              </a:rPr>
              <a:t>.</a:t>
            </a:r>
            <a:endParaRPr lang="sl-SI" sz="2000" dirty="0">
              <a:latin typeface="+mj-lt"/>
            </a:endParaRPr>
          </a:p>
          <a:p>
            <a:pPr marL="274320" indent="-274320" fontAlgn="auto">
              <a:spcAft>
                <a:spcPts val="0"/>
              </a:spcAft>
              <a:buClr>
                <a:schemeClr val="accent3"/>
              </a:buClr>
              <a:buFont typeface="Wingdings 2"/>
              <a:buChar char=""/>
              <a:defRPr/>
            </a:pPr>
            <a:r>
              <a:rPr lang="de-DE" sz="2000" dirty="0" err="1">
                <a:latin typeface="+mj-lt"/>
              </a:rPr>
              <a:t>Razmere</a:t>
            </a:r>
            <a:r>
              <a:rPr lang="de-DE" sz="2000" dirty="0">
                <a:latin typeface="+mj-lt"/>
              </a:rPr>
              <a:t> </a:t>
            </a:r>
            <a:r>
              <a:rPr lang="de-DE" sz="2000" dirty="0" err="1">
                <a:latin typeface="+mj-lt"/>
              </a:rPr>
              <a:t>sredi</a:t>
            </a:r>
            <a:r>
              <a:rPr lang="de-DE" sz="2000" dirty="0">
                <a:latin typeface="+mj-lt"/>
              </a:rPr>
              <a:t> 20 </a:t>
            </a:r>
            <a:r>
              <a:rPr lang="de-DE" sz="2000" dirty="0" err="1">
                <a:latin typeface="+mj-lt"/>
              </a:rPr>
              <a:t>let</a:t>
            </a:r>
            <a:r>
              <a:rPr lang="de-DE" sz="2000" dirty="0">
                <a:latin typeface="+mj-lt"/>
              </a:rPr>
              <a:t> so se </a:t>
            </a:r>
            <a:r>
              <a:rPr lang="de-DE" sz="2000" dirty="0" err="1">
                <a:latin typeface="+mj-lt"/>
              </a:rPr>
              <a:t>korenito</a:t>
            </a:r>
            <a:r>
              <a:rPr lang="de-DE" sz="2000" dirty="0">
                <a:latin typeface="+mj-lt"/>
              </a:rPr>
              <a:t> </a:t>
            </a:r>
            <a:r>
              <a:rPr lang="de-DE" sz="2000" dirty="0" err="1">
                <a:latin typeface="+mj-lt"/>
              </a:rPr>
              <a:t>spremenile</a:t>
            </a:r>
            <a:r>
              <a:rPr lang="de-DE" sz="2000" dirty="0">
                <a:latin typeface="+mj-lt"/>
              </a:rPr>
              <a:t>. </a:t>
            </a:r>
            <a:r>
              <a:rPr lang="de-DE" sz="2000" dirty="0" err="1">
                <a:latin typeface="+mj-lt"/>
              </a:rPr>
              <a:t>Nemški</a:t>
            </a:r>
            <a:r>
              <a:rPr lang="de-DE" sz="2000" dirty="0">
                <a:latin typeface="+mj-lt"/>
              </a:rPr>
              <a:t> </a:t>
            </a:r>
            <a:r>
              <a:rPr lang="de-DE" sz="2000" dirty="0" err="1">
                <a:latin typeface="+mj-lt"/>
              </a:rPr>
              <a:t>kancler</a:t>
            </a:r>
            <a:r>
              <a:rPr lang="de-DE" sz="2000" dirty="0">
                <a:latin typeface="+mj-lt"/>
              </a:rPr>
              <a:t> je </a:t>
            </a:r>
            <a:r>
              <a:rPr lang="de-DE" sz="2000" dirty="0" err="1">
                <a:latin typeface="+mj-lt"/>
              </a:rPr>
              <a:t>postal</a:t>
            </a:r>
            <a:r>
              <a:rPr lang="de-DE" sz="2000" dirty="0">
                <a:latin typeface="+mj-lt"/>
              </a:rPr>
              <a:t> Gustav Stresemann, </a:t>
            </a:r>
            <a:r>
              <a:rPr lang="de-DE" sz="2000" dirty="0" err="1">
                <a:latin typeface="+mj-lt"/>
              </a:rPr>
              <a:t>ki</a:t>
            </a:r>
            <a:r>
              <a:rPr lang="de-DE" sz="2000" dirty="0">
                <a:latin typeface="+mj-lt"/>
              </a:rPr>
              <a:t> je </a:t>
            </a:r>
            <a:r>
              <a:rPr lang="de-DE" sz="2000" dirty="0" err="1">
                <a:latin typeface="+mj-lt"/>
              </a:rPr>
              <a:t>ničvredne</a:t>
            </a:r>
            <a:r>
              <a:rPr lang="de-DE" sz="2000" dirty="0">
                <a:latin typeface="+mj-lt"/>
              </a:rPr>
              <a:t> </a:t>
            </a:r>
            <a:r>
              <a:rPr lang="de-DE" sz="2000" dirty="0" err="1">
                <a:latin typeface="+mj-lt"/>
              </a:rPr>
              <a:t>bankovce</a:t>
            </a:r>
            <a:r>
              <a:rPr lang="de-DE" sz="2000" dirty="0">
                <a:latin typeface="+mj-lt"/>
              </a:rPr>
              <a:t> </a:t>
            </a:r>
            <a:r>
              <a:rPr lang="de-DE" sz="2000" dirty="0" err="1">
                <a:latin typeface="+mj-lt"/>
              </a:rPr>
              <a:t>zamenjal</a:t>
            </a:r>
            <a:r>
              <a:rPr lang="de-DE" sz="2000" dirty="0">
                <a:latin typeface="+mj-lt"/>
              </a:rPr>
              <a:t> z </a:t>
            </a:r>
            <a:r>
              <a:rPr lang="de-DE" sz="2000" dirty="0" err="1">
                <a:latin typeface="+mj-lt"/>
              </a:rPr>
              <a:t>novo</a:t>
            </a:r>
            <a:r>
              <a:rPr lang="de-DE" sz="2000" dirty="0">
                <a:latin typeface="+mj-lt"/>
              </a:rPr>
              <a:t> </a:t>
            </a:r>
            <a:r>
              <a:rPr lang="de-DE" sz="2000" dirty="0" err="1">
                <a:latin typeface="+mj-lt"/>
              </a:rPr>
              <a:t>valuto</a:t>
            </a:r>
            <a:r>
              <a:rPr lang="de-DE" sz="2000" dirty="0">
                <a:latin typeface="+mj-lt"/>
              </a:rPr>
              <a:t>. </a:t>
            </a:r>
            <a:r>
              <a:rPr lang="de-DE" sz="2000" dirty="0" err="1">
                <a:latin typeface="+mj-lt"/>
              </a:rPr>
              <a:t>Nemško</a:t>
            </a:r>
            <a:r>
              <a:rPr lang="de-DE" sz="2000" dirty="0">
                <a:latin typeface="+mj-lt"/>
              </a:rPr>
              <a:t> </a:t>
            </a:r>
            <a:r>
              <a:rPr lang="de-DE" sz="2000" dirty="0" err="1">
                <a:latin typeface="+mj-lt"/>
              </a:rPr>
              <a:t>gospodarstvo</a:t>
            </a:r>
            <a:r>
              <a:rPr lang="de-DE" sz="2000" dirty="0">
                <a:latin typeface="+mj-lt"/>
              </a:rPr>
              <a:t> je </a:t>
            </a:r>
            <a:r>
              <a:rPr lang="de-DE" sz="2000" dirty="0" err="1">
                <a:latin typeface="+mj-lt"/>
              </a:rPr>
              <a:t>cvetelo</a:t>
            </a:r>
            <a:r>
              <a:rPr lang="de-DE" sz="2000" dirty="0">
                <a:latin typeface="+mj-lt"/>
              </a:rPr>
              <a:t>. Ker je </a:t>
            </a:r>
            <a:r>
              <a:rPr lang="de-DE" sz="2000" dirty="0" err="1">
                <a:latin typeface="+mj-lt"/>
              </a:rPr>
              <a:t>nemški</a:t>
            </a:r>
            <a:r>
              <a:rPr lang="de-DE" sz="2000" dirty="0">
                <a:latin typeface="+mj-lt"/>
              </a:rPr>
              <a:t> </a:t>
            </a:r>
            <a:r>
              <a:rPr lang="de-DE" sz="2000" dirty="0" err="1">
                <a:latin typeface="+mj-lt"/>
              </a:rPr>
              <a:t>gospodarski</a:t>
            </a:r>
            <a:r>
              <a:rPr lang="de-DE" sz="2000" dirty="0">
                <a:latin typeface="+mj-lt"/>
              </a:rPr>
              <a:t> </a:t>
            </a:r>
            <a:r>
              <a:rPr lang="de-DE" sz="2000" dirty="0" err="1">
                <a:latin typeface="+mj-lt"/>
              </a:rPr>
              <a:t>razcvet</a:t>
            </a:r>
            <a:r>
              <a:rPr lang="de-DE" sz="2000" dirty="0">
                <a:latin typeface="+mj-lt"/>
              </a:rPr>
              <a:t> </a:t>
            </a:r>
            <a:r>
              <a:rPr lang="de-DE" sz="2000" dirty="0" err="1">
                <a:latin typeface="+mj-lt"/>
              </a:rPr>
              <a:t>temeljil</a:t>
            </a:r>
            <a:r>
              <a:rPr lang="de-DE" sz="2000" dirty="0">
                <a:latin typeface="+mj-lt"/>
              </a:rPr>
              <a:t> na </a:t>
            </a:r>
            <a:r>
              <a:rPr lang="de-DE" sz="2000" dirty="0" err="1">
                <a:latin typeface="+mj-lt"/>
              </a:rPr>
              <a:t>ameriških</a:t>
            </a:r>
            <a:r>
              <a:rPr lang="de-DE" sz="2000" dirty="0">
                <a:latin typeface="+mj-lt"/>
              </a:rPr>
              <a:t> </a:t>
            </a:r>
            <a:r>
              <a:rPr lang="de-DE" sz="2000" dirty="0" err="1">
                <a:latin typeface="+mj-lt"/>
              </a:rPr>
              <a:t>posojilih</a:t>
            </a:r>
            <a:r>
              <a:rPr lang="de-DE" sz="2000" dirty="0">
                <a:latin typeface="+mj-lt"/>
              </a:rPr>
              <a:t>, je </a:t>
            </a:r>
            <a:r>
              <a:rPr lang="de-DE" sz="2000" dirty="0" err="1">
                <a:latin typeface="+mj-lt"/>
              </a:rPr>
              <a:t>Nemčija</a:t>
            </a:r>
            <a:r>
              <a:rPr lang="de-DE" sz="2000" dirty="0">
                <a:latin typeface="+mj-lt"/>
              </a:rPr>
              <a:t> </a:t>
            </a:r>
            <a:r>
              <a:rPr lang="de-DE" sz="2000" dirty="0" err="1">
                <a:latin typeface="+mj-lt"/>
              </a:rPr>
              <a:t>po</a:t>
            </a:r>
            <a:r>
              <a:rPr lang="de-DE" sz="2000" dirty="0">
                <a:latin typeface="+mj-lt"/>
              </a:rPr>
              <a:t> </a:t>
            </a:r>
            <a:r>
              <a:rPr lang="de-DE" sz="2000" dirty="0" err="1">
                <a:latin typeface="+mj-lt"/>
              </a:rPr>
              <a:t>borznem</a:t>
            </a:r>
            <a:r>
              <a:rPr lang="de-DE" sz="2000" dirty="0">
                <a:latin typeface="+mj-lt"/>
              </a:rPr>
              <a:t> </a:t>
            </a:r>
            <a:r>
              <a:rPr lang="de-DE" sz="2000" dirty="0" err="1">
                <a:latin typeface="+mj-lt"/>
              </a:rPr>
              <a:t>zlomu</a:t>
            </a:r>
            <a:r>
              <a:rPr lang="de-DE" sz="2000" dirty="0">
                <a:latin typeface="+mj-lt"/>
              </a:rPr>
              <a:t> v ZDA </a:t>
            </a:r>
            <a:r>
              <a:rPr lang="de-DE" sz="2000" dirty="0" err="1">
                <a:latin typeface="+mj-lt"/>
              </a:rPr>
              <a:t>leta</a:t>
            </a:r>
            <a:r>
              <a:rPr lang="de-DE" sz="2000" dirty="0">
                <a:latin typeface="+mj-lt"/>
              </a:rPr>
              <a:t> 1929 </a:t>
            </a:r>
            <a:r>
              <a:rPr lang="de-DE" sz="2000" dirty="0" err="1">
                <a:latin typeface="+mj-lt"/>
              </a:rPr>
              <a:t>tudi</a:t>
            </a:r>
            <a:r>
              <a:rPr lang="de-DE" sz="2000" dirty="0">
                <a:latin typeface="+mj-lt"/>
              </a:rPr>
              <a:t> </a:t>
            </a:r>
            <a:r>
              <a:rPr lang="de-DE" sz="2000" dirty="0" err="1">
                <a:latin typeface="+mj-lt"/>
              </a:rPr>
              <a:t>sama</a:t>
            </a:r>
            <a:r>
              <a:rPr lang="de-DE" sz="2000" dirty="0">
                <a:latin typeface="+mj-lt"/>
              </a:rPr>
              <a:t> </a:t>
            </a:r>
            <a:r>
              <a:rPr lang="de-DE" sz="2000" dirty="0" err="1">
                <a:latin typeface="+mj-lt"/>
              </a:rPr>
              <a:t>zdrsnila</a:t>
            </a:r>
            <a:r>
              <a:rPr lang="de-DE" sz="2000" dirty="0">
                <a:latin typeface="+mj-lt"/>
              </a:rPr>
              <a:t> v </a:t>
            </a:r>
            <a:r>
              <a:rPr lang="de-DE" sz="2000" dirty="0" err="1">
                <a:latin typeface="+mj-lt"/>
              </a:rPr>
              <a:t>gospodarsko</a:t>
            </a:r>
            <a:r>
              <a:rPr lang="de-DE" sz="2000" dirty="0">
                <a:latin typeface="+mj-lt"/>
              </a:rPr>
              <a:t> </a:t>
            </a:r>
            <a:r>
              <a:rPr lang="de-DE" sz="2000" dirty="0" err="1">
                <a:latin typeface="+mj-lt"/>
              </a:rPr>
              <a:t>krizo</a:t>
            </a:r>
            <a:r>
              <a:rPr lang="de-DE" sz="2000" dirty="0">
                <a:latin typeface="+mj-lt"/>
              </a:rPr>
              <a:t>.</a:t>
            </a:r>
            <a:endParaRPr lang="sl-SI" sz="2000" dirty="0">
              <a:latin typeface="+mj-lt"/>
            </a:endParaRPr>
          </a:p>
        </p:txBody>
      </p:sp>
      <p:pic>
        <p:nvPicPr>
          <p:cNvPr id="18435" name="Picture 2" descr="http://commentisfreewatch.files.wordpress.com/2011/07/mein_kampf3.png?w=593">
            <a:extLst>
              <a:ext uri="{FF2B5EF4-FFF2-40B4-BE49-F238E27FC236}">
                <a16:creationId xmlns:a16="http://schemas.microsoft.com/office/drawing/2014/main" id="{F8E5AB55-1ED6-400A-A5E2-EE53B20E5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341438"/>
            <a:ext cx="22272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8B2D3FC7-6C11-426C-B8AE-7160B0B1C730}"/>
              </a:ext>
            </a:extLst>
          </p:cNvPr>
          <p:cNvSpPr>
            <a:spLocks noGrp="1"/>
          </p:cNvSpPr>
          <p:nvPr>
            <p:ph idx="1"/>
          </p:nvPr>
        </p:nvSpPr>
        <p:spPr>
          <a:xfrm>
            <a:off x="179388" y="981075"/>
            <a:ext cx="7345362" cy="3887788"/>
          </a:xfrm>
        </p:spPr>
        <p:txBody>
          <a:bodyPr>
            <a:normAutofit/>
          </a:bodyPr>
          <a:lstStyle/>
          <a:p>
            <a:pPr marL="274320" indent="-274320" fontAlgn="auto">
              <a:spcAft>
                <a:spcPts val="0"/>
              </a:spcAft>
              <a:buClr>
                <a:schemeClr val="accent3"/>
              </a:buClr>
              <a:buFont typeface="Wingdings 2"/>
              <a:buChar char=""/>
              <a:defRPr/>
            </a:pPr>
            <a:r>
              <a:rPr lang="de-DE" dirty="0"/>
              <a:t> </a:t>
            </a:r>
            <a:r>
              <a:rPr lang="de-DE" sz="2000" dirty="0">
                <a:latin typeface="+mj-lt"/>
              </a:rPr>
              <a:t>V </a:t>
            </a:r>
            <a:r>
              <a:rPr lang="de-DE" sz="2000" dirty="0" err="1">
                <a:latin typeface="+mj-lt"/>
              </a:rPr>
              <a:t>zaostrovanju</a:t>
            </a:r>
            <a:r>
              <a:rPr lang="de-DE" sz="2000" dirty="0">
                <a:latin typeface="+mj-lt"/>
              </a:rPr>
              <a:t> </a:t>
            </a:r>
            <a:r>
              <a:rPr lang="de-DE" sz="2000" dirty="0" err="1">
                <a:latin typeface="+mj-lt"/>
              </a:rPr>
              <a:t>gospodarske</a:t>
            </a:r>
            <a:r>
              <a:rPr lang="de-DE" sz="2000" dirty="0">
                <a:latin typeface="+mj-lt"/>
              </a:rPr>
              <a:t> </a:t>
            </a:r>
            <a:r>
              <a:rPr lang="de-DE" sz="2000" dirty="0" err="1">
                <a:latin typeface="+mj-lt"/>
              </a:rPr>
              <a:t>krize</a:t>
            </a:r>
            <a:r>
              <a:rPr lang="de-DE" sz="2000" dirty="0">
                <a:latin typeface="+mj-lt"/>
              </a:rPr>
              <a:t> je Hitler </a:t>
            </a:r>
            <a:r>
              <a:rPr lang="de-DE" sz="2000" dirty="0" err="1">
                <a:latin typeface="+mj-lt"/>
              </a:rPr>
              <a:t>videl</a:t>
            </a:r>
            <a:r>
              <a:rPr lang="de-DE" sz="2000" dirty="0">
                <a:latin typeface="+mj-lt"/>
              </a:rPr>
              <a:t> </a:t>
            </a:r>
            <a:r>
              <a:rPr lang="de-DE" sz="2000" dirty="0" err="1">
                <a:latin typeface="+mj-lt"/>
              </a:rPr>
              <a:t>svojo</a:t>
            </a:r>
            <a:r>
              <a:rPr lang="de-DE" sz="2000" dirty="0">
                <a:latin typeface="+mj-lt"/>
              </a:rPr>
              <a:t> </a:t>
            </a:r>
            <a:r>
              <a:rPr lang="de-DE" sz="2000" dirty="0" err="1">
                <a:latin typeface="+mj-lt"/>
              </a:rPr>
              <a:t>priložnost</a:t>
            </a:r>
            <a:r>
              <a:rPr lang="de-DE" sz="2000" dirty="0">
                <a:latin typeface="+mj-lt"/>
              </a:rPr>
              <a:t>. </a:t>
            </a:r>
            <a:r>
              <a:rPr lang="de-DE" sz="2000" dirty="0" err="1">
                <a:latin typeface="+mj-lt"/>
              </a:rPr>
              <a:t>Številni</a:t>
            </a:r>
            <a:r>
              <a:rPr lang="de-DE" sz="2000" dirty="0">
                <a:latin typeface="+mj-lt"/>
              </a:rPr>
              <a:t> </a:t>
            </a:r>
            <a:r>
              <a:rPr lang="de-DE" sz="2000" dirty="0" err="1">
                <a:latin typeface="+mj-lt"/>
              </a:rPr>
              <a:t>Nemci</a:t>
            </a:r>
            <a:r>
              <a:rPr lang="de-DE" sz="2000" dirty="0">
                <a:latin typeface="+mj-lt"/>
              </a:rPr>
              <a:t> so </a:t>
            </a:r>
            <a:r>
              <a:rPr lang="de-DE" sz="2000" dirty="0" err="1">
                <a:latin typeface="+mj-lt"/>
              </a:rPr>
              <a:t>začeli</a:t>
            </a:r>
            <a:r>
              <a:rPr lang="de-DE" sz="2000" dirty="0">
                <a:latin typeface="+mj-lt"/>
              </a:rPr>
              <a:t> </a:t>
            </a:r>
            <a:r>
              <a:rPr lang="de-DE" sz="2000" dirty="0" err="1">
                <a:latin typeface="+mj-lt"/>
              </a:rPr>
              <a:t>verjeti</a:t>
            </a:r>
            <a:r>
              <a:rPr lang="de-DE" sz="2000" dirty="0">
                <a:latin typeface="+mj-lt"/>
              </a:rPr>
              <a:t> </a:t>
            </a:r>
            <a:r>
              <a:rPr lang="de-DE" sz="2000" dirty="0" err="1">
                <a:latin typeface="+mj-lt"/>
              </a:rPr>
              <a:t>Hitlerjevim</a:t>
            </a:r>
            <a:r>
              <a:rPr lang="de-DE" sz="2000" dirty="0">
                <a:latin typeface="+mj-lt"/>
              </a:rPr>
              <a:t> </a:t>
            </a:r>
            <a:r>
              <a:rPr lang="de-DE" sz="2000" dirty="0" err="1">
                <a:latin typeface="+mj-lt"/>
              </a:rPr>
              <a:t>trditvam</a:t>
            </a:r>
            <a:r>
              <a:rPr lang="de-DE" sz="2000" dirty="0">
                <a:latin typeface="+mj-lt"/>
              </a:rPr>
              <a:t>, da so </a:t>
            </a:r>
            <a:r>
              <a:rPr lang="de-DE" sz="2000" dirty="0" err="1">
                <a:latin typeface="+mj-lt"/>
              </a:rPr>
              <a:t>za</a:t>
            </a:r>
            <a:r>
              <a:rPr lang="de-DE" sz="2000" dirty="0">
                <a:latin typeface="+mj-lt"/>
              </a:rPr>
              <a:t> </a:t>
            </a:r>
            <a:r>
              <a:rPr lang="de-DE" sz="2000" dirty="0" err="1">
                <a:latin typeface="+mj-lt"/>
              </a:rPr>
              <a:t>nemške</a:t>
            </a:r>
            <a:r>
              <a:rPr lang="de-DE" sz="2000" dirty="0">
                <a:latin typeface="+mj-lt"/>
              </a:rPr>
              <a:t> </a:t>
            </a:r>
            <a:r>
              <a:rPr lang="de-DE" sz="2000" dirty="0" err="1">
                <a:latin typeface="+mj-lt"/>
              </a:rPr>
              <a:t>težave</a:t>
            </a:r>
            <a:r>
              <a:rPr lang="de-DE" sz="2000" dirty="0">
                <a:latin typeface="+mj-lt"/>
              </a:rPr>
              <a:t> </a:t>
            </a:r>
            <a:r>
              <a:rPr lang="de-DE" sz="2000" dirty="0" err="1">
                <a:latin typeface="+mj-lt"/>
              </a:rPr>
              <a:t>krivi</a:t>
            </a:r>
            <a:r>
              <a:rPr lang="de-DE" sz="2000" dirty="0">
                <a:latin typeface="+mj-lt"/>
              </a:rPr>
              <a:t> </a:t>
            </a:r>
            <a:r>
              <a:rPr lang="de-DE" sz="2000" dirty="0" err="1">
                <a:latin typeface="+mj-lt"/>
              </a:rPr>
              <a:t>tujci</a:t>
            </a:r>
            <a:r>
              <a:rPr lang="de-DE" sz="2000" dirty="0">
                <a:latin typeface="+mj-lt"/>
              </a:rPr>
              <a:t>, </a:t>
            </a:r>
            <a:r>
              <a:rPr lang="de-DE" sz="2000" dirty="0" err="1">
                <a:latin typeface="+mj-lt"/>
              </a:rPr>
              <a:t>Judje</a:t>
            </a:r>
            <a:r>
              <a:rPr lang="de-DE" sz="2000" dirty="0">
                <a:latin typeface="+mj-lt"/>
              </a:rPr>
              <a:t> in </a:t>
            </a:r>
            <a:r>
              <a:rPr lang="de-DE" sz="2000" dirty="0" err="1">
                <a:latin typeface="+mj-lt"/>
              </a:rPr>
              <a:t>komunisti</a:t>
            </a:r>
            <a:r>
              <a:rPr lang="de-DE" sz="2000" dirty="0">
                <a:latin typeface="+mj-lt"/>
              </a:rPr>
              <a:t>. Na </a:t>
            </a:r>
            <a:r>
              <a:rPr lang="de-DE" sz="2000" dirty="0" err="1">
                <a:latin typeface="+mj-lt"/>
              </a:rPr>
              <a:t>volitvah</a:t>
            </a:r>
            <a:r>
              <a:rPr lang="de-DE" sz="2000" dirty="0">
                <a:latin typeface="+mj-lt"/>
              </a:rPr>
              <a:t> </a:t>
            </a:r>
            <a:r>
              <a:rPr lang="de-DE" sz="2000" dirty="0" err="1">
                <a:latin typeface="+mj-lt"/>
              </a:rPr>
              <a:t>leta</a:t>
            </a:r>
            <a:r>
              <a:rPr lang="de-DE" sz="2000" dirty="0">
                <a:latin typeface="+mj-lt"/>
              </a:rPr>
              <a:t> 1932 je </a:t>
            </a:r>
            <a:r>
              <a:rPr lang="de-DE" sz="2000" dirty="0" err="1">
                <a:latin typeface="+mj-lt"/>
              </a:rPr>
              <a:t>nacistična</a:t>
            </a:r>
            <a:r>
              <a:rPr lang="de-DE" sz="2000" dirty="0">
                <a:latin typeface="+mj-lt"/>
              </a:rPr>
              <a:t> </a:t>
            </a:r>
            <a:r>
              <a:rPr lang="de-DE" sz="2000" dirty="0" err="1">
                <a:latin typeface="+mj-lt"/>
              </a:rPr>
              <a:t>stranka</a:t>
            </a:r>
            <a:r>
              <a:rPr lang="de-DE" sz="2000" dirty="0">
                <a:latin typeface="+mj-lt"/>
              </a:rPr>
              <a:t> </a:t>
            </a:r>
            <a:r>
              <a:rPr lang="de-DE" sz="2000" dirty="0" err="1">
                <a:latin typeface="+mj-lt"/>
              </a:rPr>
              <a:t>dosegla</a:t>
            </a:r>
            <a:r>
              <a:rPr lang="de-DE" sz="2000" dirty="0">
                <a:latin typeface="+mj-lt"/>
              </a:rPr>
              <a:t> 37 </a:t>
            </a:r>
            <a:r>
              <a:rPr lang="de-DE" sz="2000" dirty="0" err="1">
                <a:latin typeface="+mj-lt"/>
              </a:rPr>
              <a:t>odstotkov</a:t>
            </a:r>
            <a:r>
              <a:rPr lang="de-DE" sz="2000" dirty="0">
                <a:latin typeface="+mj-lt"/>
              </a:rPr>
              <a:t> </a:t>
            </a:r>
            <a:r>
              <a:rPr lang="de-DE" sz="2000" dirty="0" err="1">
                <a:latin typeface="+mj-lt"/>
              </a:rPr>
              <a:t>glasov</a:t>
            </a:r>
            <a:r>
              <a:rPr lang="de-DE" sz="2000" dirty="0">
                <a:latin typeface="+mj-lt"/>
              </a:rPr>
              <a:t> in </a:t>
            </a:r>
            <a:r>
              <a:rPr lang="de-DE" sz="2000" dirty="0" err="1">
                <a:latin typeface="+mj-lt"/>
              </a:rPr>
              <a:t>prehitela</a:t>
            </a:r>
            <a:r>
              <a:rPr lang="de-DE" sz="2000" dirty="0">
                <a:latin typeface="+mj-lt"/>
              </a:rPr>
              <a:t> </a:t>
            </a:r>
            <a:r>
              <a:rPr lang="de-DE" sz="2000" dirty="0" err="1">
                <a:latin typeface="+mj-lt"/>
              </a:rPr>
              <a:t>dotlej</a:t>
            </a:r>
            <a:r>
              <a:rPr lang="de-DE" sz="2000" dirty="0">
                <a:latin typeface="+mj-lt"/>
              </a:rPr>
              <a:t> </a:t>
            </a:r>
            <a:r>
              <a:rPr lang="de-DE" sz="2000" dirty="0" err="1">
                <a:latin typeface="+mj-lt"/>
              </a:rPr>
              <a:t>najmočnejšo</a:t>
            </a:r>
            <a:r>
              <a:rPr lang="de-DE" sz="2000" dirty="0">
                <a:latin typeface="+mj-lt"/>
              </a:rPr>
              <a:t> </a:t>
            </a:r>
            <a:r>
              <a:rPr lang="de-DE" sz="2000" dirty="0" err="1">
                <a:latin typeface="+mj-lt"/>
              </a:rPr>
              <a:t>socialdemokratsko</a:t>
            </a:r>
            <a:r>
              <a:rPr lang="de-DE" sz="2000" dirty="0">
                <a:latin typeface="+mj-lt"/>
              </a:rPr>
              <a:t> </a:t>
            </a:r>
            <a:r>
              <a:rPr lang="de-DE" sz="2000" dirty="0" err="1">
                <a:latin typeface="+mj-lt"/>
              </a:rPr>
              <a:t>stranko</a:t>
            </a:r>
            <a:r>
              <a:rPr lang="de-DE" sz="2000" dirty="0">
                <a:latin typeface="+mj-lt"/>
              </a:rPr>
              <a:t>.</a:t>
            </a:r>
            <a:endParaRPr lang="sl-SI" sz="2000" dirty="0">
              <a:latin typeface="+mj-lt"/>
            </a:endParaRPr>
          </a:p>
          <a:p>
            <a:pPr marL="274320" indent="-274320" fontAlgn="auto">
              <a:spcAft>
                <a:spcPts val="0"/>
              </a:spcAft>
              <a:buClr>
                <a:schemeClr val="accent3"/>
              </a:buClr>
              <a:buFont typeface="Wingdings 2"/>
              <a:buChar char=""/>
              <a:defRPr/>
            </a:pPr>
            <a:r>
              <a:rPr lang="de-DE" sz="2000" dirty="0">
                <a:latin typeface="+mj-lt"/>
              </a:rPr>
              <a:t> </a:t>
            </a:r>
            <a:r>
              <a:rPr lang="de-DE" sz="2000" dirty="0" err="1">
                <a:latin typeface="+mj-lt"/>
              </a:rPr>
              <a:t>Januarja</a:t>
            </a:r>
            <a:r>
              <a:rPr lang="de-DE" sz="2000" dirty="0">
                <a:latin typeface="+mj-lt"/>
              </a:rPr>
              <a:t> 1933 je </a:t>
            </a:r>
            <a:r>
              <a:rPr lang="de-DE" sz="2000" dirty="0" err="1">
                <a:latin typeface="+mj-lt"/>
              </a:rPr>
              <a:t>nacistični</a:t>
            </a:r>
            <a:r>
              <a:rPr lang="de-DE" sz="2000" dirty="0">
                <a:latin typeface="+mj-lt"/>
              </a:rPr>
              <a:t> </a:t>
            </a:r>
            <a:r>
              <a:rPr lang="de-DE" sz="2000" dirty="0" err="1">
                <a:latin typeface="+mj-lt"/>
              </a:rPr>
              <a:t>voditelj</a:t>
            </a:r>
            <a:r>
              <a:rPr lang="de-DE" sz="2000" dirty="0">
                <a:latin typeface="+mj-lt"/>
              </a:rPr>
              <a:t> </a:t>
            </a:r>
            <a:r>
              <a:rPr lang="de-DE" sz="2000" dirty="0" err="1">
                <a:latin typeface="+mj-lt"/>
              </a:rPr>
              <a:t>dobil</a:t>
            </a:r>
            <a:r>
              <a:rPr lang="de-DE" sz="2000" dirty="0">
                <a:latin typeface="+mj-lt"/>
              </a:rPr>
              <a:t> </a:t>
            </a:r>
            <a:r>
              <a:rPr lang="de-DE" sz="2000" dirty="0" err="1">
                <a:latin typeface="+mj-lt"/>
              </a:rPr>
              <a:t>mandat</a:t>
            </a:r>
            <a:r>
              <a:rPr lang="de-DE" sz="2000" dirty="0">
                <a:latin typeface="+mj-lt"/>
              </a:rPr>
              <a:t> </a:t>
            </a:r>
            <a:r>
              <a:rPr lang="de-DE" sz="2000" dirty="0" err="1">
                <a:latin typeface="+mj-lt"/>
              </a:rPr>
              <a:t>za</a:t>
            </a:r>
            <a:r>
              <a:rPr lang="de-DE" sz="2000" dirty="0">
                <a:latin typeface="+mj-lt"/>
              </a:rPr>
              <a:t> </a:t>
            </a:r>
            <a:r>
              <a:rPr lang="de-DE" sz="2000" dirty="0" err="1">
                <a:latin typeface="+mj-lt"/>
              </a:rPr>
              <a:t>sestavo</a:t>
            </a:r>
            <a:r>
              <a:rPr lang="de-DE" sz="2000" dirty="0">
                <a:latin typeface="+mj-lt"/>
              </a:rPr>
              <a:t> </a:t>
            </a:r>
            <a:r>
              <a:rPr lang="de-DE" sz="2000" dirty="0" err="1">
                <a:latin typeface="+mj-lt"/>
              </a:rPr>
              <a:t>vlade</a:t>
            </a:r>
            <a:endParaRPr lang="sl-SI" sz="2000" dirty="0">
              <a:latin typeface="+mj-lt"/>
            </a:endParaRPr>
          </a:p>
        </p:txBody>
      </p:sp>
      <p:pic>
        <p:nvPicPr>
          <p:cNvPr id="19459" name="Picture 2" descr="http://www.strangehistory.net/blog/wp-content/uploads/2012/06/hitler-in-dortumnd.jpg">
            <a:extLst>
              <a:ext uri="{FF2B5EF4-FFF2-40B4-BE49-F238E27FC236}">
                <a16:creationId xmlns:a16="http://schemas.microsoft.com/office/drawing/2014/main" id="{DDE0F552-83D8-4CD9-AD7D-486080E27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141663"/>
            <a:ext cx="51117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974921-C235-442F-887A-2054C831B597}"/>
              </a:ext>
            </a:extLst>
          </p:cNvPr>
          <p:cNvSpPr>
            <a:spLocks noGrp="1"/>
          </p:cNvSpPr>
          <p:nvPr>
            <p:ph type="title"/>
          </p:nvPr>
        </p:nvSpPr>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VIRI</a:t>
            </a:r>
          </a:p>
        </p:txBody>
      </p:sp>
      <p:sp>
        <p:nvSpPr>
          <p:cNvPr id="20483" name="Ograda vsebine 2">
            <a:extLst>
              <a:ext uri="{FF2B5EF4-FFF2-40B4-BE49-F238E27FC236}">
                <a16:creationId xmlns:a16="http://schemas.microsoft.com/office/drawing/2014/main" id="{E2650926-0956-4BF7-91B6-36E6B55C9536}"/>
              </a:ext>
            </a:extLst>
          </p:cNvPr>
          <p:cNvSpPr>
            <a:spLocks noGrp="1"/>
          </p:cNvSpPr>
          <p:nvPr>
            <p:ph idx="1"/>
          </p:nvPr>
        </p:nvSpPr>
        <p:spPr/>
        <p:txBody>
          <a:bodyPr/>
          <a:lstStyle/>
          <a:p>
            <a:r>
              <a:rPr lang="sl-SI" altLang="sl-SI" sz="2400"/>
              <a:t>Wikipedia- </a:t>
            </a:r>
            <a:r>
              <a:rPr lang="sl-SI" altLang="sl-SI" sz="2400">
                <a:hlinkClick r:id="rId2"/>
              </a:rPr>
              <a:t>http://en.wikipedia.org/wiki/Main_Page</a:t>
            </a:r>
            <a:endParaRPr lang="sl-SI" altLang="sl-SI" sz="2400"/>
          </a:p>
          <a:p>
            <a:r>
              <a:rPr lang="sl-SI" altLang="sl-SI" sz="2400"/>
              <a:t>Učbenik za zgodovino- ZGODOVINA 4</a:t>
            </a:r>
          </a:p>
          <a:p>
            <a:r>
              <a:rPr lang="sl-SI" altLang="sl-SI" sz="2400"/>
              <a:t>Google slike- </a:t>
            </a:r>
            <a:r>
              <a:rPr lang="sl-SI" altLang="sl-SI" sz="2400">
                <a:hlinkClick r:id="rId3"/>
              </a:rPr>
              <a:t>https://www.google.si/imghp?hl=en&amp;tab=wi</a:t>
            </a:r>
            <a:endParaRPr lang="sl-SI" altLang="sl-SI" sz="2400"/>
          </a:p>
          <a:p>
            <a:pPr>
              <a:buFont typeface="Wingdings 2" panose="05020102010507070707" pitchFamily="18" charset="2"/>
              <a:buNone/>
            </a:pPr>
            <a:endParaRPr lang="sl-SI" altLang="sl-SI"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2CE0A4FE-7996-4444-B355-62CC7ABA2B4D}"/>
              </a:ext>
            </a:extLst>
          </p:cNvPr>
          <p:cNvSpPr>
            <a:spLocks noGrp="1"/>
          </p:cNvSpPr>
          <p:nvPr>
            <p:ph type="title"/>
          </p:nvPr>
        </p:nvSpPr>
        <p:spPr/>
        <p:txBody>
          <a:bodyPr/>
          <a:lstStyle/>
          <a:p>
            <a:endParaRPr lang="sl-SI" altLang="sl-SI"/>
          </a:p>
        </p:txBody>
      </p:sp>
      <p:sp>
        <p:nvSpPr>
          <p:cNvPr id="3" name="Ograda vsebine 2">
            <a:extLst>
              <a:ext uri="{FF2B5EF4-FFF2-40B4-BE49-F238E27FC236}">
                <a16:creationId xmlns:a16="http://schemas.microsoft.com/office/drawing/2014/main" id="{177C291C-CB70-4D3E-9E74-73E3788C43F7}"/>
              </a:ext>
            </a:extLst>
          </p:cNvPr>
          <p:cNvSpPr>
            <a:spLocks noGrp="1"/>
          </p:cNvSpPr>
          <p:nvPr>
            <p:ph idx="1"/>
          </p:nvPr>
        </p:nvSpPr>
        <p:spPr>
          <a:xfrm>
            <a:off x="457200" y="1935163"/>
            <a:ext cx="8229600" cy="2286000"/>
          </a:xfrm>
        </p:spPr>
        <p:txBody>
          <a:bodyPr>
            <a:normAutofit/>
          </a:bodyPr>
          <a:lstStyle/>
          <a:p>
            <a:pPr marL="274320" indent="-274320" fontAlgn="auto">
              <a:spcAft>
                <a:spcPts val="0"/>
              </a:spcAft>
              <a:buClr>
                <a:schemeClr val="accent3"/>
              </a:buClr>
              <a:buFont typeface="Wingdings 2"/>
              <a:buChar char=""/>
              <a:defRPr/>
            </a:pPr>
            <a:r>
              <a:rPr lang="sl-SI" sz="3600" dirty="0">
                <a:solidFill>
                  <a:srgbClr val="C00000"/>
                </a:solidFill>
                <a:effectLst>
                  <a:outerShdw blurRad="38100" dist="38100" dir="2700000" algn="tl">
                    <a:srgbClr val="000000">
                      <a:alpha val="43137"/>
                    </a:srgbClr>
                  </a:outerShdw>
                </a:effectLst>
                <a:latin typeface="Impact" pitchFamily="34" charset="0"/>
              </a:rPr>
              <a:t>HVALA ZA POZORNOST!</a:t>
            </a:r>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None/>
              <a:defRPr/>
            </a:pP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BE3DEE-4957-4EAD-86C3-A1009C4E956F}"/>
              </a:ext>
            </a:extLst>
          </p:cNvPr>
          <p:cNvSpPr>
            <a:spLocks noGrp="1"/>
          </p:cNvSpPr>
          <p:nvPr>
            <p:ph type="title"/>
          </p:nvPr>
        </p:nvSpPr>
        <p:spPr>
          <a:xfrm>
            <a:off x="457200" y="704850"/>
            <a:ext cx="8229600" cy="636588"/>
          </a:xfrm>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ZDRUŽENE DRŽAVE AMERIKE</a:t>
            </a:r>
          </a:p>
        </p:txBody>
      </p:sp>
      <p:sp>
        <p:nvSpPr>
          <p:cNvPr id="3" name="Ograda vsebine 2">
            <a:extLst>
              <a:ext uri="{FF2B5EF4-FFF2-40B4-BE49-F238E27FC236}">
                <a16:creationId xmlns:a16="http://schemas.microsoft.com/office/drawing/2014/main" id="{342AE1BE-0F3D-4DB4-85BB-C2A00F96B1B2}"/>
              </a:ext>
            </a:extLst>
          </p:cNvPr>
          <p:cNvSpPr>
            <a:spLocks noGrp="1"/>
          </p:cNvSpPr>
          <p:nvPr>
            <p:ph sz="half" idx="1"/>
          </p:nvPr>
        </p:nvSpPr>
        <p:spPr>
          <a:xfrm>
            <a:off x="457200" y="1920875"/>
            <a:ext cx="4186238" cy="4676775"/>
          </a:xfrm>
        </p:spPr>
        <p:txBody>
          <a:bodyPr>
            <a:normAutofit/>
          </a:bodyPr>
          <a:lstStyle/>
          <a:p>
            <a:pPr marL="274320" indent="-274320" fontAlgn="auto">
              <a:spcAft>
                <a:spcPts val="0"/>
              </a:spcAft>
              <a:buClr>
                <a:schemeClr val="accent3"/>
              </a:buClr>
              <a:buFont typeface="Wingdings 2"/>
              <a:buChar char=""/>
              <a:defRPr/>
            </a:pPr>
            <a:r>
              <a:rPr lang="sl-SI" sz="2000" dirty="0">
                <a:latin typeface="+mj-lt"/>
              </a:rPr>
              <a:t>ZDA so demokratična federativna republika, v kateri si oblast delijo zvezni organi v Washingtonu in 50 držav; </a:t>
            </a:r>
            <a:r>
              <a:rPr lang="pl-PL" sz="2000" dirty="0">
                <a:latin typeface="+mj-lt"/>
              </a:rPr>
              <a:t>zvezna oblast je razdeljena na tri veje- izvršilno (predsednik), zakonodajno (predstavniški dom in senat) in sodno oblast (vrhovno sodišče).</a:t>
            </a:r>
          </a:p>
          <a:p>
            <a:pPr marL="274320" indent="-274320" fontAlgn="auto">
              <a:spcAft>
                <a:spcPts val="0"/>
              </a:spcAft>
              <a:buClr>
                <a:schemeClr val="accent3"/>
              </a:buClr>
              <a:buFont typeface="Wingdings 2"/>
              <a:buChar char=""/>
              <a:defRPr/>
            </a:pPr>
            <a:r>
              <a:rPr lang="sv-SE" sz="2000" dirty="0">
                <a:latin typeface="+mj-lt"/>
              </a:rPr>
              <a:t>Največji politični stranki v ZDA sta demokratska </a:t>
            </a:r>
            <a:r>
              <a:rPr lang="sl-SI" sz="2000" dirty="0">
                <a:latin typeface="+mj-lt"/>
              </a:rPr>
              <a:t>(liberalci- v prid nižjim slojem) </a:t>
            </a:r>
            <a:r>
              <a:rPr lang="sv-SE" sz="2000" dirty="0">
                <a:latin typeface="+mj-lt"/>
              </a:rPr>
              <a:t>in republikanska</a:t>
            </a:r>
            <a:r>
              <a:rPr lang="sl-SI" sz="2000" dirty="0">
                <a:latin typeface="+mj-lt"/>
              </a:rPr>
              <a:t> (konservativci- zagovarjajo bogatejše)</a:t>
            </a:r>
          </a:p>
          <a:p>
            <a:pPr marL="274320" indent="-274320" fontAlgn="auto">
              <a:spcAft>
                <a:spcPts val="0"/>
              </a:spcAft>
              <a:buClr>
                <a:schemeClr val="accent3"/>
              </a:buClr>
              <a:buFont typeface="Wingdings 2"/>
              <a:buChar char=""/>
              <a:defRPr/>
            </a:pPr>
            <a:endParaRPr lang="sl-SI" sz="2000" dirty="0">
              <a:latin typeface="+mj-lt"/>
            </a:endParaRPr>
          </a:p>
        </p:txBody>
      </p:sp>
      <p:pic>
        <p:nvPicPr>
          <p:cNvPr id="6148" name="Picture 2" descr="http://www.jkarmy.com/eng/magento/media/catalog/product/cache/1/image/9df78eab33525d08d6e5fb8d27136e95/u/s/usa-flag.gif">
            <a:extLst>
              <a:ext uri="{FF2B5EF4-FFF2-40B4-BE49-F238E27FC236}">
                <a16:creationId xmlns:a16="http://schemas.microsoft.com/office/drawing/2014/main" id="{68DEA22F-51D0-45ED-B92A-F22B3336F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4675"/>
            <a:ext cx="38846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497709-BAC3-4BF5-A335-2E0FE117D0FE}"/>
              </a:ext>
            </a:extLst>
          </p:cNvPr>
          <p:cNvSpPr>
            <a:spLocks noGrp="1"/>
          </p:cNvSpPr>
          <p:nvPr>
            <p:ph type="title"/>
          </p:nvPr>
        </p:nvSpPr>
        <p:spPr>
          <a:xfrm>
            <a:off x="457200" y="704850"/>
            <a:ext cx="8229600" cy="60325"/>
          </a:xfrm>
        </p:spPr>
        <p:txBody>
          <a:bodyPr>
            <a:normAutofit fontScale="90000"/>
          </a:bodyPr>
          <a:lstStyle/>
          <a:p>
            <a:pPr fontAlgn="auto">
              <a:spcAft>
                <a:spcPts val="0"/>
              </a:spcAft>
              <a:defRPr/>
            </a:pPr>
            <a:endParaRPr lang="sl-SI" dirty="0"/>
          </a:p>
        </p:txBody>
      </p:sp>
      <p:sp>
        <p:nvSpPr>
          <p:cNvPr id="3" name="Ograda vsebine 2">
            <a:extLst>
              <a:ext uri="{FF2B5EF4-FFF2-40B4-BE49-F238E27FC236}">
                <a16:creationId xmlns:a16="http://schemas.microsoft.com/office/drawing/2014/main" id="{ED6A92AE-2026-4776-9F30-D9243B2EB85A}"/>
              </a:ext>
            </a:extLst>
          </p:cNvPr>
          <p:cNvSpPr>
            <a:spLocks noGrp="1"/>
          </p:cNvSpPr>
          <p:nvPr>
            <p:ph idx="1"/>
          </p:nvPr>
        </p:nvSpPr>
        <p:spPr>
          <a:xfrm>
            <a:off x="395288" y="908050"/>
            <a:ext cx="6624637" cy="5184775"/>
          </a:xfrm>
        </p:spPr>
        <p:txBody>
          <a:bodyPr>
            <a:normAutofit/>
          </a:bodyPr>
          <a:lstStyle/>
          <a:p>
            <a:pPr marL="274320" indent="-274320" fontAlgn="auto">
              <a:spcAft>
                <a:spcPts val="0"/>
              </a:spcAft>
              <a:buClr>
                <a:schemeClr val="accent3"/>
              </a:buClr>
              <a:buFont typeface="Wingdings 2"/>
              <a:buChar char=""/>
              <a:defRPr/>
            </a:pPr>
            <a:r>
              <a:rPr lang="sl-SI" sz="2000" dirty="0">
                <a:latin typeface="+mj-lt"/>
              </a:rPr>
              <a:t>Po prvi svetovni vojni se težišče gospodarske moči prenese iz Evrope na drugo stran Atlantika.</a:t>
            </a:r>
          </a:p>
          <a:p>
            <a:pPr marL="274320" indent="-274320" fontAlgn="auto">
              <a:spcAft>
                <a:spcPts val="0"/>
              </a:spcAft>
              <a:buClr>
                <a:schemeClr val="accent3"/>
              </a:buClr>
              <a:buFont typeface="Wingdings 2"/>
              <a:buChar char=""/>
              <a:defRPr/>
            </a:pPr>
            <a:r>
              <a:rPr lang="sl-SI" sz="2000" dirty="0">
                <a:latin typeface="+mj-lt"/>
              </a:rPr>
              <a:t>V ZDA so dvajseta leta na politični ravni pomenila temeljit zasuk od vizionarske politike k umiku v izolacionizem in uveljavitvi liberalistične gospodarske politike (</a:t>
            </a:r>
            <a:r>
              <a:rPr lang="sl-SI" sz="2000" dirty="0" err="1">
                <a:latin typeface="+mj-lt"/>
              </a:rPr>
              <a:t>laissez</a:t>
            </a:r>
            <a:r>
              <a:rPr lang="sl-SI" sz="2000" dirty="0">
                <a:latin typeface="+mj-lt"/>
              </a:rPr>
              <a:t>-</a:t>
            </a:r>
            <a:r>
              <a:rPr lang="sl-SI" sz="2000" dirty="0" err="1">
                <a:latin typeface="+mj-lt"/>
              </a:rPr>
              <a:t>faire</a:t>
            </a:r>
            <a:r>
              <a:rPr lang="sl-SI" sz="2000" dirty="0">
                <a:latin typeface="+mj-lt"/>
              </a:rPr>
              <a:t>)</a:t>
            </a:r>
          </a:p>
          <a:p>
            <a:pPr marL="274320" indent="-274320" fontAlgn="auto">
              <a:spcAft>
                <a:spcPts val="0"/>
              </a:spcAft>
              <a:buClr>
                <a:schemeClr val="accent3"/>
              </a:buClr>
              <a:buFont typeface="Wingdings 2"/>
              <a:buChar char=""/>
              <a:defRPr/>
            </a:pPr>
            <a:r>
              <a:rPr lang="sl-SI" sz="2000" dirty="0">
                <a:latin typeface="+mj-lt"/>
              </a:rPr>
              <a:t>To je naznanil Wilsonov naslednik </a:t>
            </a:r>
            <a:r>
              <a:rPr lang="sl-SI" sz="2000" dirty="0" err="1">
                <a:latin typeface="+mj-lt"/>
              </a:rPr>
              <a:t>Warren</a:t>
            </a:r>
            <a:r>
              <a:rPr lang="sl-SI" sz="2000" dirty="0">
                <a:latin typeface="+mj-lt"/>
              </a:rPr>
              <a:t> G. </a:t>
            </a:r>
            <a:r>
              <a:rPr lang="sl-SI" sz="2000" dirty="0" err="1">
                <a:latin typeface="+mj-lt"/>
              </a:rPr>
              <a:t>Harding</a:t>
            </a:r>
            <a:r>
              <a:rPr lang="sl-SI" sz="2000" dirty="0">
                <a:latin typeface="+mj-lt"/>
              </a:rPr>
              <a:t>, sledil pa mu je tudi </a:t>
            </a:r>
            <a:r>
              <a:rPr lang="sl-SI" sz="2000" dirty="0" err="1">
                <a:latin typeface="+mj-lt"/>
              </a:rPr>
              <a:t>Calvin</a:t>
            </a:r>
            <a:r>
              <a:rPr lang="sl-SI" sz="2000" dirty="0">
                <a:latin typeface="+mj-lt"/>
              </a:rPr>
              <a:t> </a:t>
            </a:r>
            <a:r>
              <a:rPr lang="sl-SI" sz="2000" dirty="0" err="1">
                <a:latin typeface="+mj-lt"/>
              </a:rPr>
              <a:t>Coolidge</a:t>
            </a:r>
            <a:endParaRPr lang="sl-SI" sz="2000" dirty="0">
              <a:latin typeface="+mj-lt"/>
            </a:endParaRPr>
          </a:p>
          <a:p>
            <a:pPr marL="274320" indent="-274320" fontAlgn="auto">
              <a:spcAft>
                <a:spcPts val="0"/>
              </a:spcAft>
              <a:buClr>
                <a:schemeClr val="accent3"/>
              </a:buClr>
              <a:buFont typeface="Wingdings 2"/>
              <a:buChar char=""/>
              <a:defRPr/>
            </a:pPr>
            <a:r>
              <a:rPr lang="sl-SI" sz="2000" dirty="0" err="1">
                <a:latin typeface="+mj-lt"/>
              </a:rPr>
              <a:t>Coolidge</a:t>
            </a:r>
            <a:r>
              <a:rPr lang="sl-SI" sz="2000" dirty="0">
                <a:latin typeface="+mj-lt"/>
              </a:rPr>
              <a:t> je zaupal v svobodo trga, ki naj bi se uspešno uravnaval sam brez vmešavanja države, v družbenih sporih pa je bil na strani delodajalcev. Ukinil je tudi najbistvenejše Wilsonove socialne zakone </a:t>
            </a:r>
          </a:p>
          <a:p>
            <a:pPr marL="274320" indent="-274320" fontAlgn="auto">
              <a:spcAft>
                <a:spcPts val="0"/>
              </a:spcAft>
              <a:buClr>
                <a:schemeClr val="accent3"/>
              </a:buClr>
              <a:buFont typeface="Wingdings 2"/>
              <a:buChar char=""/>
              <a:defRPr/>
            </a:pPr>
            <a:r>
              <a:rPr lang="sl-SI" sz="2000" dirty="0">
                <a:latin typeface="+mj-lt"/>
              </a:rPr>
              <a:t>Dvajseta leta so v nostalgičnem spominu Američanov dobila podobo zlate dobe. Zaznamovali so jih visoka gospodarska rast, hitra modernizacija in rastoči življenjski standard mestnega prebivalstva.</a:t>
            </a:r>
          </a:p>
        </p:txBody>
      </p:sp>
      <p:pic>
        <p:nvPicPr>
          <p:cNvPr id="7172" name="Picture 2" descr="http://www.michaelmcfadyenscuba.info/images/coolcalv.jpg">
            <a:extLst>
              <a:ext uri="{FF2B5EF4-FFF2-40B4-BE49-F238E27FC236}">
                <a16:creationId xmlns:a16="http://schemas.microsoft.com/office/drawing/2014/main" id="{3D30B8FD-43AE-4604-834F-1480ADD99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836613"/>
            <a:ext cx="2195512"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http://media.web.britannica.com/eb-media/45/1145-004-A9D837E7.jpg">
            <a:extLst>
              <a:ext uri="{FF2B5EF4-FFF2-40B4-BE49-F238E27FC236}">
                <a16:creationId xmlns:a16="http://schemas.microsoft.com/office/drawing/2014/main" id="{4DF775DA-800B-41CD-A00A-912493E53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316413"/>
            <a:ext cx="18351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26554E03-3384-48D2-83EA-33C5CB783588}"/>
              </a:ext>
            </a:extLst>
          </p:cNvPr>
          <p:cNvSpPr>
            <a:spLocks noGrp="1"/>
          </p:cNvSpPr>
          <p:nvPr>
            <p:ph idx="1"/>
          </p:nvPr>
        </p:nvSpPr>
        <p:spPr>
          <a:xfrm>
            <a:off x="179388" y="765175"/>
            <a:ext cx="6121400" cy="5616575"/>
          </a:xfrm>
        </p:spPr>
        <p:txBody>
          <a:bodyPr>
            <a:normAutofit lnSpcReduction="10000"/>
          </a:bodyPr>
          <a:lstStyle/>
          <a:p>
            <a:pPr marL="274320" indent="-274320" fontAlgn="auto">
              <a:spcAft>
                <a:spcPts val="0"/>
              </a:spcAft>
              <a:buClr>
                <a:schemeClr val="accent3"/>
              </a:buClr>
              <a:buFont typeface="Wingdings 2"/>
              <a:buChar char=""/>
              <a:defRPr/>
            </a:pPr>
            <a:r>
              <a:rPr lang="sl-SI" sz="2000" dirty="0">
                <a:latin typeface="+mj-lt"/>
              </a:rPr>
              <a:t>V desetletju med letoma 1919 in 1929 se je industrijska proizvodnja podvojila, dobiček je strmo rasel, brezposelnost je bila nizka, pretežni del prebivalstva pa je imel dovolj denarja, da si je lahko privoščil več kot le hrano, obleko in skromno najemniško stanovanje</a:t>
            </a:r>
          </a:p>
          <a:p>
            <a:pPr marL="274320" indent="-274320" fontAlgn="auto">
              <a:spcAft>
                <a:spcPts val="0"/>
              </a:spcAft>
              <a:buClr>
                <a:schemeClr val="accent3"/>
              </a:buClr>
              <a:buFont typeface="Wingdings 2"/>
              <a:buChar char=""/>
              <a:defRPr/>
            </a:pPr>
            <a:r>
              <a:rPr lang="sl-SI" sz="2000" dirty="0">
                <a:latin typeface="+mj-lt"/>
              </a:rPr>
              <a:t>Značilna je hitra elektrifikacija- Hladilniki, pralni stroji in drugi gospodinjski aparati so postajali nekaj vsakdanjega. Napredek je bil tudi na področju telefonije in radia.</a:t>
            </a:r>
          </a:p>
          <a:p>
            <a:pPr marL="274320" indent="-274320" fontAlgn="auto">
              <a:spcAft>
                <a:spcPts val="0"/>
              </a:spcAft>
              <a:buClr>
                <a:schemeClr val="accent3"/>
              </a:buClr>
              <a:buFont typeface="Wingdings 2"/>
              <a:buChar char=""/>
              <a:defRPr/>
            </a:pPr>
            <a:r>
              <a:rPr lang="sl-SI" sz="2000" dirty="0">
                <a:latin typeface="+mj-lt"/>
              </a:rPr>
              <a:t>Vsi Američani pa niso uživali sadov gospodarskega razcveta. Zlasti težko je bilo življenje na podeželju, kjer so kmetje pridelovali več hrane, kot so je lahko prodali. Cene kmetijskih proizvodov so močno upadle, zaslužek kmetov pa je bil zelo slab.</a:t>
            </a:r>
          </a:p>
          <a:p>
            <a:pPr marL="274320" indent="-274320" fontAlgn="auto">
              <a:spcAft>
                <a:spcPts val="0"/>
              </a:spcAft>
              <a:buClr>
                <a:schemeClr val="accent3"/>
              </a:buClr>
              <a:buFont typeface="Wingdings 2"/>
              <a:buChar char=""/>
              <a:defRPr/>
            </a:pPr>
            <a:r>
              <a:rPr lang="sl-SI" sz="2000" dirty="0">
                <a:latin typeface="+mj-lt"/>
              </a:rPr>
              <a:t>Spreminjala sta se moda in življenjski slog</a:t>
            </a:r>
          </a:p>
          <a:p>
            <a:pPr marL="274320" indent="-274320" fontAlgn="auto">
              <a:spcAft>
                <a:spcPts val="0"/>
              </a:spcAft>
              <a:buClr>
                <a:schemeClr val="accent3"/>
              </a:buClr>
              <a:buFont typeface="Wingdings 2"/>
              <a:buChar char=""/>
              <a:defRPr/>
            </a:pPr>
            <a:r>
              <a:rPr lang="it-IT" sz="2000" dirty="0" err="1">
                <a:latin typeface="+mj-lt"/>
              </a:rPr>
              <a:t>leta</a:t>
            </a:r>
            <a:r>
              <a:rPr lang="it-IT" sz="2000" dirty="0">
                <a:latin typeface="+mj-lt"/>
              </a:rPr>
              <a:t> 1919 so </a:t>
            </a:r>
            <a:r>
              <a:rPr lang="it-IT" sz="2000" dirty="0" err="1">
                <a:latin typeface="+mj-lt"/>
              </a:rPr>
              <a:t>ženske</a:t>
            </a:r>
            <a:r>
              <a:rPr lang="it-IT" sz="2000" dirty="0">
                <a:latin typeface="+mj-lt"/>
              </a:rPr>
              <a:t> </a:t>
            </a:r>
            <a:r>
              <a:rPr lang="it-IT" sz="2000" dirty="0" err="1">
                <a:latin typeface="+mj-lt"/>
              </a:rPr>
              <a:t>dobile</a:t>
            </a:r>
            <a:r>
              <a:rPr lang="it-IT" sz="2000" dirty="0">
                <a:latin typeface="+mj-lt"/>
              </a:rPr>
              <a:t> </a:t>
            </a:r>
            <a:r>
              <a:rPr lang="it-IT" sz="2000" dirty="0" err="1">
                <a:latin typeface="+mj-lt"/>
              </a:rPr>
              <a:t>splošno</a:t>
            </a:r>
            <a:r>
              <a:rPr lang="it-IT" sz="2000" dirty="0">
                <a:latin typeface="+mj-lt"/>
              </a:rPr>
              <a:t> </a:t>
            </a:r>
            <a:r>
              <a:rPr lang="it-IT" sz="2000" dirty="0" err="1">
                <a:latin typeface="+mj-lt"/>
              </a:rPr>
              <a:t>volilno</a:t>
            </a:r>
            <a:r>
              <a:rPr lang="it-IT" sz="2000" dirty="0">
                <a:latin typeface="+mj-lt"/>
              </a:rPr>
              <a:t> </a:t>
            </a:r>
            <a:r>
              <a:rPr lang="it-IT" sz="2000" dirty="0" err="1">
                <a:latin typeface="+mj-lt"/>
              </a:rPr>
              <a:t>pravico</a:t>
            </a:r>
            <a:r>
              <a:rPr lang="sl-SI" sz="2000" dirty="0">
                <a:latin typeface="+mj-lt"/>
              </a:rPr>
              <a:t>, več je bilo tudi zaposlenih žensk</a:t>
            </a:r>
          </a:p>
        </p:txBody>
      </p:sp>
      <p:pic>
        <p:nvPicPr>
          <p:cNvPr id="8195" name="Picture 2" descr="http://www.autozine.org/Manufacturer/USA/Ford_factory.jpg">
            <a:extLst>
              <a:ext uri="{FF2B5EF4-FFF2-40B4-BE49-F238E27FC236}">
                <a16:creationId xmlns:a16="http://schemas.microsoft.com/office/drawing/2014/main" id="{9D3975BA-8733-47A2-B735-7613D1202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20713"/>
            <a:ext cx="2914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www.old-picture.com/american-legacy/001/pictures/Kitchen-1920s.jpg">
            <a:extLst>
              <a:ext uri="{FF2B5EF4-FFF2-40B4-BE49-F238E27FC236}">
                <a16:creationId xmlns:a16="http://schemas.microsoft.com/office/drawing/2014/main" id="{F705042B-C19D-41D8-BB9A-4E85D053A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213100"/>
            <a:ext cx="261461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770475CF-1B7F-4997-A422-53CD08FBFFEC}"/>
              </a:ext>
            </a:extLst>
          </p:cNvPr>
          <p:cNvSpPr>
            <a:spLocks noGrp="1"/>
          </p:cNvSpPr>
          <p:nvPr>
            <p:ph idx="1"/>
          </p:nvPr>
        </p:nvSpPr>
        <p:spPr>
          <a:xfrm>
            <a:off x="179388" y="908050"/>
            <a:ext cx="3600450" cy="5616575"/>
          </a:xfrm>
        </p:spPr>
        <p:txBody>
          <a:bodyPr>
            <a:normAutofit/>
          </a:bodyPr>
          <a:lstStyle/>
          <a:p>
            <a:pPr marL="274320" indent="-274320" fontAlgn="auto">
              <a:spcAft>
                <a:spcPts val="0"/>
              </a:spcAft>
              <a:buClr>
                <a:schemeClr val="accent3"/>
              </a:buClr>
              <a:buFont typeface="Wingdings 2"/>
              <a:buChar char=""/>
              <a:defRPr/>
            </a:pPr>
            <a:r>
              <a:rPr lang="sl-SI" sz="2000" dirty="0">
                <a:latin typeface="+mj-lt"/>
              </a:rPr>
              <a:t>Poleg tanke plasti bogatašev ter nižjega sloja revežev in fizičnih delavcev je začel nastajati nov sloj prebivalstva – srednji razred. </a:t>
            </a:r>
          </a:p>
          <a:p>
            <a:pPr marL="274320" indent="-274320" fontAlgn="auto">
              <a:spcAft>
                <a:spcPts val="0"/>
              </a:spcAft>
              <a:buClr>
                <a:schemeClr val="accent3"/>
              </a:buClr>
              <a:buFont typeface="Wingdings 2"/>
              <a:buChar char=""/>
              <a:defRPr/>
            </a:pPr>
            <a:r>
              <a:rPr lang="sl-SI" sz="2000" dirty="0">
                <a:latin typeface="+mj-lt"/>
              </a:rPr>
              <a:t>Potrebovali so čedalje več izobraženih ljudi, ki so imeli večje dohodke kot fizičnih delavcev in kmetov</a:t>
            </a:r>
          </a:p>
          <a:p>
            <a:pPr marL="274320" indent="-274320" fontAlgn="auto">
              <a:spcAft>
                <a:spcPts val="0"/>
              </a:spcAft>
              <a:buClr>
                <a:schemeClr val="accent3"/>
              </a:buClr>
              <a:buFont typeface="Wingdings 2"/>
              <a:buChar char=""/>
              <a:defRPr/>
            </a:pPr>
            <a:r>
              <a:rPr lang="sl-SI" sz="2000" dirty="0">
                <a:latin typeface="+mj-lt"/>
              </a:rPr>
              <a:t>Srednji sloj je v obdobju med obema vojnama rasel tudi v drugih razvitih državah</a:t>
            </a:r>
          </a:p>
        </p:txBody>
      </p:sp>
      <p:pic>
        <p:nvPicPr>
          <p:cNvPr id="9219" name="Picture 2" descr="http://www.toronto.ca/archives/becker_collections/images/frankland_class_1923.jpg">
            <a:extLst>
              <a:ext uri="{FF2B5EF4-FFF2-40B4-BE49-F238E27FC236}">
                <a16:creationId xmlns:a16="http://schemas.microsoft.com/office/drawing/2014/main" id="{B421BB9F-2285-4AAF-91EA-ACC1F6D10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620713"/>
            <a:ext cx="4319588"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americanhistoryusa.com/wp-content/uploads/2012/03/1920s-farm-minnesota.jpg">
            <a:extLst>
              <a:ext uri="{FF2B5EF4-FFF2-40B4-BE49-F238E27FC236}">
                <a16:creationId xmlns:a16="http://schemas.microsoft.com/office/drawing/2014/main" id="{28F1B15F-0806-420D-98AF-93E7830E7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860800"/>
            <a:ext cx="504031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B0770F34-218E-4BA0-AFE6-204B49D89495}"/>
              </a:ext>
            </a:extLst>
          </p:cNvPr>
          <p:cNvSpPr>
            <a:spLocks noGrp="1"/>
          </p:cNvSpPr>
          <p:nvPr>
            <p:ph idx="1"/>
          </p:nvPr>
        </p:nvSpPr>
        <p:spPr>
          <a:xfrm>
            <a:off x="323850" y="765175"/>
            <a:ext cx="5832475" cy="4464050"/>
          </a:xfrm>
        </p:spPr>
        <p:txBody>
          <a:bodyPr>
            <a:normAutofit lnSpcReduction="10000"/>
          </a:bodyPr>
          <a:lstStyle/>
          <a:p>
            <a:pPr marL="274320" indent="-274320" fontAlgn="auto">
              <a:spcAft>
                <a:spcPts val="0"/>
              </a:spcAft>
              <a:buClr>
                <a:schemeClr val="accent3"/>
              </a:buClr>
              <a:buFont typeface="Wingdings 2"/>
              <a:buChar char=""/>
              <a:defRPr/>
            </a:pPr>
            <a:r>
              <a:rPr lang="sl-SI" sz="2000" dirty="0">
                <a:latin typeface="+mj-lt"/>
              </a:rPr>
              <a:t>Hitra modernizacija in svobodnejši življenjski slog v mestih sta naletela na nasprotovanje zagovornikov »stare Amerike«, to se je dogajalo predvsem na podeželju in na jugu ZDA</a:t>
            </a:r>
          </a:p>
          <a:p>
            <a:pPr marL="274320" indent="-274320" fontAlgn="auto">
              <a:spcAft>
                <a:spcPts val="0"/>
              </a:spcAft>
              <a:buClr>
                <a:schemeClr val="accent3"/>
              </a:buClr>
              <a:buFont typeface="Wingdings 2"/>
              <a:buChar char=""/>
              <a:defRPr/>
            </a:pPr>
            <a:r>
              <a:rPr lang="sl-SI" sz="2000" dirty="0">
                <a:latin typeface="+mj-lt"/>
              </a:rPr>
              <a:t>V boju proti mestnemu »razvratu« so se sklicevali na vrednote, kot so anglosaški rod, protestantsko puritanstvo,marljivost… </a:t>
            </a:r>
          </a:p>
          <a:p>
            <a:pPr marL="274320" indent="-274320" fontAlgn="auto">
              <a:spcAft>
                <a:spcPts val="0"/>
              </a:spcAft>
              <a:buClr>
                <a:schemeClr val="accent3"/>
              </a:buClr>
              <a:buFont typeface="Wingdings 2"/>
              <a:buChar char=""/>
              <a:defRPr/>
            </a:pPr>
            <a:r>
              <a:rPr lang="sl-SI" sz="2000" dirty="0">
                <a:latin typeface="+mj-lt"/>
              </a:rPr>
              <a:t>1920- prepoved izdelave in prodaje alkohola je bila velik uspeh puritancev. To pa je kmalu preraslo v nasprotja (tihotapstvo, črna žganjekuha, skrivni bari,…) zato je bila prohibicija leta 1933 ukinjena </a:t>
            </a:r>
          </a:p>
          <a:p>
            <a:pPr marL="274320" indent="-274320" fontAlgn="auto">
              <a:spcAft>
                <a:spcPts val="0"/>
              </a:spcAft>
              <a:buClr>
                <a:schemeClr val="accent3"/>
              </a:buClr>
              <a:buFont typeface="Wingdings 2"/>
              <a:buChar char=""/>
              <a:defRPr/>
            </a:pPr>
            <a:r>
              <a:rPr lang="sl-SI" sz="2000" dirty="0">
                <a:latin typeface="+mj-lt"/>
              </a:rPr>
              <a:t>Zagovorniki konservativnih vrednot so nasprotovali tudi močnim priseljenskim valovom in leta 1921 so ZDA omejile priseljevanje s posebnim zakonom.</a:t>
            </a:r>
          </a:p>
        </p:txBody>
      </p:sp>
      <p:pic>
        <p:nvPicPr>
          <p:cNvPr id="10243" name="Picture 4" descr="http://4.bp.blogspot.com/_GMBiTqGy0SY/S-oEeznwK9I/AAAAAAAAABk/8Q5xV7x0d0U/s1600/prohibition.jpg">
            <a:extLst>
              <a:ext uri="{FF2B5EF4-FFF2-40B4-BE49-F238E27FC236}">
                <a16:creationId xmlns:a16="http://schemas.microsoft.com/office/drawing/2014/main" id="{F9FEFB2B-6F1B-4902-9271-4DEC7D9A5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268413"/>
            <a:ext cx="30241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http://www.livinghistoryfarm.org/farminginthe30s/media/life2701.jpg">
            <a:extLst>
              <a:ext uri="{FF2B5EF4-FFF2-40B4-BE49-F238E27FC236}">
                <a16:creationId xmlns:a16="http://schemas.microsoft.com/office/drawing/2014/main" id="{3A247BFA-0A57-42FF-B173-478BEDEE8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365625"/>
            <a:ext cx="29273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3AE50845-8AF9-4327-8C73-E3627648C6AA}"/>
              </a:ext>
            </a:extLst>
          </p:cNvPr>
          <p:cNvSpPr>
            <a:spLocks noGrp="1"/>
          </p:cNvSpPr>
          <p:nvPr>
            <p:ph type="title"/>
          </p:nvPr>
        </p:nvSpPr>
        <p:spPr/>
        <p:txBody>
          <a:bodyPr/>
          <a:lstStyle/>
          <a:p>
            <a:r>
              <a:rPr lang="sl-SI" altLang="sl-SI" sz="3200">
                <a:solidFill>
                  <a:srgbClr val="C00000"/>
                </a:solidFill>
                <a:latin typeface="Impact" panose="020B0806030902050204" pitchFamily="34" charset="0"/>
              </a:rPr>
              <a:t>Nekaj zanimivosti obdobja med 1920 in 1930</a:t>
            </a:r>
          </a:p>
        </p:txBody>
      </p:sp>
      <p:sp>
        <p:nvSpPr>
          <p:cNvPr id="11267" name="Ograda vsebine 2">
            <a:extLst>
              <a:ext uri="{FF2B5EF4-FFF2-40B4-BE49-F238E27FC236}">
                <a16:creationId xmlns:a16="http://schemas.microsoft.com/office/drawing/2014/main" id="{15638FFC-96EE-4C50-B055-CC348395C16D}"/>
              </a:ext>
            </a:extLst>
          </p:cNvPr>
          <p:cNvSpPr>
            <a:spLocks noGrp="1"/>
          </p:cNvSpPr>
          <p:nvPr>
            <p:ph idx="1"/>
          </p:nvPr>
        </p:nvSpPr>
        <p:spPr/>
        <p:txBody>
          <a:bodyPr/>
          <a:lstStyle/>
          <a:p>
            <a:r>
              <a:rPr lang="sl-SI" altLang="sl-SI"/>
              <a:t>Izum detektorja laži-1921</a:t>
            </a:r>
          </a:p>
          <a:p>
            <a:r>
              <a:rPr lang="sl-SI" altLang="sl-SI"/>
              <a:t>Zdravilo za diabetes- inzulin- 1922</a:t>
            </a:r>
          </a:p>
          <a:p>
            <a:r>
              <a:rPr lang="sl-SI" altLang="sl-SI"/>
              <a:t>Prve zimske olimpijske igre- 1924</a:t>
            </a:r>
          </a:p>
          <a:p>
            <a:r>
              <a:rPr lang="sl-SI" altLang="sl-SI"/>
              <a:t>Prva risanka Mickey Mouse-1928</a:t>
            </a:r>
          </a:p>
          <a:p>
            <a:r>
              <a:rPr lang="sl-SI" altLang="sl-SI"/>
              <a:t>Prvi Oxfordov angleški slovar-1928</a:t>
            </a:r>
          </a:p>
          <a:p>
            <a:r>
              <a:rPr lang="sl-SI" altLang="sl-SI"/>
              <a:t>Avtoradio- 1929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44DED1-84F2-4D6F-953C-B7BC761D465B}"/>
              </a:ext>
            </a:extLst>
          </p:cNvPr>
          <p:cNvSpPr>
            <a:spLocks noGrp="1"/>
          </p:cNvSpPr>
          <p:nvPr>
            <p:ph type="title"/>
          </p:nvPr>
        </p:nvSpPr>
        <p:spPr>
          <a:xfrm>
            <a:off x="323850" y="404813"/>
            <a:ext cx="8229600" cy="650875"/>
          </a:xfrm>
        </p:spPr>
        <p:txBody>
          <a:bodyPr>
            <a:normAutofit/>
          </a:bodyPr>
          <a:lstStyle/>
          <a:p>
            <a:pPr fontAlgn="auto">
              <a:spcAft>
                <a:spcPts val="0"/>
              </a:spcAft>
              <a:defRPr/>
            </a:pPr>
            <a:r>
              <a:rPr lang="sl-SI" sz="3600" dirty="0">
                <a:solidFill>
                  <a:srgbClr val="C00000"/>
                </a:solidFill>
                <a:effectLst>
                  <a:outerShdw blurRad="38100" dist="38100" dir="2700000" algn="tl">
                    <a:srgbClr val="000000">
                      <a:alpha val="43137"/>
                    </a:srgbClr>
                  </a:outerShdw>
                </a:effectLst>
                <a:latin typeface="Impact" pitchFamily="34" charset="0"/>
              </a:rPr>
              <a:t>SVETOVNA GOSPODARSKA KRIZA</a:t>
            </a:r>
          </a:p>
        </p:txBody>
      </p:sp>
      <p:sp>
        <p:nvSpPr>
          <p:cNvPr id="3" name="Ograda vsebine 2">
            <a:extLst>
              <a:ext uri="{FF2B5EF4-FFF2-40B4-BE49-F238E27FC236}">
                <a16:creationId xmlns:a16="http://schemas.microsoft.com/office/drawing/2014/main" id="{DCAA3484-6445-44F7-A7F2-E95548993E4A}"/>
              </a:ext>
            </a:extLst>
          </p:cNvPr>
          <p:cNvSpPr>
            <a:spLocks noGrp="1"/>
          </p:cNvSpPr>
          <p:nvPr>
            <p:ph idx="1"/>
          </p:nvPr>
        </p:nvSpPr>
        <p:spPr>
          <a:xfrm>
            <a:off x="179388" y="1125538"/>
            <a:ext cx="5400675" cy="5327650"/>
          </a:xfrm>
        </p:spPr>
        <p:txBody>
          <a:bodyPr>
            <a:normAutofit lnSpcReduction="10000"/>
          </a:bodyPr>
          <a:lstStyle/>
          <a:p>
            <a:pPr marL="274320" indent="-274320" fontAlgn="auto">
              <a:spcAft>
                <a:spcPts val="0"/>
              </a:spcAft>
              <a:buClr>
                <a:schemeClr val="accent3"/>
              </a:buClr>
              <a:buFont typeface="Wingdings 2"/>
              <a:buChar char=""/>
              <a:defRPr/>
            </a:pPr>
            <a:r>
              <a:rPr lang="sl-SI" sz="2000" dirty="0">
                <a:latin typeface="+mj-lt"/>
              </a:rPr>
              <a:t>Leta 1929 postane ameriški predsednik Herbert Hoover (tretji republikanec zapored) in ameriška prihodnost zgleda zelo svetla. Ljudje so vlagali v delnice, katerih vrednost je rastla.</a:t>
            </a:r>
          </a:p>
          <a:p>
            <a:pPr marL="274320" indent="-274320" fontAlgn="auto">
              <a:spcAft>
                <a:spcPts val="0"/>
              </a:spcAft>
              <a:buClr>
                <a:schemeClr val="accent3"/>
              </a:buClr>
              <a:buFont typeface="Wingdings 2"/>
              <a:buChar char=""/>
              <a:defRPr/>
            </a:pPr>
            <a:r>
              <a:rPr lang="sl-SI" sz="2000" dirty="0">
                <a:latin typeface="+mj-lt"/>
              </a:rPr>
              <a:t>Vendar pa se je rast kmalu ustavila saj so Američani živeli potrošno, vse je temeljilo na posojilih in obročnem plačevanju</a:t>
            </a:r>
          </a:p>
          <a:p>
            <a:pPr marL="274320" indent="-274320" fontAlgn="auto">
              <a:spcAft>
                <a:spcPts val="0"/>
              </a:spcAft>
              <a:buClr>
                <a:schemeClr val="accent3"/>
              </a:buClr>
              <a:buFont typeface="Wingdings 2"/>
              <a:buChar char=""/>
              <a:defRPr/>
            </a:pPr>
            <a:r>
              <a:rPr lang="sl-SI" sz="2000" dirty="0">
                <a:latin typeface="+mj-lt"/>
              </a:rPr>
              <a:t>Znanilke zloma ameriškega gospodarstva so bile delniške špekulacije, ki so leta 1929 pognale borzne tečaje v vrtoglave višine</a:t>
            </a:r>
          </a:p>
          <a:p>
            <a:pPr marL="274320" indent="-274320" fontAlgn="auto">
              <a:spcAft>
                <a:spcPts val="0"/>
              </a:spcAft>
              <a:buClr>
                <a:schemeClr val="accent3"/>
              </a:buClr>
              <a:buFont typeface="Wingdings 2"/>
              <a:buChar char=""/>
              <a:defRPr/>
            </a:pPr>
            <a:r>
              <a:rPr lang="sl-SI" sz="2000" dirty="0">
                <a:latin typeface="+mj-lt"/>
              </a:rPr>
              <a:t>Nenadoma so vsi prodajali delnice, nihče pa jih ni želel kupovati zaradi visokih cen, ljudje so začeli dvigati denar iz bank, vse to pa je pripeljalo do zloma newyorške borze- “črni petek na </a:t>
            </a:r>
            <a:r>
              <a:rPr lang="sl-SI" sz="2000" dirty="0" err="1">
                <a:latin typeface="+mj-lt"/>
              </a:rPr>
              <a:t>Wall</a:t>
            </a:r>
            <a:r>
              <a:rPr lang="sl-SI" sz="2000" dirty="0">
                <a:latin typeface="+mj-lt"/>
              </a:rPr>
              <a:t> </a:t>
            </a:r>
            <a:r>
              <a:rPr lang="sl-SI" sz="2000" dirty="0" err="1">
                <a:latin typeface="+mj-lt"/>
              </a:rPr>
              <a:t>Streetu</a:t>
            </a:r>
            <a:r>
              <a:rPr lang="sl-SI" sz="2000" dirty="0">
                <a:latin typeface="+mj-lt"/>
              </a:rPr>
              <a:t>”</a:t>
            </a:r>
          </a:p>
          <a:p>
            <a:pPr marL="274320" indent="-274320" fontAlgn="auto">
              <a:spcAft>
                <a:spcPts val="0"/>
              </a:spcAft>
              <a:buClr>
                <a:schemeClr val="accent3"/>
              </a:buClr>
              <a:buFont typeface="Wingdings 2"/>
              <a:buChar char=""/>
              <a:defRPr/>
            </a:pPr>
            <a:r>
              <a:rPr lang="sl-SI" sz="2000" dirty="0">
                <a:latin typeface="+mj-lt"/>
              </a:rPr>
              <a:t>Industrijska proizvodnja je zastala, delavci so izgubljali službe, kroženje denarja pa je bilo prekinjeno.</a:t>
            </a:r>
          </a:p>
        </p:txBody>
      </p:sp>
      <p:pic>
        <p:nvPicPr>
          <p:cNvPr id="12292" name="Picture 2" descr="http://upload.wikimedia.org/wikipedia/commons/thumb/c/c5/1929_wall_street_crash_graph.svg/800px-1929_wall_street_crash_graph.svg.png">
            <a:extLst>
              <a:ext uri="{FF2B5EF4-FFF2-40B4-BE49-F238E27FC236}">
                <a16:creationId xmlns:a16="http://schemas.microsoft.com/office/drawing/2014/main" id="{CB22E14E-07A4-436A-8480-1329E337F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5084763"/>
            <a:ext cx="33115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www.edwardnjackson.com/NY_Daily_News/Stock_Market/wall_street_crash.jpg">
            <a:extLst>
              <a:ext uri="{FF2B5EF4-FFF2-40B4-BE49-F238E27FC236}">
                <a16:creationId xmlns:a16="http://schemas.microsoft.com/office/drawing/2014/main" id="{E56B90B0-7CFE-4A1F-8CD1-8F983D75F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341438"/>
            <a:ext cx="3313112"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5315D4F4-90A5-4D17-8A00-32BDDA61ECA5}"/>
              </a:ext>
            </a:extLst>
          </p:cNvPr>
          <p:cNvSpPr>
            <a:spLocks noGrp="1"/>
          </p:cNvSpPr>
          <p:nvPr>
            <p:ph idx="1"/>
          </p:nvPr>
        </p:nvSpPr>
        <p:spPr>
          <a:xfrm>
            <a:off x="107950" y="765175"/>
            <a:ext cx="6048375" cy="4389438"/>
          </a:xfrm>
        </p:spPr>
        <p:txBody>
          <a:bodyPr>
            <a:normAutofit/>
          </a:bodyPr>
          <a:lstStyle/>
          <a:p>
            <a:pPr marL="274320" indent="-274320" fontAlgn="auto">
              <a:spcAft>
                <a:spcPts val="0"/>
              </a:spcAft>
              <a:buClr>
                <a:schemeClr val="accent3"/>
              </a:buClr>
              <a:buFont typeface="Wingdings 2"/>
              <a:buChar char=""/>
              <a:defRPr/>
            </a:pPr>
            <a:r>
              <a:rPr lang="sl-SI" sz="2000" dirty="0">
                <a:latin typeface="+mj-lt"/>
              </a:rPr>
              <a:t>Hooverjeva vlada po borznem zlomu ni posegla v gospodarstvo, socialni položaj prebivalstva pa je bil čedalje slabši. Do leta 1931 je bila četrtina za delo sposobnih Američanov brezposelnih. Nastajala so naselja imenovana “</a:t>
            </a:r>
            <a:r>
              <a:rPr lang="sl-SI" sz="2000" dirty="0" err="1">
                <a:latin typeface="+mj-lt"/>
              </a:rPr>
              <a:t>Hooversvilles</a:t>
            </a:r>
            <a:r>
              <a:rPr lang="sl-SI" sz="2000" dirty="0">
                <a:latin typeface="+mj-lt"/>
              </a:rPr>
              <a:t>” poimenovana po predsedniku Hooverju</a:t>
            </a:r>
          </a:p>
          <a:p>
            <a:pPr marL="274320" indent="-274320" fontAlgn="auto">
              <a:spcAft>
                <a:spcPts val="0"/>
              </a:spcAft>
              <a:buClr>
                <a:schemeClr val="accent3"/>
              </a:buClr>
              <a:buFont typeface="Wingdings 2"/>
              <a:buChar char=""/>
              <a:defRPr/>
            </a:pPr>
            <a:r>
              <a:rPr lang="sl-SI" sz="2000" dirty="0">
                <a:latin typeface="+mj-lt"/>
              </a:rPr>
              <a:t>Za nameček je kmetijstvo prizadela huda suša. Tisoči ki so izgubili svoje kmetije in se pridružili množici, ki</a:t>
            </a:r>
            <a:br>
              <a:rPr lang="sl-SI" sz="2000" dirty="0">
                <a:latin typeface="+mj-lt"/>
              </a:rPr>
            </a:br>
            <a:r>
              <a:rPr lang="sl-SI" sz="2000" dirty="0">
                <a:latin typeface="+mj-lt"/>
              </a:rPr>
              <a:t>se je v mestih prerivala za maloštevilne zaposlitve</a:t>
            </a:r>
            <a:r>
              <a:rPr lang="sl-SI" dirty="0"/>
              <a:t>.</a:t>
            </a:r>
          </a:p>
        </p:txBody>
      </p:sp>
      <p:pic>
        <p:nvPicPr>
          <p:cNvPr id="13315" name="Picture 2" descr="http://depts.washington.edu/depress/images/hoovervilles/KingCo90.2.3167.jpg">
            <a:extLst>
              <a:ext uri="{FF2B5EF4-FFF2-40B4-BE49-F238E27FC236}">
                <a16:creationId xmlns:a16="http://schemas.microsoft.com/office/drawing/2014/main" id="{9115E422-161E-48BC-8DA3-160E1DE7C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92150"/>
            <a:ext cx="28511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libcom.org/files/the-great-depression%5b1%5d.jpg">
            <a:extLst>
              <a:ext uri="{FF2B5EF4-FFF2-40B4-BE49-F238E27FC236}">
                <a16:creationId xmlns:a16="http://schemas.microsoft.com/office/drawing/2014/main" id="{8338C077-B734-465F-A2AA-8CC2E9FE3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933825"/>
            <a:ext cx="33115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http://www.worldfinance.com/wp-content/uploads/2012/07/Depression-659x380.jpg">
            <a:extLst>
              <a:ext uri="{FF2B5EF4-FFF2-40B4-BE49-F238E27FC236}">
                <a16:creationId xmlns:a16="http://schemas.microsoft.com/office/drawing/2014/main" id="{880E480D-45DC-4D8E-BD09-36D3C1118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60800"/>
            <a:ext cx="46212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1445</Words>
  <Application>Microsoft Office PowerPoint</Application>
  <PresentationFormat>On-screen Show (4:3)</PresentationFormat>
  <Paragraphs>64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Constantia</vt:lpstr>
      <vt:lpstr>Impact</vt:lpstr>
      <vt:lpstr>Wingdings 2</vt:lpstr>
      <vt:lpstr>Potek</vt:lpstr>
      <vt:lpstr>DEMOKRATIČNE DRŽAVE IN SVETOVNA GOSPODARSKA KRIZA</vt:lpstr>
      <vt:lpstr>ZDRUŽENE DRŽAVE AMERIKE</vt:lpstr>
      <vt:lpstr>PowerPoint Presentation</vt:lpstr>
      <vt:lpstr>PowerPoint Presentation</vt:lpstr>
      <vt:lpstr>PowerPoint Presentation</vt:lpstr>
      <vt:lpstr>PowerPoint Presentation</vt:lpstr>
      <vt:lpstr>Nekaj zanimivosti obdobja med 1920 in 1930</vt:lpstr>
      <vt:lpstr>SVETOVNA GOSPODARSKA KRIZA</vt:lpstr>
      <vt:lpstr>PowerPoint Presentation</vt:lpstr>
      <vt:lpstr>PowerPoint Presentation</vt:lpstr>
      <vt:lpstr>VELIKA BRITANIJA</vt:lpstr>
      <vt:lpstr>FRANCIJA</vt:lpstr>
      <vt:lpstr>NEMČIJA</vt:lpstr>
      <vt:lpstr>PowerPoint Presentation</vt:lpstr>
      <vt:lpstr>PowerPoint Presentation</vt:lpstr>
      <vt:lpstr>VIRI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2019-06-03T09:14:27Z</dcterms:created>
  <dcterms:modified xsi:type="dcterms:W3CDTF">2019-06-03T09:14:27Z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