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7"/>
  </p:notesMasterIdLst>
  <p:handoutMasterIdLst>
    <p:handoutMasterId r:id="rId18"/>
  </p:handoutMasterIdLst>
  <p:sldIdLst>
    <p:sldId id="256" r:id="rId2"/>
    <p:sldId id="267" r:id="rId3"/>
    <p:sldId id="270" r:id="rId4"/>
    <p:sldId id="268" r:id="rId5"/>
    <p:sldId id="258" r:id="rId6"/>
    <p:sldId id="262" r:id="rId7"/>
    <p:sldId id="259" r:id="rId8"/>
    <p:sldId id="263" r:id="rId9"/>
    <p:sldId id="260" r:id="rId10"/>
    <p:sldId id="264" r:id="rId11"/>
    <p:sldId id="265" r:id="rId12"/>
    <p:sldId id="266" r:id="rId13"/>
    <p:sldId id="269" r:id="rId14"/>
    <p:sldId id="271" r:id="rId15"/>
    <p:sldId id="26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p:cViewPr varScale="1">
        <p:scale>
          <a:sx n="154" d="100"/>
          <a:sy n="154" d="100"/>
        </p:scale>
        <p:origin x="150"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glave 1">
            <a:extLst>
              <a:ext uri="{FF2B5EF4-FFF2-40B4-BE49-F238E27FC236}">
                <a16:creationId xmlns:a16="http://schemas.microsoft.com/office/drawing/2014/main" id="{DFF04117-B9C0-4A37-8DB2-55714AC998F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l-SI"/>
          </a:p>
        </p:txBody>
      </p:sp>
      <p:sp>
        <p:nvSpPr>
          <p:cNvPr id="3" name="Ograda datuma 2">
            <a:extLst>
              <a:ext uri="{FF2B5EF4-FFF2-40B4-BE49-F238E27FC236}">
                <a16:creationId xmlns:a16="http://schemas.microsoft.com/office/drawing/2014/main" id="{1B58763E-A93A-4707-B145-2CADDC16CC4D}"/>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A3BDA04-7AF0-4D49-B69D-79079B5EC232}" type="datetimeFigureOut">
              <a:rPr lang="sl-SI"/>
              <a:pPr>
                <a:defRPr/>
              </a:pPr>
              <a:t>3. 06. 2019</a:t>
            </a:fld>
            <a:endParaRPr lang="sl-SI"/>
          </a:p>
        </p:txBody>
      </p:sp>
      <p:sp>
        <p:nvSpPr>
          <p:cNvPr id="4" name="Ograda noge 3">
            <a:extLst>
              <a:ext uri="{FF2B5EF4-FFF2-40B4-BE49-F238E27FC236}">
                <a16:creationId xmlns:a16="http://schemas.microsoft.com/office/drawing/2014/main" id="{459BA282-901D-41D6-AF6E-A027F5323B78}"/>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r>
              <a:rPr lang="sl-SI"/>
              <a:t>zgodovina</a:t>
            </a:r>
          </a:p>
        </p:txBody>
      </p:sp>
      <p:sp>
        <p:nvSpPr>
          <p:cNvPr id="5" name="Ograda številke diapozitiva 4">
            <a:extLst>
              <a:ext uri="{FF2B5EF4-FFF2-40B4-BE49-F238E27FC236}">
                <a16:creationId xmlns:a16="http://schemas.microsoft.com/office/drawing/2014/main" id="{1D549F15-F1FB-41AA-8F05-8E6A0E9A0E50}"/>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1B0196A-575F-4F64-8A41-32A20FA53B82}" type="slidenum">
              <a:rPr lang="sl-SI" altLang="sl-SI"/>
              <a:pPr/>
              <a:t>‹#›</a:t>
            </a:fld>
            <a:endParaRPr lang="sl-SI" altLang="sl-SI"/>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glave 1">
            <a:extLst>
              <a:ext uri="{FF2B5EF4-FFF2-40B4-BE49-F238E27FC236}">
                <a16:creationId xmlns:a16="http://schemas.microsoft.com/office/drawing/2014/main" id="{5E8F0AEF-A03A-4803-9F65-5639E035EF9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l-SI"/>
          </a:p>
        </p:txBody>
      </p:sp>
      <p:sp>
        <p:nvSpPr>
          <p:cNvPr id="3" name="Ograda datuma 2">
            <a:extLst>
              <a:ext uri="{FF2B5EF4-FFF2-40B4-BE49-F238E27FC236}">
                <a16:creationId xmlns:a16="http://schemas.microsoft.com/office/drawing/2014/main" id="{F558ED21-DC9D-48EE-972B-1658B26DB24A}"/>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E5C4F96-14D4-4281-8FF6-7647C7677A95}" type="datetimeFigureOut">
              <a:rPr lang="sl-SI"/>
              <a:pPr>
                <a:defRPr/>
              </a:pPr>
              <a:t>3. 06. 2019</a:t>
            </a:fld>
            <a:endParaRPr lang="sl-SI"/>
          </a:p>
        </p:txBody>
      </p:sp>
      <p:sp>
        <p:nvSpPr>
          <p:cNvPr id="4" name="Ograda stranske slike 3">
            <a:extLst>
              <a:ext uri="{FF2B5EF4-FFF2-40B4-BE49-F238E27FC236}">
                <a16:creationId xmlns:a16="http://schemas.microsoft.com/office/drawing/2014/main" id="{B20E1414-C55A-4C6D-9940-E2E44C59884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Ograda opomb 4">
            <a:extLst>
              <a:ext uri="{FF2B5EF4-FFF2-40B4-BE49-F238E27FC236}">
                <a16:creationId xmlns:a16="http://schemas.microsoft.com/office/drawing/2014/main" id="{D13243FB-917B-4E8C-8311-1C8E5CEA1BF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l-SI" noProof="0"/>
              <a:t>Kliknite, če želite urediti sloge besedila matrice</a:t>
            </a:r>
          </a:p>
          <a:p>
            <a:pPr lvl="1"/>
            <a:r>
              <a:rPr lang="sl-SI" noProof="0"/>
              <a:t>Druga raven</a:t>
            </a:r>
          </a:p>
          <a:p>
            <a:pPr lvl="2"/>
            <a:r>
              <a:rPr lang="sl-SI" noProof="0"/>
              <a:t>Tretja raven</a:t>
            </a:r>
          </a:p>
          <a:p>
            <a:pPr lvl="3"/>
            <a:r>
              <a:rPr lang="sl-SI" noProof="0"/>
              <a:t>Četrta raven</a:t>
            </a:r>
          </a:p>
          <a:p>
            <a:pPr lvl="4"/>
            <a:r>
              <a:rPr lang="sl-SI" noProof="0"/>
              <a:t>Peta raven</a:t>
            </a:r>
          </a:p>
        </p:txBody>
      </p:sp>
      <p:sp>
        <p:nvSpPr>
          <p:cNvPr id="6" name="Ograda noge 5">
            <a:extLst>
              <a:ext uri="{FF2B5EF4-FFF2-40B4-BE49-F238E27FC236}">
                <a16:creationId xmlns:a16="http://schemas.microsoft.com/office/drawing/2014/main" id="{2F6B65E7-0720-40B8-8B3A-23878CCC791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r>
              <a:rPr lang="sl-SI"/>
              <a:t>zgodovina</a:t>
            </a:r>
          </a:p>
        </p:txBody>
      </p:sp>
      <p:sp>
        <p:nvSpPr>
          <p:cNvPr id="7" name="Ograda številke diapozitiva 6">
            <a:extLst>
              <a:ext uri="{FF2B5EF4-FFF2-40B4-BE49-F238E27FC236}">
                <a16:creationId xmlns:a16="http://schemas.microsoft.com/office/drawing/2014/main" id="{6FBC3FDF-16BE-49D4-99CE-247578072E3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EBE4388E-11A5-4C75-9090-DF0A60DDE78B}" type="slidenum">
              <a:rPr lang="sl-SI" altLang="sl-SI"/>
              <a:pPr/>
              <a:t>‹#›</a:t>
            </a:fld>
            <a:endParaRPr lang="sl-SI" altLang="sl-SI"/>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grada stranske slike 1">
            <a:extLst>
              <a:ext uri="{FF2B5EF4-FFF2-40B4-BE49-F238E27FC236}">
                <a16:creationId xmlns:a16="http://schemas.microsoft.com/office/drawing/2014/main" id="{7BBFAF4F-0BED-4A3B-A48F-3C09422824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Ograda opomb 2">
            <a:extLst>
              <a:ext uri="{FF2B5EF4-FFF2-40B4-BE49-F238E27FC236}">
                <a16:creationId xmlns:a16="http://schemas.microsoft.com/office/drawing/2014/main" id="{4C65482E-94CA-402D-AECF-73495CD5DD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l-SI" alt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4" name="Pravokotnik 14">
            <a:extLst>
              <a:ext uri="{FF2B5EF4-FFF2-40B4-BE49-F238E27FC236}">
                <a16:creationId xmlns:a16="http://schemas.microsoft.com/office/drawing/2014/main" id="{8DF623AC-5B0B-49E0-A9D3-0BE96C66104D}"/>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avokotnik 16">
            <a:extLst>
              <a:ext uri="{FF2B5EF4-FFF2-40B4-BE49-F238E27FC236}">
                <a16:creationId xmlns:a16="http://schemas.microsoft.com/office/drawing/2014/main" id="{D477FE53-9397-4723-9F94-B132E4201AD4}"/>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avokotnik 17">
            <a:extLst>
              <a:ext uri="{FF2B5EF4-FFF2-40B4-BE49-F238E27FC236}">
                <a16:creationId xmlns:a16="http://schemas.microsoft.com/office/drawing/2014/main" id="{5AE02FE8-8120-41AD-9B41-E637A03C236B}"/>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Pravokotnik 18">
            <a:extLst>
              <a:ext uri="{FF2B5EF4-FFF2-40B4-BE49-F238E27FC236}">
                <a16:creationId xmlns:a16="http://schemas.microsoft.com/office/drawing/2014/main" id="{95E8C0A2-9227-4D17-95EA-90B0965C4208}"/>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aven konektor 19">
            <a:extLst>
              <a:ext uri="{FF2B5EF4-FFF2-40B4-BE49-F238E27FC236}">
                <a16:creationId xmlns:a16="http://schemas.microsoft.com/office/drawing/2014/main" id="{A9BFEBEE-67DC-48DB-A047-88D11D9046BD}"/>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Raven konektor 20">
            <a:extLst>
              <a:ext uri="{FF2B5EF4-FFF2-40B4-BE49-F238E27FC236}">
                <a16:creationId xmlns:a16="http://schemas.microsoft.com/office/drawing/2014/main" id="{0316152D-06CC-4B9F-BA4E-09D77E93857D}"/>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Raven konektor 23">
            <a:extLst>
              <a:ext uri="{FF2B5EF4-FFF2-40B4-BE49-F238E27FC236}">
                <a16:creationId xmlns:a16="http://schemas.microsoft.com/office/drawing/2014/main" id="{B16AEC22-B2AD-4AF6-99A5-A0C587C00FB4}"/>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aven konektor 24">
            <a:extLst>
              <a:ext uri="{FF2B5EF4-FFF2-40B4-BE49-F238E27FC236}">
                <a16:creationId xmlns:a16="http://schemas.microsoft.com/office/drawing/2014/main" id="{D4F9F86B-F747-4B70-9E6E-18E624FA24B3}"/>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Raven konektor 25">
            <a:extLst>
              <a:ext uri="{FF2B5EF4-FFF2-40B4-BE49-F238E27FC236}">
                <a16:creationId xmlns:a16="http://schemas.microsoft.com/office/drawing/2014/main" id="{19EB8B5A-10F2-4BAC-9BAF-7AD0667BA8FB}"/>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Raven konektor 26">
            <a:extLst>
              <a:ext uri="{FF2B5EF4-FFF2-40B4-BE49-F238E27FC236}">
                <a16:creationId xmlns:a16="http://schemas.microsoft.com/office/drawing/2014/main" id="{683AFFBE-4E07-4F6F-AB06-BE1D3D298FC3}"/>
              </a:ext>
            </a:extLst>
          </p:cNvPr>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Pravokotnik 27">
            <a:extLst>
              <a:ext uri="{FF2B5EF4-FFF2-40B4-BE49-F238E27FC236}">
                <a16:creationId xmlns:a16="http://schemas.microsoft.com/office/drawing/2014/main" id="{F9AEF7FC-858B-4581-A658-45F82B9E72FF}"/>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Elipsa 28">
            <a:extLst>
              <a:ext uri="{FF2B5EF4-FFF2-40B4-BE49-F238E27FC236}">
                <a16:creationId xmlns:a16="http://schemas.microsoft.com/office/drawing/2014/main" id="{B43AA1FB-E3E1-493E-99B1-002D38DBF73D}"/>
              </a:ext>
            </a:extLst>
          </p:cNvPr>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Elipsa 29">
            <a:extLst>
              <a:ext uri="{FF2B5EF4-FFF2-40B4-BE49-F238E27FC236}">
                <a16:creationId xmlns:a16="http://schemas.microsoft.com/office/drawing/2014/main" id="{0C1FDCD9-4E84-4689-8A2C-53C00561335A}"/>
              </a:ext>
            </a:extLst>
          </p:cNvPr>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Elipsa 30">
            <a:extLst>
              <a:ext uri="{FF2B5EF4-FFF2-40B4-BE49-F238E27FC236}">
                <a16:creationId xmlns:a16="http://schemas.microsoft.com/office/drawing/2014/main" id="{857705A2-1446-4690-8462-32F7055BBCD0}"/>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Elipsa 31">
            <a:extLst>
              <a:ext uri="{FF2B5EF4-FFF2-40B4-BE49-F238E27FC236}">
                <a16:creationId xmlns:a16="http://schemas.microsoft.com/office/drawing/2014/main" id="{E2B14A4D-4D7C-484E-BF73-1B5CC930AD88}"/>
              </a:ext>
            </a:extLst>
          </p:cNvPr>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Elipsa 32">
            <a:extLst>
              <a:ext uri="{FF2B5EF4-FFF2-40B4-BE49-F238E27FC236}">
                <a16:creationId xmlns:a16="http://schemas.microsoft.com/office/drawing/2014/main" id="{7C213464-4D54-45AF-A1E8-5E217D087EE0}"/>
              </a:ext>
            </a:extLst>
          </p:cNvPr>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Naslov 7"/>
          <p:cNvSpPr>
            <a:spLocks noGrp="1"/>
          </p:cNvSpPr>
          <p:nvPr>
            <p:ph type="ctrTitle"/>
          </p:nvPr>
        </p:nvSpPr>
        <p:spPr>
          <a:xfrm>
            <a:off x="2286000" y="3124200"/>
            <a:ext cx="6172200" cy="1894362"/>
          </a:xfrm>
        </p:spPr>
        <p:txBody>
          <a:bodyPr/>
          <a:lstStyle>
            <a:lvl1pPr>
              <a:defRPr b="1"/>
            </a:lvl1pPr>
          </a:lstStyle>
          <a:p>
            <a:r>
              <a:rPr lang="sl-SI"/>
              <a:t>Kliknite, če želite urediti slog naslova matrice</a:t>
            </a:r>
            <a:endParaRPr lang="en-US"/>
          </a:p>
        </p:txBody>
      </p:sp>
      <p:sp>
        <p:nvSpPr>
          <p:cNvPr id="9" name="Podnaslov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l-SI"/>
              <a:t>Kliknite, če želite urediti slog podnaslova matrice</a:t>
            </a:r>
            <a:endParaRPr lang="en-US"/>
          </a:p>
        </p:txBody>
      </p:sp>
      <p:sp>
        <p:nvSpPr>
          <p:cNvPr id="22" name="Ograda datuma 27">
            <a:extLst>
              <a:ext uri="{FF2B5EF4-FFF2-40B4-BE49-F238E27FC236}">
                <a16:creationId xmlns:a16="http://schemas.microsoft.com/office/drawing/2014/main" id="{E5703F1F-61B4-4E63-941A-F191B234FEC5}"/>
              </a:ext>
            </a:extLst>
          </p:cNvPr>
          <p:cNvSpPr>
            <a:spLocks noGrp="1"/>
          </p:cNvSpPr>
          <p:nvPr>
            <p:ph type="dt" sz="half" idx="10"/>
          </p:nvPr>
        </p:nvSpPr>
        <p:spPr bwMode="auto">
          <a:xfrm rot="5400000">
            <a:off x="7764463" y="1174750"/>
            <a:ext cx="2286000" cy="381000"/>
          </a:xfrm>
        </p:spPr>
        <p:txBody>
          <a:bodyPr/>
          <a:lstStyle>
            <a:lvl1pPr>
              <a:defRPr/>
            </a:lvl1pPr>
          </a:lstStyle>
          <a:p>
            <a:pPr>
              <a:defRPr/>
            </a:pPr>
            <a:fld id="{547F27DD-9260-40DC-9653-57C002EC9AE6}" type="datetimeFigureOut">
              <a:rPr lang="en-US"/>
              <a:pPr>
                <a:defRPr/>
              </a:pPr>
              <a:t>6/3/2019</a:t>
            </a:fld>
            <a:endParaRPr lang="en-US" dirty="0"/>
          </a:p>
        </p:txBody>
      </p:sp>
      <p:sp>
        <p:nvSpPr>
          <p:cNvPr id="23" name="Ograda noge 16">
            <a:extLst>
              <a:ext uri="{FF2B5EF4-FFF2-40B4-BE49-F238E27FC236}">
                <a16:creationId xmlns:a16="http://schemas.microsoft.com/office/drawing/2014/main" id="{385CDB49-FB8D-4902-9545-2BB4FD916F31}"/>
              </a:ext>
            </a:extLst>
          </p:cNvPr>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Ograda številke diapozitiva 28">
            <a:extLst>
              <a:ext uri="{FF2B5EF4-FFF2-40B4-BE49-F238E27FC236}">
                <a16:creationId xmlns:a16="http://schemas.microsoft.com/office/drawing/2014/main" id="{BA38D7D1-BA6E-4ABF-8599-4E3630C4FEAD}"/>
              </a:ext>
            </a:extLst>
          </p:cNvPr>
          <p:cNvSpPr>
            <a:spLocks noGrp="1"/>
          </p:cNvSpPr>
          <p:nvPr>
            <p:ph type="sldNum" sz="quarter" idx="12"/>
          </p:nvPr>
        </p:nvSpPr>
        <p:spPr bwMode="auto">
          <a:xfrm>
            <a:off x="1325563" y="4929188"/>
            <a:ext cx="609600" cy="517525"/>
          </a:xfrm>
        </p:spPr>
        <p:txBody>
          <a:bodyPr/>
          <a:lstStyle>
            <a:lvl1pPr>
              <a:defRPr/>
            </a:lvl1pPr>
          </a:lstStyle>
          <a:p>
            <a:fld id="{01A4E508-A52A-4CF9-A533-6997C4394A8C}" type="slidenum">
              <a:rPr lang="en-US" altLang="sl-SI"/>
              <a:pPr/>
              <a:t>‹#›</a:t>
            </a:fld>
            <a:endParaRPr lang="en-US" altLang="sl-SI"/>
          </a:p>
        </p:txBody>
      </p:sp>
    </p:spTree>
    <p:extLst>
      <p:ext uri="{BB962C8B-B14F-4D97-AF65-F5344CB8AC3E}">
        <p14:creationId xmlns:p14="http://schemas.microsoft.com/office/powerpoint/2010/main" val="195619356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13">
            <a:extLst>
              <a:ext uri="{FF2B5EF4-FFF2-40B4-BE49-F238E27FC236}">
                <a16:creationId xmlns:a16="http://schemas.microsoft.com/office/drawing/2014/main" id="{E730CB5A-115E-4A83-BB4F-BBC9527DC435}"/>
              </a:ext>
            </a:extLst>
          </p:cNvPr>
          <p:cNvSpPr>
            <a:spLocks noGrp="1"/>
          </p:cNvSpPr>
          <p:nvPr>
            <p:ph type="dt" sz="half" idx="10"/>
          </p:nvPr>
        </p:nvSpPr>
        <p:spPr/>
        <p:txBody>
          <a:bodyPr/>
          <a:lstStyle>
            <a:lvl1pPr>
              <a:defRPr/>
            </a:lvl1pPr>
          </a:lstStyle>
          <a:p>
            <a:pPr>
              <a:defRPr/>
            </a:pPr>
            <a:fld id="{36655F6A-360F-447C-A110-0AD401B6CAEF}" type="datetimeFigureOut">
              <a:rPr lang="en-US"/>
              <a:pPr>
                <a:defRPr/>
              </a:pPr>
              <a:t>6/3/2019</a:t>
            </a:fld>
            <a:endParaRPr lang="en-US" dirty="0"/>
          </a:p>
        </p:txBody>
      </p:sp>
      <p:sp>
        <p:nvSpPr>
          <p:cNvPr id="5" name="Ograda noge 2">
            <a:extLst>
              <a:ext uri="{FF2B5EF4-FFF2-40B4-BE49-F238E27FC236}">
                <a16:creationId xmlns:a16="http://schemas.microsoft.com/office/drawing/2014/main" id="{74E9BCA7-7B91-4522-8824-420DC27153F7}"/>
              </a:ext>
            </a:extLst>
          </p:cNvPr>
          <p:cNvSpPr>
            <a:spLocks noGrp="1"/>
          </p:cNvSpPr>
          <p:nvPr>
            <p:ph type="ftr" sz="quarter" idx="11"/>
          </p:nvPr>
        </p:nvSpPr>
        <p:spPr/>
        <p:txBody>
          <a:bodyPr/>
          <a:lstStyle>
            <a:lvl1pPr>
              <a:defRPr/>
            </a:lvl1pPr>
          </a:lstStyle>
          <a:p>
            <a:pPr>
              <a:defRPr/>
            </a:pPr>
            <a:endParaRPr lang="en-US"/>
          </a:p>
        </p:txBody>
      </p:sp>
      <p:sp>
        <p:nvSpPr>
          <p:cNvPr id="6" name="Ograda številke diapozitiva 22">
            <a:extLst>
              <a:ext uri="{FF2B5EF4-FFF2-40B4-BE49-F238E27FC236}">
                <a16:creationId xmlns:a16="http://schemas.microsoft.com/office/drawing/2014/main" id="{458A12C5-23C6-47D6-83F5-96C8DF03C0E3}"/>
              </a:ext>
            </a:extLst>
          </p:cNvPr>
          <p:cNvSpPr>
            <a:spLocks noGrp="1"/>
          </p:cNvSpPr>
          <p:nvPr>
            <p:ph type="sldNum" sz="quarter" idx="12"/>
          </p:nvPr>
        </p:nvSpPr>
        <p:spPr/>
        <p:txBody>
          <a:bodyPr/>
          <a:lstStyle>
            <a:lvl1pPr>
              <a:defRPr/>
            </a:lvl1pPr>
          </a:lstStyle>
          <a:p>
            <a:fld id="{D910D24B-EB18-4221-AF8D-1B6A6CC2758B}" type="slidenum">
              <a:rPr lang="en-US" altLang="sl-SI"/>
              <a:pPr/>
              <a:t>‹#›</a:t>
            </a:fld>
            <a:endParaRPr lang="en-US" altLang="sl-SI"/>
          </a:p>
        </p:txBody>
      </p:sp>
    </p:spTree>
    <p:extLst>
      <p:ext uri="{BB962C8B-B14F-4D97-AF65-F5344CB8AC3E}">
        <p14:creationId xmlns:p14="http://schemas.microsoft.com/office/powerpoint/2010/main" val="1949447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9"/>
            <a:ext cx="1676400" cy="5851525"/>
          </a:xfrm>
        </p:spPr>
        <p:txBody>
          <a:bodyPr vert="eaVert"/>
          <a:lstStyle/>
          <a:p>
            <a:r>
              <a:rPr lang="sl-SI"/>
              <a:t>Kliknite, če želite urediti slog naslova matrice</a:t>
            </a:r>
            <a:endParaRPr lang="en-US"/>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13">
            <a:extLst>
              <a:ext uri="{FF2B5EF4-FFF2-40B4-BE49-F238E27FC236}">
                <a16:creationId xmlns:a16="http://schemas.microsoft.com/office/drawing/2014/main" id="{8020A768-D2CE-4495-97A9-5D8BF64CC564}"/>
              </a:ext>
            </a:extLst>
          </p:cNvPr>
          <p:cNvSpPr>
            <a:spLocks noGrp="1"/>
          </p:cNvSpPr>
          <p:nvPr>
            <p:ph type="dt" sz="half" idx="10"/>
          </p:nvPr>
        </p:nvSpPr>
        <p:spPr/>
        <p:txBody>
          <a:bodyPr/>
          <a:lstStyle>
            <a:lvl1pPr>
              <a:defRPr/>
            </a:lvl1pPr>
          </a:lstStyle>
          <a:p>
            <a:pPr>
              <a:defRPr/>
            </a:pPr>
            <a:fld id="{6A5F25C7-BEFD-4BFC-A335-806D38DA076E}" type="datetimeFigureOut">
              <a:rPr lang="en-US"/>
              <a:pPr>
                <a:defRPr/>
              </a:pPr>
              <a:t>6/3/2019</a:t>
            </a:fld>
            <a:endParaRPr lang="en-US" dirty="0"/>
          </a:p>
        </p:txBody>
      </p:sp>
      <p:sp>
        <p:nvSpPr>
          <p:cNvPr id="5" name="Ograda noge 2">
            <a:extLst>
              <a:ext uri="{FF2B5EF4-FFF2-40B4-BE49-F238E27FC236}">
                <a16:creationId xmlns:a16="http://schemas.microsoft.com/office/drawing/2014/main" id="{B33EEF5F-A8D3-4C81-8280-11945CAA019E}"/>
              </a:ext>
            </a:extLst>
          </p:cNvPr>
          <p:cNvSpPr>
            <a:spLocks noGrp="1"/>
          </p:cNvSpPr>
          <p:nvPr>
            <p:ph type="ftr" sz="quarter" idx="11"/>
          </p:nvPr>
        </p:nvSpPr>
        <p:spPr/>
        <p:txBody>
          <a:bodyPr/>
          <a:lstStyle>
            <a:lvl1pPr>
              <a:defRPr/>
            </a:lvl1pPr>
          </a:lstStyle>
          <a:p>
            <a:pPr>
              <a:defRPr/>
            </a:pPr>
            <a:endParaRPr lang="en-US"/>
          </a:p>
        </p:txBody>
      </p:sp>
      <p:sp>
        <p:nvSpPr>
          <p:cNvPr id="6" name="Ograda številke diapozitiva 22">
            <a:extLst>
              <a:ext uri="{FF2B5EF4-FFF2-40B4-BE49-F238E27FC236}">
                <a16:creationId xmlns:a16="http://schemas.microsoft.com/office/drawing/2014/main" id="{CBAB0FDA-DF4D-48B7-B3F5-E00F95AFD5A1}"/>
              </a:ext>
            </a:extLst>
          </p:cNvPr>
          <p:cNvSpPr>
            <a:spLocks noGrp="1"/>
          </p:cNvSpPr>
          <p:nvPr>
            <p:ph type="sldNum" sz="quarter" idx="12"/>
          </p:nvPr>
        </p:nvSpPr>
        <p:spPr/>
        <p:txBody>
          <a:bodyPr/>
          <a:lstStyle>
            <a:lvl1pPr>
              <a:defRPr/>
            </a:lvl1pPr>
          </a:lstStyle>
          <a:p>
            <a:fld id="{38C5BEA2-34CE-452D-A843-51A1AA3F6424}" type="slidenum">
              <a:rPr lang="en-US" altLang="sl-SI"/>
              <a:pPr/>
              <a:t>‹#›</a:t>
            </a:fld>
            <a:endParaRPr lang="en-US" altLang="sl-SI"/>
          </a:p>
        </p:txBody>
      </p:sp>
    </p:spTree>
    <p:extLst>
      <p:ext uri="{BB962C8B-B14F-4D97-AF65-F5344CB8AC3E}">
        <p14:creationId xmlns:p14="http://schemas.microsoft.com/office/powerpoint/2010/main" val="79070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8" name="Ograda vsebine 7"/>
          <p:cNvSpPr>
            <a:spLocks noGrp="1"/>
          </p:cNvSpPr>
          <p:nvPr>
            <p:ph sz="quarter" idx="1"/>
          </p:nvPr>
        </p:nvSpPr>
        <p:spPr>
          <a:xfrm>
            <a:off x="457200" y="1600200"/>
            <a:ext cx="7467600" cy="4873752"/>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6">
            <a:extLst>
              <a:ext uri="{FF2B5EF4-FFF2-40B4-BE49-F238E27FC236}">
                <a16:creationId xmlns:a16="http://schemas.microsoft.com/office/drawing/2014/main" id="{279109B5-BCBF-434D-A128-AB9581B14E65}"/>
              </a:ext>
            </a:extLst>
          </p:cNvPr>
          <p:cNvSpPr>
            <a:spLocks noGrp="1"/>
          </p:cNvSpPr>
          <p:nvPr>
            <p:ph type="dt" sz="half" idx="10"/>
          </p:nvPr>
        </p:nvSpPr>
        <p:spPr/>
        <p:txBody>
          <a:bodyPr rtlCol="0"/>
          <a:lstStyle>
            <a:lvl1pPr>
              <a:defRPr/>
            </a:lvl1pPr>
          </a:lstStyle>
          <a:p>
            <a:pPr>
              <a:defRPr/>
            </a:pPr>
            <a:fld id="{AA8C5677-EA3B-4319-B20F-8DB34EBD1721}" type="datetimeFigureOut">
              <a:rPr lang="en-US"/>
              <a:pPr>
                <a:defRPr/>
              </a:pPr>
              <a:t>6/3/2019</a:t>
            </a:fld>
            <a:endParaRPr lang="en-US"/>
          </a:p>
        </p:txBody>
      </p:sp>
      <p:sp>
        <p:nvSpPr>
          <p:cNvPr id="5" name="Ograda številke diapozitiva 8">
            <a:extLst>
              <a:ext uri="{FF2B5EF4-FFF2-40B4-BE49-F238E27FC236}">
                <a16:creationId xmlns:a16="http://schemas.microsoft.com/office/drawing/2014/main" id="{B346DEB9-5926-400E-B512-FBF14EF6C119}"/>
              </a:ext>
            </a:extLst>
          </p:cNvPr>
          <p:cNvSpPr>
            <a:spLocks noGrp="1"/>
          </p:cNvSpPr>
          <p:nvPr>
            <p:ph type="sldNum" sz="quarter" idx="11"/>
          </p:nvPr>
        </p:nvSpPr>
        <p:spPr/>
        <p:txBody>
          <a:bodyPr/>
          <a:lstStyle>
            <a:lvl1pPr>
              <a:defRPr/>
            </a:lvl1pPr>
          </a:lstStyle>
          <a:p>
            <a:fld id="{628C4C27-372A-47CD-9A67-B0DF8F83C476}" type="slidenum">
              <a:rPr lang="en-US" altLang="sl-SI"/>
              <a:pPr/>
              <a:t>‹#›</a:t>
            </a:fld>
            <a:endParaRPr lang="en-US" altLang="sl-SI"/>
          </a:p>
        </p:txBody>
      </p:sp>
      <p:sp>
        <p:nvSpPr>
          <p:cNvPr id="6" name="Ograda noge 9">
            <a:extLst>
              <a:ext uri="{FF2B5EF4-FFF2-40B4-BE49-F238E27FC236}">
                <a16:creationId xmlns:a16="http://schemas.microsoft.com/office/drawing/2014/main" id="{C1E6F2AE-9914-4294-A76D-E44DB7EBC726}"/>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91500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Pr>
        <a:solidFill>
          <a:schemeClr val="bg2"/>
        </a:solidFill>
        <a:effectLst/>
      </p:bgPr>
    </p:bg>
    <p:spTree>
      <p:nvGrpSpPr>
        <p:cNvPr id="1" name=""/>
        <p:cNvGrpSpPr/>
        <p:nvPr/>
      </p:nvGrpSpPr>
      <p:grpSpPr>
        <a:xfrm>
          <a:off x="0" y="0"/>
          <a:ext cx="0" cy="0"/>
          <a:chOff x="0" y="0"/>
          <a:chExt cx="0" cy="0"/>
        </a:xfrm>
      </p:grpSpPr>
      <p:sp>
        <p:nvSpPr>
          <p:cNvPr id="4" name="Pravokotnik 14">
            <a:extLst>
              <a:ext uri="{FF2B5EF4-FFF2-40B4-BE49-F238E27FC236}">
                <a16:creationId xmlns:a16="http://schemas.microsoft.com/office/drawing/2014/main" id="{3DE15506-E240-4675-B1CC-CB2595B7F081}"/>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Pravokotnik 16">
            <a:extLst>
              <a:ext uri="{FF2B5EF4-FFF2-40B4-BE49-F238E27FC236}">
                <a16:creationId xmlns:a16="http://schemas.microsoft.com/office/drawing/2014/main" id="{AD0A079C-ADBC-4F25-99C5-C9824EB07059}"/>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avokotnik 17">
            <a:extLst>
              <a:ext uri="{FF2B5EF4-FFF2-40B4-BE49-F238E27FC236}">
                <a16:creationId xmlns:a16="http://schemas.microsoft.com/office/drawing/2014/main" id="{049136AD-6682-4C66-9969-A47431165CFC}"/>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Pravokotnik 18">
            <a:extLst>
              <a:ext uri="{FF2B5EF4-FFF2-40B4-BE49-F238E27FC236}">
                <a16:creationId xmlns:a16="http://schemas.microsoft.com/office/drawing/2014/main" id="{32A90129-540B-43B2-A8E3-D4EA094B430B}"/>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aven konektor 19">
            <a:extLst>
              <a:ext uri="{FF2B5EF4-FFF2-40B4-BE49-F238E27FC236}">
                <a16:creationId xmlns:a16="http://schemas.microsoft.com/office/drawing/2014/main" id="{2032EB43-764C-434A-B744-266AD8B4480A}"/>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aven konektor 20">
            <a:extLst>
              <a:ext uri="{FF2B5EF4-FFF2-40B4-BE49-F238E27FC236}">
                <a16:creationId xmlns:a16="http://schemas.microsoft.com/office/drawing/2014/main" id="{55FD5E8B-E16D-4B20-9BC6-6BF58516D3FD}"/>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aven konektor 23">
            <a:extLst>
              <a:ext uri="{FF2B5EF4-FFF2-40B4-BE49-F238E27FC236}">
                <a16:creationId xmlns:a16="http://schemas.microsoft.com/office/drawing/2014/main" id="{5A30E82F-90A1-434A-819E-EAE43BF0A2E9}"/>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Raven konektor 24">
            <a:extLst>
              <a:ext uri="{FF2B5EF4-FFF2-40B4-BE49-F238E27FC236}">
                <a16:creationId xmlns:a16="http://schemas.microsoft.com/office/drawing/2014/main" id="{F8823FA6-C505-4B75-A27B-1A35294318E1}"/>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Raven konektor 25">
            <a:extLst>
              <a:ext uri="{FF2B5EF4-FFF2-40B4-BE49-F238E27FC236}">
                <a16:creationId xmlns:a16="http://schemas.microsoft.com/office/drawing/2014/main" id="{ED392C30-1879-4371-AA08-EC7C8E441438}"/>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Pravokotnik 26">
            <a:extLst>
              <a:ext uri="{FF2B5EF4-FFF2-40B4-BE49-F238E27FC236}">
                <a16:creationId xmlns:a16="http://schemas.microsoft.com/office/drawing/2014/main" id="{1B097B9A-A871-4891-AAE0-E6EB488AA9CD}"/>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Elipsa 27">
            <a:extLst>
              <a:ext uri="{FF2B5EF4-FFF2-40B4-BE49-F238E27FC236}">
                <a16:creationId xmlns:a16="http://schemas.microsoft.com/office/drawing/2014/main" id="{8DAD1AD6-D134-47E6-9E91-DB367AE2D425}"/>
              </a:ext>
            </a:extLst>
          </p:cNvPr>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Elipsa 28">
            <a:extLst>
              <a:ext uri="{FF2B5EF4-FFF2-40B4-BE49-F238E27FC236}">
                <a16:creationId xmlns:a16="http://schemas.microsoft.com/office/drawing/2014/main" id="{C0DED94C-04EB-4299-A310-74FF52F4C03A}"/>
              </a:ext>
            </a:extLst>
          </p:cNvPr>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Elipsa 29">
            <a:extLst>
              <a:ext uri="{FF2B5EF4-FFF2-40B4-BE49-F238E27FC236}">
                <a16:creationId xmlns:a16="http://schemas.microsoft.com/office/drawing/2014/main" id="{71FD1EC6-B8CD-4943-997B-9CEE4C455366}"/>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Elipsa 30">
            <a:extLst>
              <a:ext uri="{FF2B5EF4-FFF2-40B4-BE49-F238E27FC236}">
                <a16:creationId xmlns:a16="http://schemas.microsoft.com/office/drawing/2014/main" id="{A2269962-9703-407A-BBDF-391A3E970636}"/>
              </a:ext>
            </a:extLst>
          </p:cNvPr>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Elipsa 31">
            <a:extLst>
              <a:ext uri="{FF2B5EF4-FFF2-40B4-BE49-F238E27FC236}">
                <a16:creationId xmlns:a16="http://schemas.microsoft.com/office/drawing/2014/main" id="{E493F172-066B-49DE-B847-C6149F17AD9B}"/>
              </a:ext>
            </a:extLst>
          </p:cNvPr>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Raven konektor 32">
            <a:extLst>
              <a:ext uri="{FF2B5EF4-FFF2-40B4-BE49-F238E27FC236}">
                <a16:creationId xmlns:a16="http://schemas.microsoft.com/office/drawing/2014/main" id="{4D4F3E0D-FA74-4B37-B55B-0E2BFB08971E}"/>
              </a:ext>
            </a:extLst>
          </p:cNvPr>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Naslov 1"/>
          <p:cNvSpPr>
            <a:spLocks noGrp="1"/>
          </p:cNvSpPr>
          <p:nvPr>
            <p:ph type="title"/>
          </p:nvPr>
        </p:nvSpPr>
        <p:spPr>
          <a:xfrm>
            <a:off x="2286000" y="2895600"/>
            <a:ext cx="6172200" cy="2053590"/>
          </a:xfrm>
        </p:spPr>
        <p:txBody>
          <a:bodyPr/>
          <a:lstStyle>
            <a:lvl1pPr algn="l">
              <a:buNone/>
              <a:defRPr sz="3000" b="1" cap="small" baseline="0"/>
            </a:lvl1pPr>
          </a:lstStyle>
          <a:p>
            <a:r>
              <a:rPr lang="sl-SI"/>
              <a:t>Kliknite, če želite urediti slog naslova matrice</a:t>
            </a:r>
            <a:endParaRPr lang="en-US"/>
          </a:p>
        </p:txBody>
      </p:sp>
      <p:sp>
        <p:nvSpPr>
          <p:cNvPr id="3" name="Ograda besedila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l-SI"/>
              <a:t>Kliknite, če želite urediti sloge besedila matrice</a:t>
            </a:r>
          </a:p>
        </p:txBody>
      </p:sp>
      <p:sp>
        <p:nvSpPr>
          <p:cNvPr id="20" name="Ograda datuma 3">
            <a:extLst>
              <a:ext uri="{FF2B5EF4-FFF2-40B4-BE49-F238E27FC236}">
                <a16:creationId xmlns:a16="http://schemas.microsoft.com/office/drawing/2014/main" id="{E5BD3A4F-6DAC-474A-ADFE-7D25B4B0C00A}"/>
              </a:ext>
            </a:extLst>
          </p:cNvPr>
          <p:cNvSpPr>
            <a:spLocks noGrp="1"/>
          </p:cNvSpPr>
          <p:nvPr>
            <p:ph type="dt" sz="half" idx="10"/>
          </p:nvPr>
        </p:nvSpPr>
        <p:spPr bwMode="auto">
          <a:xfrm rot="5400000">
            <a:off x="7762875" y="1169988"/>
            <a:ext cx="2286000" cy="381000"/>
          </a:xfrm>
        </p:spPr>
        <p:txBody>
          <a:bodyPr/>
          <a:lstStyle>
            <a:lvl1pPr>
              <a:defRPr/>
            </a:lvl1pPr>
          </a:lstStyle>
          <a:p>
            <a:pPr>
              <a:defRPr/>
            </a:pPr>
            <a:fld id="{9D7CD7A3-184C-45A1-86FD-884DC4A99A97}" type="datetimeFigureOut">
              <a:rPr lang="en-US"/>
              <a:pPr>
                <a:defRPr/>
              </a:pPr>
              <a:t>6/3/2019</a:t>
            </a:fld>
            <a:endParaRPr lang="en-US"/>
          </a:p>
        </p:txBody>
      </p:sp>
      <p:sp>
        <p:nvSpPr>
          <p:cNvPr id="21" name="Ograda noge 4">
            <a:extLst>
              <a:ext uri="{FF2B5EF4-FFF2-40B4-BE49-F238E27FC236}">
                <a16:creationId xmlns:a16="http://schemas.microsoft.com/office/drawing/2014/main" id="{E116140C-4966-4F62-B21B-5F6719D08C1D}"/>
              </a:ext>
            </a:extLst>
          </p:cNvPr>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Ograda številke diapozitiva 5">
            <a:extLst>
              <a:ext uri="{FF2B5EF4-FFF2-40B4-BE49-F238E27FC236}">
                <a16:creationId xmlns:a16="http://schemas.microsoft.com/office/drawing/2014/main" id="{7E141623-4630-459B-A188-4253C195B356}"/>
              </a:ext>
            </a:extLst>
          </p:cNvPr>
          <p:cNvSpPr>
            <a:spLocks noGrp="1"/>
          </p:cNvSpPr>
          <p:nvPr>
            <p:ph type="sldNum" sz="quarter" idx="12"/>
          </p:nvPr>
        </p:nvSpPr>
        <p:spPr bwMode="auto">
          <a:xfrm>
            <a:off x="1339850" y="4929188"/>
            <a:ext cx="609600" cy="517525"/>
          </a:xfrm>
        </p:spPr>
        <p:txBody>
          <a:bodyPr/>
          <a:lstStyle>
            <a:lvl1pPr>
              <a:defRPr/>
            </a:lvl1pPr>
          </a:lstStyle>
          <a:p>
            <a:fld id="{870BAEEB-2E0F-4853-ACDF-597D3119EC85}" type="slidenum">
              <a:rPr lang="en-US" altLang="sl-SI"/>
              <a:pPr/>
              <a:t>‹#›</a:t>
            </a:fld>
            <a:endParaRPr lang="en-US" altLang="sl-SI"/>
          </a:p>
        </p:txBody>
      </p:sp>
    </p:spTree>
    <p:extLst>
      <p:ext uri="{BB962C8B-B14F-4D97-AF65-F5344CB8AC3E}">
        <p14:creationId xmlns:p14="http://schemas.microsoft.com/office/powerpoint/2010/main" val="17604998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9" name="Ograda vsebine 8"/>
          <p:cNvSpPr>
            <a:spLocks noGrp="1"/>
          </p:cNvSpPr>
          <p:nvPr>
            <p:ph sz="quarter" idx="1"/>
          </p:nvPr>
        </p:nvSpPr>
        <p:spPr>
          <a:xfrm>
            <a:off x="457200" y="1600200"/>
            <a:ext cx="3657600" cy="4572000"/>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11" name="Ograda vsebine 10"/>
          <p:cNvSpPr>
            <a:spLocks noGrp="1"/>
          </p:cNvSpPr>
          <p:nvPr>
            <p:ph sz="quarter" idx="2"/>
          </p:nvPr>
        </p:nvSpPr>
        <p:spPr>
          <a:xfrm>
            <a:off x="4270248" y="1600200"/>
            <a:ext cx="3657600" cy="4572000"/>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13">
            <a:extLst>
              <a:ext uri="{FF2B5EF4-FFF2-40B4-BE49-F238E27FC236}">
                <a16:creationId xmlns:a16="http://schemas.microsoft.com/office/drawing/2014/main" id="{83237AFE-F89D-4402-A1DA-D42EA8760E43}"/>
              </a:ext>
            </a:extLst>
          </p:cNvPr>
          <p:cNvSpPr>
            <a:spLocks noGrp="1"/>
          </p:cNvSpPr>
          <p:nvPr>
            <p:ph type="dt" sz="half" idx="10"/>
          </p:nvPr>
        </p:nvSpPr>
        <p:spPr/>
        <p:txBody>
          <a:bodyPr/>
          <a:lstStyle>
            <a:lvl1pPr>
              <a:defRPr/>
            </a:lvl1pPr>
          </a:lstStyle>
          <a:p>
            <a:pPr>
              <a:defRPr/>
            </a:pPr>
            <a:fld id="{43CB4976-E95E-478E-9F2A-4D51E203EB15}" type="datetimeFigureOut">
              <a:rPr lang="en-US"/>
              <a:pPr>
                <a:defRPr/>
              </a:pPr>
              <a:t>6/3/2019</a:t>
            </a:fld>
            <a:endParaRPr lang="en-US" dirty="0"/>
          </a:p>
        </p:txBody>
      </p:sp>
      <p:sp>
        <p:nvSpPr>
          <p:cNvPr id="6" name="Ograda noge 2">
            <a:extLst>
              <a:ext uri="{FF2B5EF4-FFF2-40B4-BE49-F238E27FC236}">
                <a16:creationId xmlns:a16="http://schemas.microsoft.com/office/drawing/2014/main" id="{7F26BA64-48B7-46AF-B39A-47FE5108AE86}"/>
              </a:ext>
            </a:extLst>
          </p:cNvPr>
          <p:cNvSpPr>
            <a:spLocks noGrp="1"/>
          </p:cNvSpPr>
          <p:nvPr>
            <p:ph type="ftr" sz="quarter" idx="11"/>
          </p:nvPr>
        </p:nvSpPr>
        <p:spPr/>
        <p:txBody>
          <a:bodyPr/>
          <a:lstStyle>
            <a:lvl1pPr>
              <a:defRPr/>
            </a:lvl1pPr>
          </a:lstStyle>
          <a:p>
            <a:pPr>
              <a:defRPr/>
            </a:pPr>
            <a:endParaRPr lang="en-US"/>
          </a:p>
        </p:txBody>
      </p:sp>
      <p:sp>
        <p:nvSpPr>
          <p:cNvPr id="7" name="Ograda številke diapozitiva 22">
            <a:extLst>
              <a:ext uri="{FF2B5EF4-FFF2-40B4-BE49-F238E27FC236}">
                <a16:creationId xmlns:a16="http://schemas.microsoft.com/office/drawing/2014/main" id="{53422EB1-5CE7-444D-99C1-EA0BF2D2185A}"/>
              </a:ext>
            </a:extLst>
          </p:cNvPr>
          <p:cNvSpPr>
            <a:spLocks noGrp="1"/>
          </p:cNvSpPr>
          <p:nvPr>
            <p:ph type="sldNum" sz="quarter" idx="12"/>
          </p:nvPr>
        </p:nvSpPr>
        <p:spPr/>
        <p:txBody>
          <a:bodyPr/>
          <a:lstStyle>
            <a:lvl1pPr>
              <a:defRPr/>
            </a:lvl1pPr>
          </a:lstStyle>
          <a:p>
            <a:fld id="{58B0C876-0E74-4290-80F3-3DDB96FFF7F5}" type="slidenum">
              <a:rPr lang="en-US" altLang="sl-SI"/>
              <a:pPr/>
              <a:t>‹#›</a:t>
            </a:fld>
            <a:endParaRPr lang="en-US" altLang="sl-SI"/>
          </a:p>
        </p:txBody>
      </p:sp>
    </p:spTree>
    <p:extLst>
      <p:ext uri="{BB962C8B-B14F-4D97-AF65-F5344CB8AC3E}">
        <p14:creationId xmlns:p14="http://schemas.microsoft.com/office/powerpoint/2010/main" val="316784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7543800" cy="1143000"/>
          </a:xfrm>
        </p:spPr>
        <p:txBody>
          <a:bodyPr/>
          <a:lstStyle>
            <a:lvl1pPr>
              <a:defRPr/>
            </a:lvl1pPr>
          </a:lstStyle>
          <a:p>
            <a:r>
              <a:rPr lang="sl-SI"/>
              <a:t>Kliknite, če želite urediti slog naslova matrice</a:t>
            </a:r>
            <a:endParaRPr lang="en-US"/>
          </a:p>
        </p:txBody>
      </p:sp>
      <p:sp>
        <p:nvSpPr>
          <p:cNvPr id="11" name="Ograda vsebine 10"/>
          <p:cNvSpPr>
            <a:spLocks noGrp="1"/>
          </p:cNvSpPr>
          <p:nvPr>
            <p:ph sz="quarter" idx="2"/>
          </p:nvPr>
        </p:nvSpPr>
        <p:spPr>
          <a:xfrm>
            <a:off x="457200" y="2362200"/>
            <a:ext cx="3657600" cy="3886200"/>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13" name="Ograda vsebine 12"/>
          <p:cNvSpPr>
            <a:spLocks noGrp="1"/>
          </p:cNvSpPr>
          <p:nvPr>
            <p:ph sz="quarter" idx="4"/>
          </p:nvPr>
        </p:nvSpPr>
        <p:spPr>
          <a:xfrm>
            <a:off x="4371975" y="2362200"/>
            <a:ext cx="3657600" cy="3886200"/>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12" name="Ograda besedila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sl-SI"/>
              <a:t>Kliknite, če želite urediti sloge besedila matrice</a:t>
            </a:r>
          </a:p>
        </p:txBody>
      </p:sp>
      <p:sp>
        <p:nvSpPr>
          <p:cNvPr id="14" name="Ograda besedila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sl-SI"/>
              <a:t>Kliknite, če želite urediti sloge besedila matrice</a:t>
            </a:r>
          </a:p>
        </p:txBody>
      </p:sp>
      <p:sp>
        <p:nvSpPr>
          <p:cNvPr id="7" name="Ograda datuma 13">
            <a:extLst>
              <a:ext uri="{FF2B5EF4-FFF2-40B4-BE49-F238E27FC236}">
                <a16:creationId xmlns:a16="http://schemas.microsoft.com/office/drawing/2014/main" id="{9EBE977A-B4FC-48D7-B90E-D7BB5B8D4505}"/>
              </a:ext>
            </a:extLst>
          </p:cNvPr>
          <p:cNvSpPr>
            <a:spLocks noGrp="1"/>
          </p:cNvSpPr>
          <p:nvPr>
            <p:ph type="dt" sz="half" idx="10"/>
          </p:nvPr>
        </p:nvSpPr>
        <p:spPr/>
        <p:txBody>
          <a:bodyPr/>
          <a:lstStyle>
            <a:lvl1pPr>
              <a:defRPr/>
            </a:lvl1pPr>
          </a:lstStyle>
          <a:p>
            <a:pPr>
              <a:defRPr/>
            </a:pPr>
            <a:fld id="{0E20A4E0-8B74-4DC4-8E9F-18EB722D46D8}" type="datetimeFigureOut">
              <a:rPr lang="en-US"/>
              <a:pPr>
                <a:defRPr/>
              </a:pPr>
              <a:t>6/3/2019</a:t>
            </a:fld>
            <a:endParaRPr lang="en-US" dirty="0"/>
          </a:p>
        </p:txBody>
      </p:sp>
      <p:sp>
        <p:nvSpPr>
          <p:cNvPr id="8" name="Ograda noge 2">
            <a:extLst>
              <a:ext uri="{FF2B5EF4-FFF2-40B4-BE49-F238E27FC236}">
                <a16:creationId xmlns:a16="http://schemas.microsoft.com/office/drawing/2014/main" id="{B464A658-26DF-424D-858C-E9A8A8966101}"/>
              </a:ext>
            </a:extLst>
          </p:cNvPr>
          <p:cNvSpPr>
            <a:spLocks noGrp="1"/>
          </p:cNvSpPr>
          <p:nvPr>
            <p:ph type="ftr" sz="quarter" idx="11"/>
          </p:nvPr>
        </p:nvSpPr>
        <p:spPr/>
        <p:txBody>
          <a:bodyPr/>
          <a:lstStyle>
            <a:lvl1pPr>
              <a:defRPr/>
            </a:lvl1pPr>
          </a:lstStyle>
          <a:p>
            <a:pPr>
              <a:defRPr/>
            </a:pPr>
            <a:endParaRPr lang="en-US"/>
          </a:p>
        </p:txBody>
      </p:sp>
      <p:sp>
        <p:nvSpPr>
          <p:cNvPr id="9" name="Ograda številke diapozitiva 22">
            <a:extLst>
              <a:ext uri="{FF2B5EF4-FFF2-40B4-BE49-F238E27FC236}">
                <a16:creationId xmlns:a16="http://schemas.microsoft.com/office/drawing/2014/main" id="{176AB888-4C67-4E7D-BB56-6DFFCF0DCD01}"/>
              </a:ext>
            </a:extLst>
          </p:cNvPr>
          <p:cNvSpPr>
            <a:spLocks noGrp="1"/>
          </p:cNvSpPr>
          <p:nvPr>
            <p:ph type="sldNum" sz="quarter" idx="12"/>
          </p:nvPr>
        </p:nvSpPr>
        <p:spPr/>
        <p:txBody>
          <a:bodyPr/>
          <a:lstStyle>
            <a:lvl1pPr>
              <a:defRPr/>
            </a:lvl1pPr>
          </a:lstStyle>
          <a:p>
            <a:fld id="{76552993-957E-435D-8370-DAAD0D723547}" type="slidenum">
              <a:rPr lang="en-US" altLang="sl-SI"/>
              <a:pPr/>
              <a:t>‹#›</a:t>
            </a:fld>
            <a:endParaRPr lang="en-US" altLang="sl-SI"/>
          </a:p>
        </p:txBody>
      </p:sp>
    </p:spTree>
    <p:extLst>
      <p:ext uri="{BB962C8B-B14F-4D97-AF65-F5344CB8AC3E}">
        <p14:creationId xmlns:p14="http://schemas.microsoft.com/office/powerpoint/2010/main" val="4170813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datuma 5">
            <a:extLst>
              <a:ext uri="{FF2B5EF4-FFF2-40B4-BE49-F238E27FC236}">
                <a16:creationId xmlns:a16="http://schemas.microsoft.com/office/drawing/2014/main" id="{EFD14F54-4D45-4E8D-9942-29FF576B1BE6}"/>
              </a:ext>
            </a:extLst>
          </p:cNvPr>
          <p:cNvSpPr>
            <a:spLocks noGrp="1"/>
          </p:cNvSpPr>
          <p:nvPr>
            <p:ph type="dt" sz="half" idx="10"/>
          </p:nvPr>
        </p:nvSpPr>
        <p:spPr/>
        <p:txBody>
          <a:bodyPr rtlCol="0"/>
          <a:lstStyle>
            <a:lvl1pPr>
              <a:defRPr/>
            </a:lvl1pPr>
          </a:lstStyle>
          <a:p>
            <a:pPr>
              <a:defRPr/>
            </a:pPr>
            <a:fld id="{E0B8D76F-AA46-4C42-9F8F-C5BA532F12BF}" type="datetimeFigureOut">
              <a:rPr lang="en-US"/>
              <a:pPr>
                <a:defRPr/>
              </a:pPr>
              <a:t>6/3/2019</a:t>
            </a:fld>
            <a:endParaRPr lang="en-US"/>
          </a:p>
        </p:txBody>
      </p:sp>
      <p:sp>
        <p:nvSpPr>
          <p:cNvPr id="4" name="Ograda številke diapozitiva 6">
            <a:extLst>
              <a:ext uri="{FF2B5EF4-FFF2-40B4-BE49-F238E27FC236}">
                <a16:creationId xmlns:a16="http://schemas.microsoft.com/office/drawing/2014/main" id="{D97787B8-7419-4BCD-AC21-F8D67DBF103B}"/>
              </a:ext>
            </a:extLst>
          </p:cNvPr>
          <p:cNvSpPr>
            <a:spLocks noGrp="1"/>
          </p:cNvSpPr>
          <p:nvPr>
            <p:ph type="sldNum" sz="quarter" idx="11"/>
          </p:nvPr>
        </p:nvSpPr>
        <p:spPr/>
        <p:txBody>
          <a:bodyPr/>
          <a:lstStyle>
            <a:lvl1pPr>
              <a:defRPr/>
            </a:lvl1pPr>
          </a:lstStyle>
          <a:p>
            <a:fld id="{CAEE40E7-4DC8-4685-B89E-1426F765162D}" type="slidenum">
              <a:rPr lang="en-US" altLang="sl-SI"/>
              <a:pPr/>
              <a:t>‹#›</a:t>
            </a:fld>
            <a:endParaRPr lang="en-US" altLang="sl-SI"/>
          </a:p>
        </p:txBody>
      </p:sp>
      <p:sp>
        <p:nvSpPr>
          <p:cNvPr id="5" name="Ograda noge 7">
            <a:extLst>
              <a:ext uri="{FF2B5EF4-FFF2-40B4-BE49-F238E27FC236}">
                <a16:creationId xmlns:a16="http://schemas.microsoft.com/office/drawing/2014/main" id="{1934C4D8-3F41-4334-8868-E3D4EFE02D79}"/>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603330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3">
            <a:extLst>
              <a:ext uri="{FF2B5EF4-FFF2-40B4-BE49-F238E27FC236}">
                <a16:creationId xmlns:a16="http://schemas.microsoft.com/office/drawing/2014/main" id="{4B5A3FA3-A62E-47AD-8411-D6724BD0B6A0}"/>
              </a:ext>
            </a:extLst>
          </p:cNvPr>
          <p:cNvSpPr>
            <a:spLocks noGrp="1"/>
          </p:cNvSpPr>
          <p:nvPr>
            <p:ph type="dt" sz="half" idx="10"/>
          </p:nvPr>
        </p:nvSpPr>
        <p:spPr/>
        <p:txBody>
          <a:bodyPr/>
          <a:lstStyle>
            <a:lvl1pPr>
              <a:defRPr/>
            </a:lvl1pPr>
          </a:lstStyle>
          <a:p>
            <a:pPr>
              <a:defRPr/>
            </a:pPr>
            <a:fld id="{E3CC91E4-2CD2-4283-BB68-9A6774CDF0C8}" type="datetimeFigureOut">
              <a:rPr lang="en-US"/>
              <a:pPr>
                <a:defRPr/>
              </a:pPr>
              <a:t>6/3/2019</a:t>
            </a:fld>
            <a:endParaRPr lang="en-US" dirty="0"/>
          </a:p>
        </p:txBody>
      </p:sp>
      <p:sp>
        <p:nvSpPr>
          <p:cNvPr id="3" name="Ograda noge 2">
            <a:extLst>
              <a:ext uri="{FF2B5EF4-FFF2-40B4-BE49-F238E27FC236}">
                <a16:creationId xmlns:a16="http://schemas.microsoft.com/office/drawing/2014/main" id="{C768F51B-BFB7-4340-8075-250F985F924D}"/>
              </a:ext>
            </a:extLst>
          </p:cNvPr>
          <p:cNvSpPr>
            <a:spLocks noGrp="1"/>
          </p:cNvSpPr>
          <p:nvPr>
            <p:ph type="ftr" sz="quarter" idx="11"/>
          </p:nvPr>
        </p:nvSpPr>
        <p:spPr/>
        <p:txBody>
          <a:bodyPr/>
          <a:lstStyle>
            <a:lvl1pPr>
              <a:defRPr/>
            </a:lvl1pPr>
          </a:lstStyle>
          <a:p>
            <a:pPr>
              <a:defRPr/>
            </a:pPr>
            <a:endParaRPr lang="en-US"/>
          </a:p>
        </p:txBody>
      </p:sp>
      <p:sp>
        <p:nvSpPr>
          <p:cNvPr id="4" name="Ograda številke diapozitiva 22">
            <a:extLst>
              <a:ext uri="{FF2B5EF4-FFF2-40B4-BE49-F238E27FC236}">
                <a16:creationId xmlns:a16="http://schemas.microsoft.com/office/drawing/2014/main" id="{72016FB5-7994-4C7C-9626-BE5FDE24F141}"/>
              </a:ext>
            </a:extLst>
          </p:cNvPr>
          <p:cNvSpPr>
            <a:spLocks noGrp="1"/>
          </p:cNvSpPr>
          <p:nvPr>
            <p:ph type="sldNum" sz="quarter" idx="12"/>
          </p:nvPr>
        </p:nvSpPr>
        <p:spPr/>
        <p:txBody>
          <a:bodyPr/>
          <a:lstStyle>
            <a:lvl1pPr>
              <a:defRPr/>
            </a:lvl1pPr>
          </a:lstStyle>
          <a:p>
            <a:fld id="{C826B1EF-E75A-44B1-94F1-441418030394}" type="slidenum">
              <a:rPr lang="en-US" altLang="sl-SI"/>
              <a:pPr/>
              <a:t>‹#›</a:t>
            </a:fld>
            <a:endParaRPr lang="en-US" altLang="sl-SI"/>
          </a:p>
        </p:txBody>
      </p:sp>
    </p:spTree>
    <p:extLst>
      <p:ext uri="{BB962C8B-B14F-4D97-AF65-F5344CB8AC3E}">
        <p14:creationId xmlns:p14="http://schemas.microsoft.com/office/powerpoint/2010/main" val="1772952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5" name="Raven konektor 14">
            <a:extLst>
              <a:ext uri="{FF2B5EF4-FFF2-40B4-BE49-F238E27FC236}">
                <a16:creationId xmlns:a16="http://schemas.microsoft.com/office/drawing/2014/main" id="{E0DF9424-FE1D-4655-B731-47097E7232BF}"/>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Raven konektor 16">
            <a:extLst>
              <a:ext uri="{FF2B5EF4-FFF2-40B4-BE49-F238E27FC236}">
                <a16:creationId xmlns:a16="http://schemas.microsoft.com/office/drawing/2014/main" id="{854FC8A2-A524-4B6B-8490-133E90E7FF6A}"/>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Raven konektor 17">
            <a:extLst>
              <a:ext uri="{FF2B5EF4-FFF2-40B4-BE49-F238E27FC236}">
                <a16:creationId xmlns:a16="http://schemas.microsoft.com/office/drawing/2014/main" id="{BD85896F-765D-4AE9-8F93-502104A584CE}"/>
              </a:ext>
            </a:extLst>
          </p:cNvPr>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Raven konektor 18">
            <a:extLst>
              <a:ext uri="{FF2B5EF4-FFF2-40B4-BE49-F238E27FC236}">
                <a16:creationId xmlns:a16="http://schemas.microsoft.com/office/drawing/2014/main" id="{2E1B3448-B8E3-445E-B151-430D3FAFFCD3}"/>
              </a:ext>
            </a:extLst>
          </p:cNvPr>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Pravokotnik 19">
            <a:extLst>
              <a:ext uri="{FF2B5EF4-FFF2-40B4-BE49-F238E27FC236}">
                <a16:creationId xmlns:a16="http://schemas.microsoft.com/office/drawing/2014/main" id="{5B1F8F3F-CA44-458E-ACE4-28350C0895E9}"/>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aven konektor 20">
            <a:extLst>
              <a:ext uri="{FF2B5EF4-FFF2-40B4-BE49-F238E27FC236}">
                <a16:creationId xmlns:a16="http://schemas.microsoft.com/office/drawing/2014/main" id="{D2B84111-C614-44AD-A4CC-93513CD17FD7}"/>
              </a:ext>
            </a:extLst>
          </p:cNvPr>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Elipsa 23">
            <a:extLst>
              <a:ext uri="{FF2B5EF4-FFF2-40B4-BE49-F238E27FC236}">
                <a16:creationId xmlns:a16="http://schemas.microsoft.com/office/drawing/2014/main" id="{7E927FAC-8440-416C-AB4D-904B78E749DB}"/>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Naslov 1"/>
          <p:cNvSpPr>
            <a:spLocks noGrp="1"/>
          </p:cNvSpPr>
          <p:nvPr>
            <p:ph type="title"/>
          </p:nvPr>
        </p:nvSpPr>
        <p:spPr>
          <a:xfrm rot="5400000">
            <a:off x="3371850" y="3200400"/>
            <a:ext cx="6309360" cy="457200"/>
          </a:xfrm>
        </p:spPr>
        <p:txBody>
          <a:bodyPr/>
          <a:lstStyle>
            <a:lvl1pPr algn="l">
              <a:buNone/>
              <a:defRPr sz="2000" b="1" cap="small" baseline="0"/>
            </a:lvl1pPr>
          </a:lstStyle>
          <a:p>
            <a:r>
              <a:rPr lang="sl-SI"/>
              <a:t>Kliknite, če želite urediti slog naslova matrice</a:t>
            </a:r>
            <a:endParaRPr lang="en-US"/>
          </a:p>
        </p:txBody>
      </p:sp>
      <p:sp>
        <p:nvSpPr>
          <p:cNvPr id="3" name="Ograda besedila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sl-SI"/>
              <a:t>Kliknite, če želite urediti sloge besedila matrice</a:t>
            </a:r>
          </a:p>
        </p:txBody>
      </p:sp>
      <p:sp>
        <p:nvSpPr>
          <p:cNvPr id="18" name="Ograda vsebine 17"/>
          <p:cNvSpPr>
            <a:spLocks noGrp="1"/>
          </p:cNvSpPr>
          <p:nvPr>
            <p:ph sz="quarter" idx="1"/>
          </p:nvPr>
        </p:nvSpPr>
        <p:spPr>
          <a:xfrm>
            <a:off x="304800" y="274320"/>
            <a:ext cx="5638800" cy="6327648"/>
          </a:xfrm>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12" name="Ograda datuma 20">
            <a:extLst>
              <a:ext uri="{FF2B5EF4-FFF2-40B4-BE49-F238E27FC236}">
                <a16:creationId xmlns:a16="http://schemas.microsoft.com/office/drawing/2014/main" id="{6C72E1E3-0238-4D03-B6E2-B0C0E9AA06A5}"/>
              </a:ext>
            </a:extLst>
          </p:cNvPr>
          <p:cNvSpPr>
            <a:spLocks noGrp="1"/>
          </p:cNvSpPr>
          <p:nvPr>
            <p:ph type="dt" sz="half" idx="10"/>
          </p:nvPr>
        </p:nvSpPr>
        <p:spPr/>
        <p:txBody>
          <a:bodyPr rtlCol="0"/>
          <a:lstStyle>
            <a:lvl1pPr>
              <a:defRPr/>
            </a:lvl1pPr>
          </a:lstStyle>
          <a:p>
            <a:pPr>
              <a:defRPr/>
            </a:pPr>
            <a:fld id="{4A2EC521-1734-4A7F-858F-7A455C3AC1A0}" type="datetimeFigureOut">
              <a:rPr lang="en-US"/>
              <a:pPr>
                <a:defRPr/>
              </a:pPr>
              <a:t>6/3/2019</a:t>
            </a:fld>
            <a:endParaRPr lang="en-US" dirty="0"/>
          </a:p>
        </p:txBody>
      </p:sp>
      <p:sp>
        <p:nvSpPr>
          <p:cNvPr id="13" name="Ograda številke diapozitiva 21">
            <a:extLst>
              <a:ext uri="{FF2B5EF4-FFF2-40B4-BE49-F238E27FC236}">
                <a16:creationId xmlns:a16="http://schemas.microsoft.com/office/drawing/2014/main" id="{7D56A322-B5EF-49B0-9E4A-32006EB33C0F}"/>
              </a:ext>
            </a:extLst>
          </p:cNvPr>
          <p:cNvSpPr>
            <a:spLocks noGrp="1"/>
          </p:cNvSpPr>
          <p:nvPr>
            <p:ph type="sldNum" sz="quarter" idx="11"/>
          </p:nvPr>
        </p:nvSpPr>
        <p:spPr/>
        <p:txBody>
          <a:bodyPr/>
          <a:lstStyle>
            <a:lvl1pPr>
              <a:defRPr/>
            </a:lvl1pPr>
          </a:lstStyle>
          <a:p>
            <a:fld id="{9DED4361-0066-4B8A-86FE-3BD5608DA13A}" type="slidenum">
              <a:rPr lang="en-US" altLang="sl-SI"/>
              <a:pPr/>
              <a:t>‹#›</a:t>
            </a:fld>
            <a:endParaRPr lang="en-US" altLang="sl-SI"/>
          </a:p>
        </p:txBody>
      </p:sp>
      <p:sp>
        <p:nvSpPr>
          <p:cNvPr id="14" name="Ograda noge 22">
            <a:extLst>
              <a:ext uri="{FF2B5EF4-FFF2-40B4-BE49-F238E27FC236}">
                <a16:creationId xmlns:a16="http://schemas.microsoft.com/office/drawing/2014/main" id="{7306B16B-01DC-4C32-A527-768DB6C0F320}"/>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83045820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5" name="Raven konektor 14">
            <a:extLst>
              <a:ext uri="{FF2B5EF4-FFF2-40B4-BE49-F238E27FC236}">
                <a16:creationId xmlns:a16="http://schemas.microsoft.com/office/drawing/2014/main" id="{1E4F4080-28A6-4CCB-80FB-C1B351461F25}"/>
              </a:ext>
            </a:extLst>
          </p:cNvPr>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Elipsa 16">
            <a:extLst>
              <a:ext uri="{FF2B5EF4-FFF2-40B4-BE49-F238E27FC236}">
                <a16:creationId xmlns:a16="http://schemas.microsoft.com/office/drawing/2014/main" id="{A0884E12-4A59-4193-8089-C47409A4BA0C}"/>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aven konektor 17">
            <a:extLst>
              <a:ext uri="{FF2B5EF4-FFF2-40B4-BE49-F238E27FC236}">
                <a16:creationId xmlns:a16="http://schemas.microsoft.com/office/drawing/2014/main" id="{0C685B31-6C43-4ECA-87DD-99DBAA47FE5B}"/>
              </a:ext>
            </a:extLst>
          </p:cNvPr>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Pravokotnik 18">
            <a:extLst>
              <a:ext uri="{FF2B5EF4-FFF2-40B4-BE49-F238E27FC236}">
                <a16:creationId xmlns:a16="http://schemas.microsoft.com/office/drawing/2014/main" id="{37173058-D94C-4BC8-8DB5-27503D304105}"/>
              </a:ext>
            </a:extLst>
          </p:cNvPr>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aven konektor 19">
            <a:extLst>
              <a:ext uri="{FF2B5EF4-FFF2-40B4-BE49-F238E27FC236}">
                <a16:creationId xmlns:a16="http://schemas.microsoft.com/office/drawing/2014/main" id="{61139E9A-E7EF-476B-B722-C943B87B377F}"/>
              </a:ext>
            </a:extLst>
          </p:cNvPr>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aven konektor 20">
            <a:extLst>
              <a:ext uri="{FF2B5EF4-FFF2-40B4-BE49-F238E27FC236}">
                <a16:creationId xmlns:a16="http://schemas.microsoft.com/office/drawing/2014/main" id="{92B76175-E543-426B-A05E-86F103401F0D}"/>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Raven konektor 23">
            <a:extLst>
              <a:ext uri="{FF2B5EF4-FFF2-40B4-BE49-F238E27FC236}">
                <a16:creationId xmlns:a16="http://schemas.microsoft.com/office/drawing/2014/main" id="{D6BCBBDA-143D-4DA7-9EC2-564AA2F20605}"/>
              </a:ext>
            </a:extLst>
          </p:cNvPr>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Naslov 1"/>
          <p:cNvSpPr>
            <a:spLocks noGrp="1"/>
          </p:cNvSpPr>
          <p:nvPr>
            <p:ph type="title"/>
          </p:nvPr>
        </p:nvSpPr>
        <p:spPr>
          <a:xfrm rot="5400000">
            <a:off x="3350133" y="3200400"/>
            <a:ext cx="6309360" cy="457200"/>
          </a:xfrm>
        </p:spPr>
        <p:txBody>
          <a:bodyPr/>
          <a:lstStyle>
            <a:lvl1pPr algn="l">
              <a:buNone/>
              <a:defRPr sz="2000" b="1"/>
            </a:lvl1pPr>
          </a:lstStyle>
          <a:p>
            <a:r>
              <a:rPr lang="sl-SI"/>
              <a:t>Kliknite, če želite urediti slog naslova matrice</a:t>
            </a:r>
            <a:endParaRPr lang="en-US"/>
          </a:p>
        </p:txBody>
      </p:sp>
      <p:sp>
        <p:nvSpPr>
          <p:cNvPr id="3" name="Ograda slik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sl-SI" noProof="0"/>
              <a:t>Kliknite ikono, če želite dodati sliko</a:t>
            </a:r>
            <a:endParaRPr lang="en-US" noProof="0" dirty="0"/>
          </a:p>
        </p:txBody>
      </p:sp>
      <p:sp>
        <p:nvSpPr>
          <p:cNvPr id="4" name="Ograda besedila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sl-SI"/>
              <a:t>Kliknite, če želite urediti sloge besedila matrice</a:t>
            </a:r>
          </a:p>
        </p:txBody>
      </p:sp>
      <p:sp>
        <p:nvSpPr>
          <p:cNvPr id="12" name="Ograda datuma 16">
            <a:extLst>
              <a:ext uri="{FF2B5EF4-FFF2-40B4-BE49-F238E27FC236}">
                <a16:creationId xmlns:a16="http://schemas.microsoft.com/office/drawing/2014/main" id="{2CEBA00A-23C6-436F-99AF-589FEB62A0D8}"/>
              </a:ext>
            </a:extLst>
          </p:cNvPr>
          <p:cNvSpPr>
            <a:spLocks noGrp="1"/>
          </p:cNvSpPr>
          <p:nvPr>
            <p:ph type="dt" sz="half" idx="10"/>
          </p:nvPr>
        </p:nvSpPr>
        <p:spPr/>
        <p:txBody>
          <a:bodyPr rtlCol="0"/>
          <a:lstStyle>
            <a:lvl1pPr>
              <a:defRPr/>
            </a:lvl1pPr>
          </a:lstStyle>
          <a:p>
            <a:pPr>
              <a:defRPr/>
            </a:pPr>
            <a:fld id="{54B89B93-0110-402E-A7A5-B094422A96AD}" type="datetimeFigureOut">
              <a:rPr lang="en-US"/>
              <a:pPr>
                <a:defRPr/>
              </a:pPr>
              <a:t>6/3/2019</a:t>
            </a:fld>
            <a:endParaRPr lang="en-US"/>
          </a:p>
        </p:txBody>
      </p:sp>
      <p:sp>
        <p:nvSpPr>
          <p:cNvPr id="13" name="Ograda številke diapozitiva 17">
            <a:extLst>
              <a:ext uri="{FF2B5EF4-FFF2-40B4-BE49-F238E27FC236}">
                <a16:creationId xmlns:a16="http://schemas.microsoft.com/office/drawing/2014/main" id="{8C2A7397-5C28-461E-8E42-05AD7D692F0A}"/>
              </a:ext>
            </a:extLst>
          </p:cNvPr>
          <p:cNvSpPr>
            <a:spLocks noGrp="1"/>
          </p:cNvSpPr>
          <p:nvPr>
            <p:ph type="sldNum" sz="quarter" idx="11"/>
          </p:nvPr>
        </p:nvSpPr>
        <p:spPr/>
        <p:txBody>
          <a:bodyPr/>
          <a:lstStyle>
            <a:lvl1pPr>
              <a:defRPr/>
            </a:lvl1pPr>
          </a:lstStyle>
          <a:p>
            <a:fld id="{6AEF71B6-4030-4749-9C53-1537B53FFB7B}" type="slidenum">
              <a:rPr lang="en-US" altLang="sl-SI"/>
              <a:pPr/>
              <a:t>‹#›</a:t>
            </a:fld>
            <a:endParaRPr lang="en-US" altLang="sl-SI"/>
          </a:p>
        </p:txBody>
      </p:sp>
      <p:sp>
        <p:nvSpPr>
          <p:cNvPr id="14" name="Ograda noge 20">
            <a:extLst>
              <a:ext uri="{FF2B5EF4-FFF2-40B4-BE49-F238E27FC236}">
                <a16:creationId xmlns:a16="http://schemas.microsoft.com/office/drawing/2014/main" id="{BA7E631A-B510-4983-99C2-9903709C073A}"/>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933049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aven konektor 15">
            <a:extLst>
              <a:ext uri="{FF2B5EF4-FFF2-40B4-BE49-F238E27FC236}">
                <a16:creationId xmlns:a16="http://schemas.microsoft.com/office/drawing/2014/main" id="{F6AF3E34-A42E-4119-84CA-32E64975B62A}"/>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Ograda naslova 21">
            <a:extLst>
              <a:ext uri="{FF2B5EF4-FFF2-40B4-BE49-F238E27FC236}">
                <a16:creationId xmlns:a16="http://schemas.microsoft.com/office/drawing/2014/main" id="{A98897EF-DAE9-4434-BFB7-0B7CBCD2CA64}"/>
              </a:ext>
            </a:extLst>
          </p:cNvPr>
          <p:cNvSpPr>
            <a:spLocks noGrp="1"/>
          </p:cNvSpPr>
          <p:nvPr>
            <p:ph type="title"/>
          </p:nvPr>
        </p:nvSpPr>
        <p:spPr>
          <a:xfrm>
            <a:off x="457200" y="274638"/>
            <a:ext cx="7467600" cy="1143000"/>
          </a:xfrm>
          <a:prstGeom prst="rect">
            <a:avLst/>
          </a:prstGeom>
        </p:spPr>
        <p:txBody>
          <a:bodyPr vert="horz" anchor="b">
            <a:normAutofit/>
          </a:bodyPr>
          <a:lstStyle/>
          <a:p>
            <a:r>
              <a:rPr lang="sl-SI"/>
              <a:t>Kliknite, če želite urediti slog naslova matrice</a:t>
            </a:r>
            <a:endParaRPr lang="en-US"/>
          </a:p>
        </p:txBody>
      </p:sp>
      <p:sp>
        <p:nvSpPr>
          <p:cNvPr id="1028" name="Ograda besedila 12">
            <a:extLst>
              <a:ext uri="{FF2B5EF4-FFF2-40B4-BE49-F238E27FC236}">
                <a16:creationId xmlns:a16="http://schemas.microsoft.com/office/drawing/2014/main" id="{5E70A6DC-549E-4043-975E-E576E3CF7887}"/>
              </a:ext>
            </a:extLst>
          </p:cNvPr>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14" name="Ograda datuma 13">
            <a:extLst>
              <a:ext uri="{FF2B5EF4-FFF2-40B4-BE49-F238E27FC236}">
                <a16:creationId xmlns:a16="http://schemas.microsoft.com/office/drawing/2014/main" id="{1BA26712-81C9-4698-B6AF-940BD7CC5BEE}"/>
              </a:ext>
            </a:extLst>
          </p:cNvPr>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FE04D93F-BED1-47AB-96E6-FD456590CD6B}" type="datetimeFigureOut">
              <a:rPr lang="en-US"/>
              <a:pPr>
                <a:defRPr/>
              </a:pPr>
              <a:t>6/3/2019</a:t>
            </a:fld>
            <a:endParaRPr lang="en-US" dirty="0"/>
          </a:p>
        </p:txBody>
      </p:sp>
      <p:sp>
        <p:nvSpPr>
          <p:cNvPr id="3" name="Ograda noge 2">
            <a:extLst>
              <a:ext uri="{FF2B5EF4-FFF2-40B4-BE49-F238E27FC236}">
                <a16:creationId xmlns:a16="http://schemas.microsoft.com/office/drawing/2014/main" id="{93A4E42B-937E-4ADD-9B29-6CD5F6D2AF46}"/>
              </a:ext>
            </a:extLst>
          </p:cNvPr>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dirty="0">
                <a:solidFill>
                  <a:schemeClr val="tx2"/>
                </a:solidFill>
                <a:latin typeface="+mn-lt"/>
                <a:cs typeface="+mn-cs"/>
              </a:defRPr>
            </a:lvl1pPr>
          </a:lstStyle>
          <a:p>
            <a:pPr>
              <a:defRPr/>
            </a:pPr>
            <a:endParaRPr lang="en-US"/>
          </a:p>
        </p:txBody>
      </p:sp>
      <p:sp>
        <p:nvSpPr>
          <p:cNvPr id="7" name="Raven konektor 6">
            <a:extLst>
              <a:ext uri="{FF2B5EF4-FFF2-40B4-BE49-F238E27FC236}">
                <a16:creationId xmlns:a16="http://schemas.microsoft.com/office/drawing/2014/main" id="{83C1FDAC-1042-4BD9-BFCB-D06C5A66173F}"/>
              </a:ext>
            </a:extLst>
          </p:cNvPr>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aven konektor 8">
            <a:extLst>
              <a:ext uri="{FF2B5EF4-FFF2-40B4-BE49-F238E27FC236}">
                <a16:creationId xmlns:a16="http://schemas.microsoft.com/office/drawing/2014/main" id="{31494780-9EB3-4037-9A0B-EF8064BE0D11}"/>
              </a:ext>
            </a:extLst>
          </p:cNvPr>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Pravokotnik 9">
            <a:extLst>
              <a:ext uri="{FF2B5EF4-FFF2-40B4-BE49-F238E27FC236}">
                <a16:creationId xmlns:a16="http://schemas.microsoft.com/office/drawing/2014/main" id="{5E6F7876-447C-4DB6-B599-2EBBCDAC8817}"/>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aven konektor 10">
            <a:extLst>
              <a:ext uri="{FF2B5EF4-FFF2-40B4-BE49-F238E27FC236}">
                <a16:creationId xmlns:a16="http://schemas.microsoft.com/office/drawing/2014/main" id="{B659BCA2-6E7F-4C2F-9D07-36E638373505}"/>
              </a:ext>
            </a:extLst>
          </p:cNvPr>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Elipsa 11">
            <a:extLst>
              <a:ext uri="{FF2B5EF4-FFF2-40B4-BE49-F238E27FC236}">
                <a16:creationId xmlns:a16="http://schemas.microsoft.com/office/drawing/2014/main" id="{D858C258-61DD-4DA0-8239-4740993B21D4}"/>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Ograda številke diapozitiva 22">
            <a:extLst>
              <a:ext uri="{FF2B5EF4-FFF2-40B4-BE49-F238E27FC236}">
                <a16:creationId xmlns:a16="http://schemas.microsoft.com/office/drawing/2014/main" id="{F06D5DFB-FB67-4658-B246-E57895E31952}"/>
              </a:ext>
            </a:extLst>
          </p:cNvPr>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latin typeface="Century Schoolbook" panose="02040604050505020304" pitchFamily="18" charset="0"/>
              </a:defRPr>
            </a:lvl1pPr>
          </a:lstStyle>
          <a:p>
            <a:fld id="{E0A156C5-4A59-4A57-8102-67ED522054F1}" type="slidenum">
              <a:rPr lang="en-US" altLang="sl-SI"/>
              <a:pPr/>
              <a:t>‹#›</a:t>
            </a:fld>
            <a:endParaRPr lang="en-US" altLang="sl-SI"/>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0" r:id="rId4"/>
    <p:sldLayoutId id="2147483691" r:id="rId5"/>
    <p:sldLayoutId id="2147483698" r:id="rId6"/>
    <p:sldLayoutId id="2147483692" r:id="rId7"/>
    <p:sldLayoutId id="2147483699" r:id="rId8"/>
    <p:sldLayoutId id="2147483700" r:id="rId9"/>
    <p:sldLayoutId id="2147483693" r:id="rId10"/>
    <p:sldLayoutId id="2147483694"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anose="02040604050505020304" pitchFamily="18" charset="0"/>
        </a:defRPr>
      </a:lvl2pPr>
      <a:lvl3pPr algn="l" rtl="0" fontAlgn="base">
        <a:spcBef>
          <a:spcPct val="0"/>
        </a:spcBef>
        <a:spcAft>
          <a:spcPct val="0"/>
        </a:spcAft>
        <a:defRPr sz="3000">
          <a:solidFill>
            <a:schemeClr val="tx2"/>
          </a:solidFill>
          <a:latin typeface="Century Schoolbook" panose="02040604050505020304" pitchFamily="18" charset="0"/>
        </a:defRPr>
      </a:lvl3pPr>
      <a:lvl4pPr algn="l" rtl="0" fontAlgn="base">
        <a:spcBef>
          <a:spcPct val="0"/>
        </a:spcBef>
        <a:spcAft>
          <a:spcPct val="0"/>
        </a:spcAft>
        <a:defRPr sz="3000">
          <a:solidFill>
            <a:schemeClr val="tx2"/>
          </a:solidFill>
          <a:latin typeface="Century Schoolbook" panose="02040604050505020304" pitchFamily="18" charset="0"/>
        </a:defRPr>
      </a:lvl4pPr>
      <a:lvl5pPr algn="l" rtl="0" fontAlgn="base">
        <a:spcBef>
          <a:spcPct val="0"/>
        </a:spcBef>
        <a:spcAft>
          <a:spcPct val="0"/>
        </a:spcAft>
        <a:defRPr sz="3000">
          <a:solidFill>
            <a:schemeClr val="tx2"/>
          </a:solidFill>
          <a:latin typeface="Century Schoolbook" panose="02040604050505020304" pitchFamily="18" charset="0"/>
        </a:defRPr>
      </a:lvl5pPr>
      <a:lvl6pPr marL="457200" algn="l" rtl="0" fontAlgn="base">
        <a:spcBef>
          <a:spcPct val="0"/>
        </a:spcBef>
        <a:spcAft>
          <a:spcPct val="0"/>
        </a:spcAft>
        <a:defRPr sz="3000">
          <a:solidFill>
            <a:schemeClr val="tx2"/>
          </a:solidFill>
          <a:latin typeface="Century Schoolbook" panose="02040604050505020304" pitchFamily="18" charset="0"/>
        </a:defRPr>
      </a:lvl6pPr>
      <a:lvl7pPr marL="914400" algn="l" rtl="0" fontAlgn="base">
        <a:spcBef>
          <a:spcPct val="0"/>
        </a:spcBef>
        <a:spcAft>
          <a:spcPct val="0"/>
        </a:spcAft>
        <a:defRPr sz="3000">
          <a:solidFill>
            <a:schemeClr val="tx2"/>
          </a:solidFill>
          <a:latin typeface="Century Schoolbook" panose="02040604050505020304" pitchFamily="18" charset="0"/>
        </a:defRPr>
      </a:lvl7pPr>
      <a:lvl8pPr marL="1371600" algn="l" rtl="0" fontAlgn="base">
        <a:spcBef>
          <a:spcPct val="0"/>
        </a:spcBef>
        <a:spcAft>
          <a:spcPct val="0"/>
        </a:spcAft>
        <a:defRPr sz="3000">
          <a:solidFill>
            <a:schemeClr val="tx2"/>
          </a:solidFill>
          <a:latin typeface="Century Schoolbook" panose="02040604050505020304" pitchFamily="18" charset="0"/>
        </a:defRPr>
      </a:lvl8pPr>
      <a:lvl9pPr marL="1828800" algn="l" rtl="0" fontAlgn="base">
        <a:spcBef>
          <a:spcPct val="0"/>
        </a:spcBef>
        <a:spcAft>
          <a:spcPct val="0"/>
        </a:spcAft>
        <a:defRPr sz="3000">
          <a:solidFill>
            <a:schemeClr val="tx2"/>
          </a:solidFill>
          <a:latin typeface="Century Schoolbook" panose="02040604050505020304" pitchFamily="18" charset="0"/>
        </a:defRPr>
      </a:lvl9pPr>
    </p:titleStyle>
    <p:body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l.wikipedia.org/wiki/Slovensko_domobranstvo" TargetMode="External"/><Relationship Id="rId2" Type="http://schemas.openxmlformats.org/officeDocument/2006/relationships/hyperlink" Target="http://sl.wikipedia.org/wiki/Trojni_pakt%20(30" TargetMode="External"/><Relationship Id="rId1" Type="http://schemas.openxmlformats.org/officeDocument/2006/relationships/slideLayout" Target="../slideLayouts/slideLayout2.xml"/><Relationship Id="rId4" Type="http://schemas.openxmlformats.org/officeDocument/2006/relationships/hyperlink" Target="http://www.domobranci-klan.gajba.ne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DC1716D-6128-4B7F-8D0D-87AB3973B390}"/>
              </a:ext>
            </a:extLst>
          </p:cNvPr>
          <p:cNvSpPr>
            <a:spLocks noGrp="1"/>
          </p:cNvSpPr>
          <p:nvPr>
            <p:ph type="ctrTitle"/>
          </p:nvPr>
        </p:nvSpPr>
        <p:spPr>
          <a:xfrm>
            <a:off x="2195513" y="2060575"/>
            <a:ext cx="6172200" cy="941388"/>
          </a:xfrm>
        </p:spPr>
        <p:txBody>
          <a:bodyPr/>
          <a:lstStyle/>
          <a:p>
            <a:pPr fontAlgn="auto">
              <a:spcAft>
                <a:spcPts val="0"/>
              </a:spcAft>
              <a:defRPr/>
            </a:pPr>
            <a:r>
              <a:rPr lang="sl-SI" sz="3600" dirty="0"/>
              <a:t>DOMOBRANSTVO</a:t>
            </a:r>
          </a:p>
        </p:txBody>
      </p:sp>
      <p:sp>
        <p:nvSpPr>
          <p:cNvPr id="8195" name="Podnaslov 2">
            <a:extLst>
              <a:ext uri="{FF2B5EF4-FFF2-40B4-BE49-F238E27FC236}">
                <a16:creationId xmlns:a16="http://schemas.microsoft.com/office/drawing/2014/main" id="{C7B19085-AA94-4CD0-95E4-EA484C66F08F}"/>
              </a:ext>
            </a:extLst>
          </p:cNvPr>
          <p:cNvSpPr>
            <a:spLocks noGrp="1"/>
          </p:cNvSpPr>
          <p:nvPr>
            <p:ph type="subTitle" idx="1"/>
          </p:nvPr>
        </p:nvSpPr>
        <p:spPr>
          <a:xfrm>
            <a:off x="2555875" y="3141663"/>
            <a:ext cx="6172200" cy="1371600"/>
          </a:xfrm>
        </p:spPr>
        <p:txBody>
          <a:bodyPr/>
          <a:lstStyle/>
          <a:p>
            <a:pPr>
              <a:buSzPct val="73000"/>
            </a:pPr>
            <a:endParaRPr lang="sl-SI" altLang="sl-SI" dirty="0"/>
          </a:p>
        </p:txBody>
      </p:sp>
      <p:sp>
        <p:nvSpPr>
          <p:cNvPr id="7" name="PoljeZBesedilom 6">
            <a:extLst>
              <a:ext uri="{FF2B5EF4-FFF2-40B4-BE49-F238E27FC236}">
                <a16:creationId xmlns:a16="http://schemas.microsoft.com/office/drawing/2014/main" id="{FA2336F4-4178-4A42-AFA2-274838CED428}"/>
              </a:ext>
            </a:extLst>
          </p:cNvPr>
          <p:cNvSpPr txBox="1"/>
          <p:nvPr/>
        </p:nvSpPr>
        <p:spPr>
          <a:xfrm>
            <a:off x="3779838" y="4724400"/>
            <a:ext cx="1247775" cy="369888"/>
          </a:xfrm>
          <a:prstGeom prst="rect">
            <a:avLst/>
          </a:prstGeom>
          <a:noFill/>
        </p:spPr>
        <p:txBody>
          <a:bodyPr wrap="none">
            <a:spAutoFit/>
          </a:bodyPr>
          <a:lstStyle/>
          <a:p>
            <a:pPr fontAlgn="auto">
              <a:spcBef>
                <a:spcPts val="0"/>
              </a:spcBef>
              <a:spcAft>
                <a:spcPts val="0"/>
              </a:spcAft>
              <a:defRPr/>
            </a:pPr>
            <a:r>
              <a:rPr lang="sl-SI" dirty="0">
                <a:solidFill>
                  <a:schemeClr val="bg1">
                    <a:lumMod val="50000"/>
                  </a:schemeClr>
                </a:solidFill>
                <a:latin typeface="+mn-lt"/>
                <a:cs typeface="+mn-cs"/>
              </a:rPr>
              <a:t>zgodovina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a:extLst>
              <a:ext uri="{FF2B5EF4-FFF2-40B4-BE49-F238E27FC236}">
                <a16:creationId xmlns:a16="http://schemas.microsoft.com/office/drawing/2014/main" id="{05C7A08E-CC9C-418E-9673-81F977D0180F}"/>
              </a:ext>
            </a:extLst>
          </p:cNvPr>
          <p:cNvSpPr>
            <a:spLocks noGrp="1"/>
          </p:cNvSpPr>
          <p:nvPr>
            <p:ph sz="quarter" idx="1"/>
          </p:nvPr>
        </p:nvSpPr>
        <p:spPr>
          <a:xfrm>
            <a:off x="323850" y="188913"/>
            <a:ext cx="7920038" cy="2735262"/>
          </a:xfrm>
        </p:spPr>
        <p:txBody>
          <a:bodyPr>
            <a:noAutofit/>
          </a:bodyPr>
          <a:lstStyle/>
          <a:p>
            <a:pPr marL="274320" indent="-274320" fontAlgn="auto">
              <a:lnSpc>
                <a:spcPct val="115000"/>
              </a:lnSpc>
              <a:spcAft>
                <a:spcPts val="0"/>
              </a:spcAft>
              <a:buFont typeface="Wingdings"/>
              <a:buChar char=""/>
              <a:tabLst>
                <a:tab pos="4438650" algn="l"/>
              </a:tabLst>
              <a:defRPr/>
            </a:pPr>
            <a:r>
              <a:rPr lang="sl-SI" sz="2000" dirty="0">
                <a:latin typeface="Times New Roman"/>
                <a:ea typeface="Calibri"/>
                <a:cs typeface="Times New Roman"/>
              </a:rPr>
              <a:t>Vrnjene domobrance so spravljali v razna taborišča in zapore. Ostali pa so se skupaj z Nemško vojsko umaknili na avstrijsko Koroško.</a:t>
            </a:r>
          </a:p>
          <a:p>
            <a:pPr marL="274320" indent="-274320" fontAlgn="auto">
              <a:lnSpc>
                <a:spcPct val="115000"/>
              </a:lnSpc>
              <a:spcAft>
                <a:spcPts val="0"/>
              </a:spcAft>
              <a:buFont typeface="Wingdings"/>
              <a:buChar char=""/>
              <a:tabLst>
                <a:tab pos="4438650" algn="l"/>
              </a:tabLst>
              <a:defRPr/>
            </a:pPr>
            <a:r>
              <a:rPr lang="sl-SI" sz="2000" dirty="0">
                <a:latin typeface="Times New Roman"/>
                <a:ea typeface="Calibri"/>
                <a:cs typeface="Times New Roman"/>
              </a:rPr>
              <a:t>Vrnjene domobrance so razvrščali v tri skupine: </a:t>
            </a:r>
            <a:endParaRPr lang="sl-SI" sz="2000" dirty="0">
              <a:latin typeface="Calibri"/>
              <a:ea typeface="Calibri"/>
              <a:cs typeface="Times New Roman"/>
            </a:endParaRPr>
          </a:p>
          <a:p>
            <a:pPr marL="342900" indent="-342900" fontAlgn="auto">
              <a:lnSpc>
                <a:spcPct val="115000"/>
              </a:lnSpc>
              <a:spcAft>
                <a:spcPts val="0"/>
              </a:spcAft>
              <a:buFont typeface="Symbol"/>
              <a:buChar char=""/>
              <a:tabLst>
                <a:tab pos="4438650" algn="l"/>
              </a:tabLst>
              <a:defRPr/>
            </a:pPr>
            <a:r>
              <a:rPr lang="sl-SI" sz="2000" dirty="0">
                <a:latin typeface="Times New Roman"/>
                <a:ea typeface="Calibri"/>
                <a:cs typeface="Times New Roman"/>
              </a:rPr>
              <a:t>Skupina A – določena za izpustitev</a:t>
            </a:r>
            <a:endParaRPr lang="sl-SI" sz="2000" dirty="0">
              <a:latin typeface="Calibri"/>
              <a:ea typeface="Calibri"/>
              <a:cs typeface="Times New Roman"/>
            </a:endParaRPr>
          </a:p>
          <a:p>
            <a:pPr marL="342900" indent="-342900" fontAlgn="auto">
              <a:lnSpc>
                <a:spcPct val="115000"/>
              </a:lnSpc>
              <a:spcAft>
                <a:spcPts val="0"/>
              </a:spcAft>
              <a:buFont typeface="Symbol"/>
              <a:buChar char=""/>
              <a:tabLst>
                <a:tab pos="4438650" algn="l"/>
              </a:tabLst>
              <a:defRPr/>
            </a:pPr>
            <a:r>
              <a:rPr lang="sl-SI" sz="2000" dirty="0">
                <a:latin typeface="Times New Roman"/>
                <a:ea typeface="Calibri"/>
                <a:cs typeface="Times New Roman"/>
              </a:rPr>
              <a:t>Skupina B – izročitev vojaškemu sodišču</a:t>
            </a:r>
            <a:endParaRPr lang="sl-SI" sz="2000" dirty="0">
              <a:latin typeface="Calibri"/>
              <a:ea typeface="Calibri"/>
              <a:cs typeface="Times New Roman"/>
            </a:endParaRPr>
          </a:p>
          <a:p>
            <a:pPr marL="342900" indent="-342900" fontAlgn="auto">
              <a:lnSpc>
                <a:spcPct val="115000"/>
              </a:lnSpc>
              <a:spcAft>
                <a:spcPts val="0"/>
              </a:spcAft>
              <a:buFont typeface="Symbol"/>
              <a:buChar char=""/>
              <a:tabLst>
                <a:tab pos="4438650" algn="l"/>
              </a:tabLst>
              <a:defRPr/>
            </a:pPr>
            <a:r>
              <a:rPr lang="sl-SI" sz="2000" dirty="0">
                <a:latin typeface="Times New Roman"/>
                <a:ea typeface="Calibri"/>
                <a:cs typeface="Times New Roman"/>
              </a:rPr>
              <a:t>Skupina C – usmrtitev</a:t>
            </a:r>
            <a:endParaRPr lang="sl-SI" sz="2000" dirty="0">
              <a:latin typeface="Calibri"/>
              <a:ea typeface="Calibri"/>
              <a:cs typeface="Times New Roman"/>
            </a:endParaRPr>
          </a:p>
          <a:p>
            <a:pPr marL="274320" indent="-274320" fontAlgn="auto">
              <a:lnSpc>
                <a:spcPct val="115000"/>
              </a:lnSpc>
              <a:spcAft>
                <a:spcPts val="0"/>
              </a:spcAft>
              <a:buFont typeface="Wingdings"/>
              <a:buChar char=""/>
              <a:tabLst>
                <a:tab pos="4438650" algn="l"/>
              </a:tabLst>
              <a:defRPr/>
            </a:pPr>
            <a:r>
              <a:rPr lang="sl-SI" sz="2000" dirty="0">
                <a:latin typeface="Times New Roman"/>
                <a:ea typeface="Calibri"/>
                <a:cs typeface="Times New Roman"/>
              </a:rPr>
              <a:t>Predvidevajo da so jih usmrtili na okolici Celja , Kočevskem Rogu, Novega mesta in Škofje Loke. </a:t>
            </a:r>
            <a:endParaRPr lang="sl-SI" sz="2000" dirty="0">
              <a:latin typeface="Calibri"/>
              <a:ea typeface="Calibri"/>
              <a:cs typeface="Times New Roman"/>
            </a:endParaRPr>
          </a:p>
          <a:p>
            <a:pPr marL="274320" indent="-274320" fontAlgn="auto">
              <a:lnSpc>
                <a:spcPct val="115000"/>
              </a:lnSpc>
              <a:spcAft>
                <a:spcPts val="0"/>
              </a:spcAft>
              <a:buFont typeface="Wingdings"/>
              <a:buChar char=""/>
              <a:tabLst>
                <a:tab pos="4438650" algn="l"/>
              </a:tabLst>
              <a:defRPr/>
            </a:pPr>
            <a:r>
              <a:rPr lang="sl-SI" sz="2000" dirty="0">
                <a:latin typeface="Times New Roman"/>
                <a:ea typeface="Calibri"/>
                <a:cs typeface="Times New Roman"/>
              </a:rPr>
              <a:t>Pobitih domobrancev naj bi bilo med 7000 in 8000. </a:t>
            </a:r>
            <a:endParaRPr lang="sl-SI" sz="2000" dirty="0">
              <a:latin typeface="Calibri"/>
              <a:ea typeface="Calibri"/>
              <a:cs typeface="Times New Roman"/>
            </a:endParaRPr>
          </a:p>
        </p:txBody>
      </p:sp>
      <p:pic>
        <p:nvPicPr>
          <p:cNvPr id="23556" name="Picture 4" descr="http://www.svarog.si/zgodovina/4/econtent/images/46/8241/druga_sv_vojna_slovenci_pogreb_domobrancev_8241.jpg">
            <a:extLst>
              <a:ext uri="{FF2B5EF4-FFF2-40B4-BE49-F238E27FC236}">
                <a16:creationId xmlns:a16="http://schemas.microsoft.com/office/drawing/2014/main" id="{D1B3C50C-7588-4440-8512-58DC1824A7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3933825"/>
            <a:ext cx="3527425" cy="24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oljeZBesedilom 5">
            <a:extLst>
              <a:ext uri="{FF2B5EF4-FFF2-40B4-BE49-F238E27FC236}">
                <a16:creationId xmlns:a16="http://schemas.microsoft.com/office/drawing/2014/main" id="{3203D2DF-7DB9-4C03-88F2-A75198459AA7}"/>
              </a:ext>
            </a:extLst>
          </p:cNvPr>
          <p:cNvSpPr txBox="1">
            <a:spLocks noChangeArrowheads="1"/>
          </p:cNvSpPr>
          <p:nvPr/>
        </p:nvSpPr>
        <p:spPr bwMode="auto">
          <a:xfrm>
            <a:off x="4211638" y="4508500"/>
            <a:ext cx="151288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600"/>
              <a:t>http://www.google.si/imgres?imgurl=http://www.svarog.si/zgodovina/4/econtent/images/46/8241/druga_sv_vojna_slovenci_pogreb_domobrancev_8241.jpg&amp;imgrefurl=http://www.svarog.si/zgodovina/4/index.php%3Fpage_id%3D8241&amp;usg=__kySb572AldCBzFeHjL00LNzK6OA=&amp;h=248&amp;w=353&amp;sz=117&amp;hl=sl&amp;start=0&amp;zoom=1&amp;tbnid=7Phex5yrV3l47M:&amp;tbnh=155&amp;tbnw=207&amp;ei=bGFITdigOdDu4gbc_9yqBQ&amp;prev=/images%3Fq%3Dprisega%2Bdomobrancev%26um%3D1%26hl%3Dsl%26sa%3DG%26biw%3D1209%26bih%3D797%26tbs%3Disch:10%2C359&amp;um=1&amp;itbs=1&amp;iact=hc&amp;vpx=571&amp;vpy=68&amp;dur=2605&amp;hovh=188&amp;hovw=268&amp;tx=150&amp;ty=128&amp;oei=bGFITdigOdDu4gbc_9yqBQ&amp;esq=1&amp;page=1&amp;ndsp=20&amp;ved=1t:429,r:12,s:0&amp;biw=1209&amp;bih=797</a:t>
            </a:r>
          </a:p>
        </p:txBody>
      </p:sp>
      <p:sp>
        <p:nvSpPr>
          <p:cNvPr id="5" name="PoljeZBesedilom 4">
            <a:extLst>
              <a:ext uri="{FF2B5EF4-FFF2-40B4-BE49-F238E27FC236}">
                <a16:creationId xmlns:a16="http://schemas.microsoft.com/office/drawing/2014/main" id="{83FA1EE1-B904-4BD2-9712-1838E9072684}"/>
              </a:ext>
            </a:extLst>
          </p:cNvPr>
          <p:cNvSpPr txBox="1">
            <a:spLocks noChangeArrowheads="1"/>
          </p:cNvSpPr>
          <p:nvPr/>
        </p:nvSpPr>
        <p:spPr bwMode="auto">
          <a:xfrm>
            <a:off x="3924300" y="4076700"/>
            <a:ext cx="2398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a:t>Pogreb domobrancev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355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F1FADE7-53BE-4BE7-BAD1-2F118C4393C8}"/>
              </a:ext>
            </a:extLst>
          </p:cNvPr>
          <p:cNvSpPr>
            <a:spLocks noGrp="1"/>
          </p:cNvSpPr>
          <p:nvPr>
            <p:ph type="title"/>
          </p:nvPr>
        </p:nvSpPr>
        <p:spPr/>
        <p:txBody>
          <a:bodyPr/>
          <a:lstStyle/>
          <a:p>
            <a:pPr fontAlgn="auto">
              <a:spcAft>
                <a:spcPts val="0"/>
              </a:spcAft>
              <a:defRPr/>
            </a:pPr>
            <a:endParaRPr lang="sl-SI"/>
          </a:p>
        </p:txBody>
      </p:sp>
      <p:sp>
        <p:nvSpPr>
          <p:cNvPr id="18435" name="Ograda vsebine 2">
            <a:extLst>
              <a:ext uri="{FF2B5EF4-FFF2-40B4-BE49-F238E27FC236}">
                <a16:creationId xmlns:a16="http://schemas.microsoft.com/office/drawing/2014/main" id="{D730BCDB-86F9-4063-9D1A-CAA77AE82987}"/>
              </a:ext>
            </a:extLst>
          </p:cNvPr>
          <p:cNvSpPr>
            <a:spLocks noGrp="1"/>
          </p:cNvSpPr>
          <p:nvPr>
            <p:ph sz="quarter" idx="1"/>
          </p:nvPr>
        </p:nvSpPr>
        <p:spPr>
          <a:xfrm>
            <a:off x="457200" y="1600200"/>
            <a:ext cx="7467600" cy="4873625"/>
          </a:xfrm>
        </p:spPr>
        <p:txBody>
          <a:bodyPr/>
          <a:lstStyle/>
          <a:p>
            <a:r>
              <a:rPr lang="sl-SI" altLang="sl-SI">
                <a:latin typeface="Times New Roman" panose="02020603050405020304" pitchFamily="18" charset="0"/>
                <a:ea typeface="Calibri" panose="020F0502020204030204" pitchFamily="34" charset="0"/>
                <a:cs typeface="Times New Roman" panose="02020603050405020304" pitchFamily="18" charset="0"/>
              </a:rPr>
              <a:t>Od 21. Do 30. avgusta 1946 so pred vojaškim sodiščem sodili Leonu Rupniku, Erwinu Rösenerju, dr. Mihi Kreku, Milku Vizjaku, dr. Lovru Hacinu in škofu dr. Gregoriju Rožmanu, ki so bili obtoženi kot organizatorji bele garde in domobranstva oz. sodelovanje z okupatorjem. Poleg dolgotrajnih kazni so bile izrečene tudi 3 smrtne. Na smrt z obešenjem so obsodili Erwina Rösenerja in Lovra Hacina. Rupniku so omogočili vojaško smrt z ustrelili.</a:t>
            </a:r>
            <a:endParaRPr lang="sl-SI" altLang="sl-SI">
              <a:latin typeface="Calibri" panose="020F0502020204030204" pitchFamily="34" charset="0"/>
              <a:ea typeface="Calibri" panose="020F0502020204030204" pitchFamily="34" charset="0"/>
              <a:cs typeface="Times New Roman" panose="02020603050405020304" pitchFamily="18" charset="0"/>
            </a:endParaRPr>
          </a:p>
          <a:p>
            <a:endParaRPr lang="sl-SI" altLang="sl-SI">
              <a:ea typeface="Calibri" panose="020F0502020204030204" pitchFamily="34"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BB6884D-0FFC-436A-BCEA-EFFDFA735294}"/>
              </a:ext>
            </a:extLst>
          </p:cNvPr>
          <p:cNvSpPr>
            <a:spLocks noGrp="1"/>
          </p:cNvSpPr>
          <p:nvPr>
            <p:ph type="title"/>
          </p:nvPr>
        </p:nvSpPr>
        <p:spPr/>
        <p:txBody>
          <a:bodyPr/>
          <a:lstStyle/>
          <a:p>
            <a:pPr fontAlgn="auto">
              <a:spcAft>
                <a:spcPts val="0"/>
              </a:spcAft>
              <a:defRPr/>
            </a:pPr>
            <a:r>
              <a:rPr lang="sl-SI" dirty="0"/>
              <a:t>Leon Rupnik (1880-1946)</a:t>
            </a:r>
          </a:p>
        </p:txBody>
      </p:sp>
      <p:sp>
        <p:nvSpPr>
          <p:cNvPr id="3" name="Ograda vsebine 2">
            <a:extLst>
              <a:ext uri="{FF2B5EF4-FFF2-40B4-BE49-F238E27FC236}">
                <a16:creationId xmlns:a16="http://schemas.microsoft.com/office/drawing/2014/main" id="{EF5A2FD6-6B82-46C8-B6B0-0D51ACA3410D}"/>
              </a:ext>
            </a:extLst>
          </p:cNvPr>
          <p:cNvSpPr>
            <a:spLocks noGrp="1"/>
          </p:cNvSpPr>
          <p:nvPr>
            <p:ph sz="quarter" idx="1"/>
          </p:nvPr>
        </p:nvSpPr>
        <p:spPr>
          <a:xfrm>
            <a:off x="457200" y="1600200"/>
            <a:ext cx="7467600" cy="4873625"/>
          </a:xfrm>
        </p:spPr>
        <p:txBody>
          <a:bodyPr>
            <a:normAutofit lnSpcReduction="10000"/>
          </a:bodyPr>
          <a:lstStyle/>
          <a:p>
            <a:pPr marL="274320" indent="-274320" fontAlgn="auto">
              <a:spcAft>
                <a:spcPts val="0"/>
              </a:spcAft>
              <a:buFont typeface="Wingdings"/>
              <a:buChar char=""/>
              <a:defRPr/>
            </a:pPr>
            <a:r>
              <a:rPr lang="sl-SI" dirty="0"/>
              <a:t>Bil je general in politik.</a:t>
            </a:r>
          </a:p>
          <a:p>
            <a:pPr marL="274320" indent="-274320" fontAlgn="auto">
              <a:spcAft>
                <a:spcPts val="0"/>
              </a:spcAft>
              <a:buFont typeface="Wingdings"/>
              <a:buChar char=""/>
              <a:defRPr/>
            </a:pPr>
            <a:r>
              <a:rPr lang="sl-SI" dirty="0"/>
              <a:t>Župan od leta 1942-1943</a:t>
            </a:r>
          </a:p>
          <a:p>
            <a:pPr marL="274320" indent="-274320" fontAlgn="auto">
              <a:spcAft>
                <a:spcPts val="0"/>
              </a:spcAft>
              <a:buFont typeface="Wingdings"/>
              <a:buChar char=""/>
              <a:defRPr/>
            </a:pPr>
            <a:r>
              <a:rPr lang="sl-SI" dirty="0"/>
              <a:t>Nasprotnik OF in partizanstva</a:t>
            </a:r>
          </a:p>
          <a:p>
            <a:pPr marL="274320" indent="-274320" fontAlgn="auto">
              <a:spcAft>
                <a:spcPts val="0"/>
              </a:spcAft>
              <a:buFont typeface="Wingdings"/>
              <a:buChar char=""/>
              <a:defRPr/>
            </a:pPr>
            <a:r>
              <a:rPr lang="sl-SI" dirty="0"/>
              <a:t>Načelnik Ljubljanske pokrajine v času nemške oblasti v času 1943-1945</a:t>
            </a:r>
          </a:p>
          <a:p>
            <a:pPr marL="274320" indent="-274320" fontAlgn="auto">
              <a:spcAft>
                <a:spcPts val="0"/>
              </a:spcAft>
              <a:buFont typeface="Wingdings"/>
              <a:buChar char=""/>
              <a:defRPr/>
            </a:pPr>
            <a:r>
              <a:rPr lang="sl-SI" dirty="0"/>
              <a:t>Pobudnik slovenskega domobranstva in njegov inšpektor</a:t>
            </a:r>
          </a:p>
          <a:p>
            <a:pPr marL="274320" indent="-274320" fontAlgn="auto">
              <a:spcAft>
                <a:spcPts val="0"/>
              </a:spcAft>
              <a:buFont typeface="Wingdings"/>
              <a:buChar char=""/>
              <a:defRPr/>
            </a:pPr>
            <a:r>
              <a:rPr lang="sl-SI" dirty="0"/>
              <a:t>Po osvoboditvi je bil pred vojaškim sodiščem obsojen na smrt z ustrelitvijo</a:t>
            </a:r>
          </a:p>
          <a:p>
            <a:pPr marL="274320" indent="-274320" fontAlgn="auto">
              <a:spcAft>
                <a:spcPts val="0"/>
              </a:spcAft>
              <a:buFont typeface="Wingdings"/>
              <a:buChar char=""/>
              <a:defRPr/>
            </a:pPr>
            <a:r>
              <a:rPr lang="sl-SI" dirty="0"/>
              <a:t>Pred smrtjo je zavpil “</a:t>
            </a:r>
            <a:r>
              <a:rPr lang="sl-SI" i="1" dirty="0"/>
              <a:t>Naj živi slovenski narod</a:t>
            </a:r>
            <a:r>
              <a:rPr lang="sl-SI" dirty="0"/>
              <a:t>”. Prva krogla je zgrešila cilj, druga ga je zadela v vrat, tri so zadele prsni koš, četrta pa je prestrelila srce.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668E0D6-DFA2-4BB5-87A3-BEC732170CF8}"/>
              </a:ext>
            </a:extLst>
          </p:cNvPr>
          <p:cNvSpPr>
            <a:spLocks noGrp="1"/>
          </p:cNvSpPr>
          <p:nvPr>
            <p:ph type="title"/>
          </p:nvPr>
        </p:nvSpPr>
        <p:spPr>
          <a:xfrm>
            <a:off x="539750" y="260350"/>
            <a:ext cx="7467600" cy="725488"/>
          </a:xfrm>
        </p:spPr>
        <p:txBody>
          <a:bodyPr/>
          <a:lstStyle/>
          <a:p>
            <a:pPr fontAlgn="auto">
              <a:spcAft>
                <a:spcPts val="0"/>
              </a:spcAft>
              <a:defRPr/>
            </a:pPr>
            <a:r>
              <a:rPr lang="sl-SI" dirty="0"/>
              <a:t>Povzetek</a:t>
            </a:r>
          </a:p>
        </p:txBody>
      </p:sp>
      <p:sp>
        <p:nvSpPr>
          <p:cNvPr id="3" name="Ograda vsebine 2">
            <a:extLst>
              <a:ext uri="{FF2B5EF4-FFF2-40B4-BE49-F238E27FC236}">
                <a16:creationId xmlns:a16="http://schemas.microsoft.com/office/drawing/2014/main" id="{A5201411-024C-4F92-B45D-BE77AF522F11}"/>
              </a:ext>
            </a:extLst>
          </p:cNvPr>
          <p:cNvSpPr>
            <a:spLocks noGrp="1"/>
          </p:cNvSpPr>
          <p:nvPr>
            <p:ph sz="quarter" idx="1"/>
          </p:nvPr>
        </p:nvSpPr>
        <p:spPr>
          <a:xfrm>
            <a:off x="611188" y="1052513"/>
            <a:ext cx="7467600" cy="5400675"/>
          </a:xfrm>
        </p:spPr>
        <p:txBody>
          <a:bodyPr>
            <a:normAutofit fontScale="92500" lnSpcReduction="10000"/>
          </a:bodyPr>
          <a:lstStyle/>
          <a:p>
            <a:pPr marL="274320" indent="-274320" fontAlgn="auto">
              <a:spcAft>
                <a:spcPts val="0"/>
              </a:spcAft>
              <a:buFont typeface="Wingdings"/>
              <a:buNone/>
              <a:defRPr/>
            </a:pPr>
            <a:r>
              <a:rPr lang="sl-SI" dirty="0"/>
              <a:t>	Domobranci so bili pomožna policijska enota. Bilo jih je približno 13.500. Podpisali so dve zaprisegi. Bili so nasledniki vaških straž. Sprejeti so bili zaradi pomanjkanja vojske Nemcev, ti so jim dajali orožje in plačilo. Njihov namen je bil ubranitev lastnih domov in prebivalcev pred osvobodilno fronto in uničiti partizansko gibanje. Ko je bilo jasno, da bodo zmagali partizani so zbežali iz Jugoslavije.  Angleži so jim navidezno pomagali, vendar so jih peljali nazaj v Jugoslavijo in jim tam sodili, ter razvrstili po taborih. Nekateri so bili izpuščeni, nekateri izročeni vojaškemu sodišču eni pa so bili obsojeni na smrt. 30. </a:t>
            </a:r>
            <a:r>
              <a:rPr lang="sl-SI" dirty="0" err="1"/>
              <a:t>augusta</a:t>
            </a:r>
            <a:r>
              <a:rPr lang="sl-SI" dirty="0"/>
              <a:t> so sodili pobudnikom domobranstva in ustrelili Rupnika. Leon Rupnik je bil župan, general, politik, pobudnik in inšpektor slovenskega domobranstva.</a:t>
            </a:r>
          </a:p>
          <a:p>
            <a:pPr marL="274320" indent="-274320" fontAlgn="auto">
              <a:spcAft>
                <a:spcPts val="0"/>
              </a:spcAft>
              <a:buFont typeface="Wingdings"/>
              <a:buNone/>
              <a:defRPr/>
            </a:pPr>
            <a:endParaRPr lang="sl-SI" dirty="0"/>
          </a:p>
          <a:p>
            <a:pPr marL="274320" indent="-274320" fontAlgn="auto">
              <a:spcAft>
                <a:spcPts val="0"/>
              </a:spcAft>
              <a:buFont typeface="Wingdings"/>
              <a:buNone/>
              <a:defRPr/>
            </a:pPr>
            <a:endParaRPr lang="sl-SI" dirty="0"/>
          </a:p>
          <a:p>
            <a:pPr marL="274320" indent="-274320" fontAlgn="auto">
              <a:spcAft>
                <a:spcPts val="0"/>
              </a:spcAft>
              <a:buFont typeface="Wingdings"/>
              <a:buNone/>
              <a:defRPr/>
            </a:pPr>
            <a:endParaRPr lang="sl-SI" dirty="0"/>
          </a:p>
          <a:p>
            <a:pPr marL="274320" indent="-274320" fontAlgn="auto">
              <a:spcAft>
                <a:spcPts val="0"/>
              </a:spcAft>
              <a:buFont typeface="Wingdings"/>
              <a:buNone/>
              <a:defRPr/>
            </a:pPr>
            <a:endParaRPr lang="sl-SI" dirty="0"/>
          </a:p>
          <a:p>
            <a:pPr marL="274320" indent="-274320" fontAlgn="auto">
              <a:spcAft>
                <a:spcPts val="0"/>
              </a:spcAft>
              <a:buFont typeface="Wingdings"/>
              <a:buNone/>
              <a:defRPr/>
            </a:pPr>
            <a:endParaRPr lang="sl-SI" dirty="0"/>
          </a:p>
          <a:p>
            <a:pPr marL="274320" indent="-274320" fontAlgn="auto">
              <a:spcAft>
                <a:spcPts val="0"/>
              </a:spcAft>
              <a:buFont typeface="Wingdings"/>
              <a:buNone/>
              <a:defRPr/>
            </a:pPr>
            <a:endParaRPr lang="sl-SI"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6F79087-9CB7-4DB8-9646-7AE8FE726381}"/>
              </a:ext>
            </a:extLst>
          </p:cNvPr>
          <p:cNvSpPr>
            <a:spLocks noGrp="1"/>
          </p:cNvSpPr>
          <p:nvPr>
            <p:ph type="title"/>
          </p:nvPr>
        </p:nvSpPr>
        <p:spPr/>
        <p:txBody>
          <a:bodyPr/>
          <a:lstStyle/>
          <a:p>
            <a:pPr fontAlgn="auto">
              <a:spcAft>
                <a:spcPts val="0"/>
              </a:spcAft>
              <a:defRPr/>
            </a:pPr>
            <a:endParaRPr lang="sl-SI"/>
          </a:p>
        </p:txBody>
      </p:sp>
      <p:sp>
        <p:nvSpPr>
          <p:cNvPr id="21507" name="Ograda vsebine 2">
            <a:extLst>
              <a:ext uri="{FF2B5EF4-FFF2-40B4-BE49-F238E27FC236}">
                <a16:creationId xmlns:a16="http://schemas.microsoft.com/office/drawing/2014/main" id="{C4B6209A-A62D-449A-B707-F99F41012C3A}"/>
              </a:ext>
            </a:extLst>
          </p:cNvPr>
          <p:cNvSpPr>
            <a:spLocks noGrp="1"/>
          </p:cNvSpPr>
          <p:nvPr>
            <p:ph sz="quarter" idx="1"/>
          </p:nvPr>
        </p:nvSpPr>
        <p:spPr>
          <a:xfrm>
            <a:off x="457200" y="1600200"/>
            <a:ext cx="7467600" cy="4873625"/>
          </a:xfrm>
        </p:spPr>
        <p:txBody>
          <a:bodyPr/>
          <a:lstStyle/>
          <a:p>
            <a:r>
              <a:rPr lang="sl-SI" altLang="sl-SI"/>
              <a:t>Delovni zvezek: Raziskujem preteklost 9 delovni zvezek za zgodovino za 9. razred osnovne šole (Milan Dobnik, Anita Mirjanič, Hlena Pačnik, Damjan Snoj, Helena Verdev, Anka Zuljan):</a:t>
            </a:r>
          </a:p>
          <a:p>
            <a:pPr>
              <a:buFont typeface="Wingdings" panose="05000000000000000000" pitchFamily="2" charset="2"/>
              <a:buNone/>
            </a:pPr>
            <a:r>
              <a:rPr lang="sl-SI" altLang="sl-SI"/>
              <a:t>		stran 80, naloge od 1-2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A2B1821-AE43-4F86-B103-6AF5027A503B}"/>
              </a:ext>
            </a:extLst>
          </p:cNvPr>
          <p:cNvSpPr>
            <a:spLocks noGrp="1"/>
          </p:cNvSpPr>
          <p:nvPr>
            <p:ph type="title"/>
          </p:nvPr>
        </p:nvSpPr>
        <p:spPr/>
        <p:txBody>
          <a:bodyPr/>
          <a:lstStyle/>
          <a:p>
            <a:pPr fontAlgn="auto">
              <a:spcAft>
                <a:spcPts val="0"/>
              </a:spcAft>
              <a:defRPr/>
            </a:pPr>
            <a:r>
              <a:rPr lang="sl-SI" dirty="0"/>
              <a:t>Viri:</a:t>
            </a:r>
          </a:p>
        </p:txBody>
      </p:sp>
      <p:sp>
        <p:nvSpPr>
          <p:cNvPr id="3" name="Ograda vsebine 2">
            <a:extLst>
              <a:ext uri="{FF2B5EF4-FFF2-40B4-BE49-F238E27FC236}">
                <a16:creationId xmlns:a16="http://schemas.microsoft.com/office/drawing/2014/main" id="{3660B0D4-D29D-4674-A799-806F858D97A0}"/>
              </a:ext>
            </a:extLst>
          </p:cNvPr>
          <p:cNvSpPr>
            <a:spLocks noGrp="1"/>
          </p:cNvSpPr>
          <p:nvPr>
            <p:ph sz="quarter" idx="1"/>
          </p:nvPr>
        </p:nvSpPr>
        <p:spPr>
          <a:xfrm>
            <a:off x="457200" y="1600200"/>
            <a:ext cx="7467600" cy="4873625"/>
          </a:xfrm>
        </p:spPr>
        <p:txBody>
          <a:bodyPr>
            <a:normAutofit fontScale="92500" lnSpcReduction="10000"/>
          </a:bodyPr>
          <a:lstStyle/>
          <a:p>
            <a:pPr marL="274320" indent="-274320" fontAlgn="auto">
              <a:spcAft>
                <a:spcPts val="0"/>
              </a:spcAft>
              <a:buFont typeface="Wingdings"/>
              <a:buChar char=""/>
              <a:defRPr/>
            </a:pPr>
            <a:r>
              <a:rPr lang="sl-SI" dirty="0"/>
              <a:t>Boris Mlakar: Slovensko domobranstvo 1943-1945 Ustanovitev,organizacija, idejno ozadje;</a:t>
            </a:r>
          </a:p>
          <a:p>
            <a:pPr marL="274320" indent="-274320" fontAlgn="auto">
              <a:spcAft>
                <a:spcPts val="0"/>
              </a:spcAft>
              <a:buFont typeface="Wingdings"/>
              <a:buNone/>
              <a:defRPr/>
            </a:pPr>
            <a:r>
              <a:rPr lang="sl-SI" dirty="0"/>
              <a:t>    (Slovenska matica v Ljubljani, 2003) </a:t>
            </a:r>
          </a:p>
          <a:p>
            <a:pPr marL="274320" indent="-274320" fontAlgn="auto">
              <a:spcAft>
                <a:spcPts val="0"/>
              </a:spcAft>
              <a:buFont typeface="Wingdings"/>
              <a:buChar char=""/>
              <a:defRPr/>
            </a:pPr>
            <a:r>
              <a:rPr lang="sl-SI" dirty="0"/>
              <a:t>Jelka Razpotnik, Damjan Snoj: Raziskujem preteklost 9, učbenik za zgodovino a </a:t>
            </a:r>
            <a:r>
              <a:rPr lang="sl-SI" dirty="0" err="1"/>
              <a:t>9.razred</a:t>
            </a:r>
            <a:r>
              <a:rPr lang="sl-SI" dirty="0"/>
              <a:t> osnovne šole(založba Rokus, 2005) (str. 105)</a:t>
            </a:r>
          </a:p>
          <a:p>
            <a:pPr marL="274320" indent="-274320" fontAlgn="auto">
              <a:spcAft>
                <a:spcPts val="0"/>
              </a:spcAft>
              <a:buFont typeface="Wingdings"/>
              <a:buChar char=""/>
              <a:defRPr/>
            </a:pPr>
            <a:r>
              <a:rPr lang="sl-SI" dirty="0"/>
              <a:t>Ogrizek Maja: Leksikon Sova (Cankarjeva založba, 2006) (Domobranci: str. 224, Rupnik Leon: str. 958-959)</a:t>
            </a:r>
          </a:p>
          <a:p>
            <a:pPr marL="274320" indent="-274320" fontAlgn="auto">
              <a:spcAft>
                <a:spcPts val="0"/>
              </a:spcAft>
              <a:buFont typeface="Wingdings"/>
              <a:buChar char=""/>
              <a:defRPr/>
            </a:pPr>
            <a:r>
              <a:rPr lang="sl-SI" dirty="0">
                <a:hlinkClick r:id="rId2"/>
              </a:rPr>
              <a:t>http://sl.wikipedia.org/wiki/Trojni_pakt </a:t>
            </a:r>
            <a:r>
              <a:rPr lang="sl-SI" dirty="0"/>
              <a:t>  (30. 1. 2011)</a:t>
            </a:r>
          </a:p>
          <a:p>
            <a:pPr marL="274320" indent="-274320" fontAlgn="auto">
              <a:spcAft>
                <a:spcPts val="0"/>
              </a:spcAft>
              <a:buFont typeface="Wingdings"/>
              <a:buChar char=""/>
              <a:defRPr/>
            </a:pPr>
            <a:r>
              <a:rPr lang="sl-SI" dirty="0">
                <a:hlinkClick r:id="rId3"/>
              </a:rPr>
              <a:t>http://sl.wikipedia.org/wiki/Slovensko_domobranstvo</a:t>
            </a:r>
            <a:r>
              <a:rPr lang="sl-SI" dirty="0"/>
              <a:t>   (29. 1. 2011)</a:t>
            </a:r>
          </a:p>
          <a:p>
            <a:pPr marL="274320" indent="-274320" fontAlgn="auto">
              <a:spcAft>
                <a:spcPts val="0"/>
              </a:spcAft>
              <a:buFont typeface="Wingdings"/>
              <a:buChar char=""/>
              <a:defRPr/>
            </a:pPr>
            <a:r>
              <a:rPr lang="sl-SI" dirty="0">
                <a:hlinkClick r:id="rId4"/>
              </a:rPr>
              <a:t>http://www.domobranci-klan.gajba.net/</a:t>
            </a:r>
            <a:r>
              <a:rPr lang="sl-SI" dirty="0"/>
              <a:t>  (29. 1. 2011)</a:t>
            </a:r>
          </a:p>
          <a:p>
            <a:pPr marL="274320" indent="-274320" fontAlgn="auto">
              <a:spcAft>
                <a:spcPts val="0"/>
              </a:spcAft>
              <a:buFont typeface="Wingdings"/>
              <a:buChar char=""/>
              <a:defRPr/>
            </a:pPr>
            <a:endParaRPr lang="sl-S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D7AB31E-2013-4522-BBC6-DC2A2DBEDAC8}"/>
              </a:ext>
            </a:extLst>
          </p:cNvPr>
          <p:cNvSpPr>
            <a:spLocks noGrp="1"/>
          </p:cNvSpPr>
          <p:nvPr>
            <p:ph type="title"/>
          </p:nvPr>
        </p:nvSpPr>
        <p:spPr/>
        <p:txBody>
          <a:bodyPr/>
          <a:lstStyle/>
          <a:p>
            <a:pPr fontAlgn="auto">
              <a:spcAft>
                <a:spcPts val="0"/>
              </a:spcAft>
              <a:defRPr/>
            </a:pPr>
            <a:r>
              <a:rPr lang="sl-SI" dirty="0"/>
              <a:t>Odgovori na vprašanja</a:t>
            </a:r>
          </a:p>
        </p:txBody>
      </p:sp>
      <p:sp>
        <p:nvSpPr>
          <p:cNvPr id="3" name="Ograda vsebine 2">
            <a:extLst>
              <a:ext uri="{FF2B5EF4-FFF2-40B4-BE49-F238E27FC236}">
                <a16:creationId xmlns:a16="http://schemas.microsoft.com/office/drawing/2014/main" id="{55F7A505-B4C6-4654-966F-A40BF43033DD}"/>
              </a:ext>
            </a:extLst>
          </p:cNvPr>
          <p:cNvSpPr>
            <a:spLocks noGrp="1"/>
          </p:cNvSpPr>
          <p:nvPr>
            <p:ph sz="quarter" idx="1"/>
          </p:nvPr>
        </p:nvSpPr>
        <p:spPr>
          <a:xfrm>
            <a:off x="468313" y="1557338"/>
            <a:ext cx="7056437" cy="4779962"/>
          </a:xfrm>
        </p:spPr>
        <p:txBody>
          <a:bodyPr>
            <a:normAutofit lnSpcReduction="10000"/>
          </a:bodyPr>
          <a:lstStyle/>
          <a:p>
            <a:pPr marL="274320" indent="-274320" fontAlgn="auto">
              <a:spcAft>
                <a:spcPts val="0"/>
              </a:spcAft>
              <a:buFont typeface="Wingdings"/>
              <a:buChar char=""/>
              <a:defRPr/>
            </a:pPr>
            <a:r>
              <a:rPr lang="sl-SI" dirty="0"/>
              <a:t>Kdaj in zakaj je nastal trojni pakt? Katere države so bile članice?</a:t>
            </a:r>
          </a:p>
          <a:p>
            <a:pPr marL="274320" indent="-274320" fontAlgn="auto">
              <a:spcAft>
                <a:spcPts val="0"/>
              </a:spcAft>
              <a:buFont typeface="Wingdings"/>
              <a:buNone/>
              <a:defRPr/>
            </a:pPr>
            <a:r>
              <a:rPr lang="sl-SI" dirty="0">
                <a:solidFill>
                  <a:schemeClr val="tx1">
                    <a:lumMod val="75000"/>
                    <a:lumOff val="25000"/>
                  </a:schemeClr>
                </a:solidFill>
              </a:rPr>
              <a:t>Trojni pakt je nastal septembra 1940, da bi si države med seboj pomagale v vojaških, političnih, in ekonomskih problemih.</a:t>
            </a:r>
          </a:p>
          <a:p>
            <a:pPr marL="274320" indent="-274320" fontAlgn="auto">
              <a:spcAft>
                <a:spcPts val="0"/>
              </a:spcAft>
              <a:buFont typeface="Wingdings"/>
              <a:buNone/>
              <a:defRPr/>
            </a:pPr>
            <a:r>
              <a:rPr lang="sl-SI" dirty="0">
                <a:solidFill>
                  <a:schemeClr val="tx1">
                    <a:lumMod val="75000"/>
                    <a:lumOff val="25000"/>
                  </a:schemeClr>
                </a:solidFill>
              </a:rPr>
              <a:t>	Članice so bile Italija, Nemčija, Japonska, Madžarska, Romunija, Slovaška, Bolgarija in Kraljevina Jugoslavija.</a:t>
            </a:r>
          </a:p>
          <a:p>
            <a:pPr marL="274320" indent="-274320" fontAlgn="auto">
              <a:spcAft>
                <a:spcPts val="0"/>
              </a:spcAft>
              <a:buFont typeface="Wingdings"/>
              <a:buChar char=""/>
              <a:defRPr/>
            </a:pPr>
            <a:r>
              <a:rPr lang="sl-SI" dirty="0"/>
              <a:t>Naštej bojišča na katerih je prišlo do preobrata v vojni. </a:t>
            </a:r>
          </a:p>
          <a:p>
            <a:pPr marL="274320" indent="-274320" fontAlgn="auto">
              <a:spcAft>
                <a:spcPts val="0"/>
              </a:spcAft>
              <a:buFont typeface="Wingdings"/>
              <a:buNone/>
              <a:defRPr/>
            </a:pPr>
            <a:r>
              <a:rPr lang="sl-SI" dirty="0"/>
              <a:t>	</a:t>
            </a:r>
            <a:r>
              <a:rPr lang="sl-SI" dirty="0">
                <a:solidFill>
                  <a:schemeClr val="tx1">
                    <a:lumMod val="75000"/>
                    <a:lumOff val="25000"/>
                  </a:schemeClr>
                </a:solidFill>
              </a:rPr>
              <a:t>Bitka za </a:t>
            </a:r>
            <a:r>
              <a:rPr lang="sl-SI" dirty="0" err="1">
                <a:solidFill>
                  <a:schemeClr val="tx1">
                    <a:lumMod val="75000"/>
                    <a:lumOff val="25000"/>
                  </a:schemeClr>
                </a:solidFill>
              </a:rPr>
              <a:t>Midway</a:t>
            </a:r>
            <a:r>
              <a:rPr lang="sl-SI" dirty="0">
                <a:solidFill>
                  <a:schemeClr val="tx1">
                    <a:lumMod val="75000"/>
                    <a:lumOff val="25000"/>
                  </a:schemeClr>
                </a:solidFill>
              </a:rPr>
              <a:t> in Stalingrad in bitka pri </a:t>
            </a:r>
            <a:r>
              <a:rPr lang="sl-SI" dirty="0" err="1">
                <a:solidFill>
                  <a:schemeClr val="tx1">
                    <a:lumMod val="75000"/>
                    <a:lumOff val="25000"/>
                  </a:schemeClr>
                </a:solidFill>
              </a:rPr>
              <a:t>Alameinu</a:t>
            </a:r>
            <a:endParaRPr lang="sl-SI" dirty="0">
              <a:solidFill>
                <a:schemeClr val="tx1">
                  <a:lumMod val="75000"/>
                  <a:lumOff val="25000"/>
                </a:schemeClr>
              </a:solidFill>
            </a:endParaRPr>
          </a:p>
          <a:p>
            <a:pPr marL="274320" indent="-274320" fontAlgn="auto">
              <a:spcAft>
                <a:spcPts val="0"/>
              </a:spcAft>
              <a:buFont typeface="Wingdings"/>
              <a:buNone/>
              <a:defRPr/>
            </a:pPr>
            <a:endParaRPr lang="sl-SI" dirty="0"/>
          </a:p>
          <a:p>
            <a:pPr marL="274320" indent="-274320" fontAlgn="auto">
              <a:spcAft>
                <a:spcPts val="0"/>
              </a:spcAft>
              <a:buFont typeface="Wingdings"/>
              <a:buChar char=""/>
              <a:defRPr/>
            </a:pPr>
            <a:endParaRPr lang="sl-SI" dirty="0"/>
          </a:p>
          <a:p>
            <a:pPr marL="274320" indent="-274320" fontAlgn="auto">
              <a:spcAft>
                <a:spcPts val="0"/>
              </a:spcAft>
              <a:buFont typeface="Wingdings"/>
              <a:buNone/>
              <a:defRPr/>
            </a:pPr>
            <a:endParaRPr lang="sl-SI" dirty="0"/>
          </a:p>
          <a:p>
            <a:pPr marL="274320" indent="-274320" fontAlgn="auto">
              <a:spcAft>
                <a:spcPts val="0"/>
              </a:spcAft>
              <a:buFont typeface="Wingdings"/>
              <a:buNone/>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6" descr="http://images7.fotki.com/v144/photos/1/133612/1775340/mainkv85-vi.jpg">
            <a:extLst>
              <a:ext uri="{FF2B5EF4-FFF2-40B4-BE49-F238E27FC236}">
                <a16:creationId xmlns:a16="http://schemas.microsoft.com/office/drawing/2014/main" id="{CEB974EB-F9CE-47A3-A154-C37E807B5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4076700"/>
            <a:ext cx="3095625"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4" descr="http://www.drustvo-soskafronta.si/depo/kal_minomet1.jpg">
            <a:extLst>
              <a:ext uri="{FF2B5EF4-FFF2-40B4-BE49-F238E27FC236}">
                <a16:creationId xmlns:a16="http://schemas.microsoft.com/office/drawing/2014/main" id="{D81EA43C-E014-4089-B845-8F33C4F48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836613"/>
            <a:ext cx="3252787"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slov 1">
            <a:extLst>
              <a:ext uri="{FF2B5EF4-FFF2-40B4-BE49-F238E27FC236}">
                <a16:creationId xmlns:a16="http://schemas.microsoft.com/office/drawing/2014/main" id="{7770A45D-E2E4-47EF-84E0-1FDB8677AE34}"/>
              </a:ext>
            </a:extLst>
          </p:cNvPr>
          <p:cNvSpPr>
            <a:spLocks noGrp="1"/>
          </p:cNvSpPr>
          <p:nvPr>
            <p:ph type="title"/>
          </p:nvPr>
        </p:nvSpPr>
        <p:spPr/>
        <p:txBody>
          <a:bodyPr/>
          <a:lstStyle/>
          <a:p>
            <a:pPr fontAlgn="auto">
              <a:spcAft>
                <a:spcPts val="0"/>
              </a:spcAft>
              <a:defRPr/>
            </a:pPr>
            <a:r>
              <a:rPr lang="sl-SI" dirty="0"/>
              <a:t>Primerjaj način bojevanja v prvi in drugi svetovni vojni.</a:t>
            </a:r>
          </a:p>
        </p:txBody>
      </p:sp>
      <p:sp>
        <p:nvSpPr>
          <p:cNvPr id="10245" name="Ograda vsebine 3">
            <a:extLst>
              <a:ext uri="{FF2B5EF4-FFF2-40B4-BE49-F238E27FC236}">
                <a16:creationId xmlns:a16="http://schemas.microsoft.com/office/drawing/2014/main" id="{9F12FF91-586D-4C10-B720-7BE8A58E7249}"/>
              </a:ext>
            </a:extLst>
          </p:cNvPr>
          <p:cNvSpPr>
            <a:spLocks noGrp="1"/>
          </p:cNvSpPr>
          <p:nvPr>
            <p:ph sz="quarter" idx="1"/>
          </p:nvPr>
        </p:nvSpPr>
        <p:spPr>
          <a:xfrm>
            <a:off x="395288" y="1412875"/>
            <a:ext cx="5627687" cy="5232400"/>
          </a:xfrm>
        </p:spPr>
        <p:txBody>
          <a:bodyPr>
            <a:spAutoFit/>
          </a:bodyPr>
          <a:lstStyle/>
          <a:p>
            <a:r>
              <a:rPr lang="sl-SI" altLang="sl-SI" sz="1800"/>
              <a:t>V prvi svetovni vojni je bila pozicijska vojna in so se borili na bojnih črtah (frontah).  Imajo bodeče žice, rove, strelske jarke. Napadalci naskakujejo obrambne položaje nasprotnikov . Imajo veliko izgubo.  Uporabljali so mitraljeze, topove, minomete, šrapnele, kemična bojevanja, tank, letala, podmornice,  razne bombe... Zaščitili pa so se z čeladami, plinskimi maskami in izkopavanjem rovov...</a:t>
            </a:r>
          </a:p>
          <a:p>
            <a:endParaRPr lang="sl-SI" altLang="sl-SI" sz="1800"/>
          </a:p>
          <a:p>
            <a:r>
              <a:rPr lang="sl-SI" altLang="sl-SI" sz="1800"/>
              <a:t>V drugi svetovni vojni je bliskovita vojna  in se zaradi napredka vojne tehnike hitro razvija. Je uspešnejša od pozicijske. Uporabljali so novejša in izboljšana orožja: letala, tanki, podmornice, letalonosilke, različna hitrostrelna orožja, rakete, samovozno topništvo, ladje in atomska bomba. Iznašli so tudi radar in napravo za šifriranje.</a:t>
            </a:r>
          </a:p>
        </p:txBody>
      </p:sp>
      <p:sp>
        <p:nvSpPr>
          <p:cNvPr id="10246" name="PoljeZBesedilom 7">
            <a:extLst>
              <a:ext uri="{FF2B5EF4-FFF2-40B4-BE49-F238E27FC236}">
                <a16:creationId xmlns:a16="http://schemas.microsoft.com/office/drawing/2014/main" id="{4F1EF9ED-2B55-4AB0-A915-C0EF850932A0}"/>
              </a:ext>
            </a:extLst>
          </p:cNvPr>
          <p:cNvSpPr txBox="1">
            <a:spLocks noChangeArrowheads="1"/>
          </p:cNvSpPr>
          <p:nvPr/>
        </p:nvSpPr>
        <p:spPr bwMode="auto">
          <a:xfrm>
            <a:off x="6372225" y="3357563"/>
            <a:ext cx="2087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400"/>
              <a:t>http://www.google.si/imgres?imgurl=http://www.drustvo-soskafronta.si/depo/kal_minomet1.jpg&amp;imgrefurl=http://sf1517.yuku.com/topic/651/AO-poddesetnik-s-pnevmatinim-minometom-na-Kalu&amp;usg=__JMhF7NVo0XVdyEjT6QiW-w9Pm5I=&amp;h=431&amp;w=590&amp;sz=36&amp;hl=sl&amp;start=0&amp;zoom=1&amp;tbnid=b3iStBrk-p4ctM:&amp;tbnh=145&amp;tbnw=198&amp;ei=YL9JTaStIcm14QaY6YTjCw&amp;prev=/images%3Fq%3Dminomet%26um%3D1%26hl%3Dsl%26gbv%3D2%26biw%3D1209%26bih%3D797%26tbs%3Disch:1&amp;um=1&amp;itbs=1&amp;iact=hc&amp;vpx=330&amp;vpy=88&amp;dur=9&amp;hovh=192&amp;hovw=263&amp;tx=152&amp;ty=90&amp;oei=YL9JTaStIcm14QaY6YTjCw&amp;esq=1&amp;page=1&amp;ndsp=23&amp;ved=1t:429,r:1,s:0</a:t>
            </a:r>
          </a:p>
        </p:txBody>
      </p:sp>
      <p:sp>
        <p:nvSpPr>
          <p:cNvPr id="10247" name="PoljeZBesedilom 8">
            <a:extLst>
              <a:ext uri="{FF2B5EF4-FFF2-40B4-BE49-F238E27FC236}">
                <a16:creationId xmlns:a16="http://schemas.microsoft.com/office/drawing/2014/main" id="{418DD07C-C7CC-45FE-8BD8-FE9859BE6719}"/>
              </a:ext>
            </a:extLst>
          </p:cNvPr>
          <p:cNvSpPr txBox="1">
            <a:spLocks noChangeArrowheads="1"/>
          </p:cNvSpPr>
          <p:nvPr/>
        </p:nvSpPr>
        <p:spPr bwMode="auto">
          <a:xfrm>
            <a:off x="6443663" y="3213100"/>
            <a:ext cx="14509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1100"/>
              <a:t>vojak z minometom</a:t>
            </a:r>
          </a:p>
        </p:txBody>
      </p:sp>
      <p:sp>
        <p:nvSpPr>
          <p:cNvPr id="10248" name="PoljeZBesedilom 10">
            <a:extLst>
              <a:ext uri="{FF2B5EF4-FFF2-40B4-BE49-F238E27FC236}">
                <a16:creationId xmlns:a16="http://schemas.microsoft.com/office/drawing/2014/main" id="{3F39DC97-3F3A-41F8-A493-93D6D192BBED}"/>
              </a:ext>
            </a:extLst>
          </p:cNvPr>
          <p:cNvSpPr txBox="1">
            <a:spLocks noChangeArrowheads="1"/>
          </p:cNvSpPr>
          <p:nvPr/>
        </p:nvSpPr>
        <p:spPr bwMode="auto">
          <a:xfrm>
            <a:off x="6372225" y="5805488"/>
            <a:ext cx="11366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1100"/>
              <a:t>Samovozni top</a:t>
            </a:r>
          </a:p>
        </p:txBody>
      </p:sp>
      <p:sp>
        <p:nvSpPr>
          <p:cNvPr id="10249" name="PoljeZBesedilom 11">
            <a:extLst>
              <a:ext uri="{FF2B5EF4-FFF2-40B4-BE49-F238E27FC236}">
                <a16:creationId xmlns:a16="http://schemas.microsoft.com/office/drawing/2014/main" id="{417A2070-D6D7-4D41-A914-F1018BB8034D}"/>
              </a:ext>
            </a:extLst>
          </p:cNvPr>
          <p:cNvSpPr txBox="1">
            <a:spLocks noChangeArrowheads="1"/>
          </p:cNvSpPr>
          <p:nvPr/>
        </p:nvSpPr>
        <p:spPr bwMode="auto">
          <a:xfrm>
            <a:off x="6372225" y="5965825"/>
            <a:ext cx="172878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400"/>
              <a:t>http://www.google.si/imgres?imgurl=http://images7.fotki.com/v144/photos/1/133612/1775340/mainkv85-vi.jpg&amp;imgrefurl=http://eydis.fantasy-hr.com/index.php%3Fshowtopic%3D880%26st%3D160&amp;usg=__zNxaHfP3uIdVX86GbNqXTFUzYq0=&amp;h=286&amp;w=500&amp;sz=34&amp;hl=sl&amp;start=0&amp;zoom=1&amp;tbnid=0do15vBzn46KwM:&amp;tbnh=121&amp;tbnw=212&amp;ei=ScFJTZ_BBMH-4Abx0dHMCw&amp;prev=/images%3Fq%3Dsamovozno%2Btopni%25C5%25A1tvo%26um%3D1%26hl%3Dsl%26gbv%3D2%26biw%3D1209%26bih%3D797%26tbs%3Disch:1&amp;um=1&amp;itbs=1&amp;iact=hc&amp;vpx=124&amp;vpy=97&amp;dur=8708&amp;hovh=170&amp;hovw=297&amp;tx=166&amp;ty=103&amp;oei=ScFJTZ_BBMH-4Abx0dHMCw&amp;esq=1&amp;page=1&amp;ndsp=20&amp;ved=1t:429,r:0,s: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a:extLst>
              <a:ext uri="{FF2B5EF4-FFF2-40B4-BE49-F238E27FC236}">
                <a16:creationId xmlns:a16="http://schemas.microsoft.com/office/drawing/2014/main" id="{7DF392E5-C195-4B42-A56C-C4F22EBABF7C}"/>
              </a:ext>
            </a:extLst>
          </p:cNvPr>
          <p:cNvSpPr>
            <a:spLocks noGrp="1"/>
          </p:cNvSpPr>
          <p:nvPr>
            <p:ph sz="quarter" idx="1"/>
          </p:nvPr>
        </p:nvSpPr>
        <p:spPr>
          <a:xfrm>
            <a:off x="468313" y="836613"/>
            <a:ext cx="7467600" cy="4873625"/>
          </a:xfrm>
        </p:spPr>
        <p:txBody>
          <a:bodyPr>
            <a:normAutofit/>
          </a:bodyPr>
          <a:lstStyle/>
          <a:p>
            <a:pPr marL="274320" indent="-274320" fontAlgn="auto">
              <a:spcAft>
                <a:spcPts val="0"/>
              </a:spcAft>
              <a:buFont typeface="Wingdings"/>
              <a:buChar char=""/>
              <a:defRPr/>
            </a:pPr>
            <a:r>
              <a:rPr lang="sl-SI" dirty="0"/>
              <a:t>Opiši odziv slovenskih političnih strank na okupacijo Slovenije.</a:t>
            </a:r>
          </a:p>
          <a:p>
            <a:pPr marL="274320" indent="-274320" fontAlgn="auto">
              <a:spcAft>
                <a:spcPts val="0"/>
              </a:spcAft>
              <a:buFont typeface="Wingdings"/>
              <a:buNone/>
              <a:defRPr/>
            </a:pPr>
            <a:r>
              <a:rPr lang="sl-SI" dirty="0"/>
              <a:t>	</a:t>
            </a:r>
            <a:r>
              <a:rPr lang="sl-SI" dirty="0">
                <a:solidFill>
                  <a:schemeClr val="tx1">
                    <a:lumMod val="75000"/>
                    <a:lumOff val="25000"/>
                  </a:schemeClr>
                </a:solidFill>
              </a:rPr>
              <a:t> Stranke so se sestale in ustanovile osvobodilno fronto (kratica OF). Njen namen je bil oborožen odpor proti okupatorju do osvoboditve Slovenije.</a:t>
            </a:r>
          </a:p>
          <a:p>
            <a:pPr marL="274320" indent="-274320" fontAlgn="auto">
              <a:spcAft>
                <a:spcPts val="0"/>
              </a:spcAft>
              <a:buFont typeface="Wingdings"/>
              <a:buChar char=""/>
              <a:defRPr/>
            </a:pPr>
            <a:r>
              <a:rPr lang="sl-SI" dirty="0"/>
              <a:t>Zapiši datume:</a:t>
            </a:r>
          </a:p>
          <a:p>
            <a:pPr marL="274320" indent="-274320" fontAlgn="auto">
              <a:spcAft>
                <a:spcPts val="0"/>
              </a:spcAft>
              <a:buFont typeface="Wingdings"/>
              <a:buNone/>
              <a:defRPr/>
            </a:pPr>
            <a:r>
              <a:rPr lang="sl-SI" dirty="0"/>
              <a:t>	</a:t>
            </a:r>
            <a:r>
              <a:rPr lang="sl-SI" dirty="0">
                <a:solidFill>
                  <a:schemeClr val="tx1">
                    <a:lumMod val="75000"/>
                    <a:lumOff val="25000"/>
                  </a:schemeClr>
                </a:solidFill>
              </a:rPr>
              <a:t>začetek vojne  1.9.1939</a:t>
            </a:r>
          </a:p>
          <a:p>
            <a:pPr marL="274320" indent="-274320" fontAlgn="auto">
              <a:spcAft>
                <a:spcPts val="0"/>
              </a:spcAft>
              <a:buFont typeface="Wingdings"/>
              <a:buNone/>
              <a:defRPr/>
            </a:pPr>
            <a:r>
              <a:rPr lang="sl-SI" dirty="0">
                <a:solidFill>
                  <a:schemeClr val="tx1">
                    <a:lumMod val="75000"/>
                    <a:lumOff val="25000"/>
                  </a:schemeClr>
                </a:solidFill>
              </a:rPr>
              <a:t>	konec vojne v Evropi  2. 9. 1945</a:t>
            </a:r>
          </a:p>
          <a:p>
            <a:pPr marL="274320" indent="-274320" fontAlgn="auto">
              <a:spcAft>
                <a:spcPts val="0"/>
              </a:spcAft>
              <a:buFont typeface="Wingdings"/>
              <a:buNone/>
              <a:defRPr/>
            </a:pPr>
            <a:r>
              <a:rPr lang="sl-SI" dirty="0">
                <a:solidFill>
                  <a:schemeClr val="tx1">
                    <a:lumMod val="75000"/>
                    <a:lumOff val="25000"/>
                  </a:schemeClr>
                </a:solidFill>
              </a:rPr>
              <a:t>	konec vojne na daljnem vzhodu 2. 9. 1945</a:t>
            </a:r>
          </a:p>
          <a:p>
            <a:pPr marL="274320" indent="-274320" fontAlgn="auto">
              <a:spcAft>
                <a:spcPts val="0"/>
              </a:spcAft>
              <a:buFont typeface="Wingdings"/>
              <a:buNone/>
              <a:defRPr/>
            </a:pPr>
            <a:r>
              <a:rPr lang="sl-SI" dirty="0">
                <a:solidFill>
                  <a:schemeClr val="tx1">
                    <a:lumMod val="75000"/>
                    <a:lumOff val="25000"/>
                  </a:schemeClr>
                </a:solidFill>
              </a:rPr>
              <a:t>	napad na Jugoslavijo 6. 4. 1941</a:t>
            </a:r>
          </a:p>
          <a:p>
            <a:pPr marL="274320" indent="-274320" fontAlgn="auto">
              <a:spcAft>
                <a:spcPts val="0"/>
              </a:spcAft>
              <a:buFont typeface="Wingdings"/>
              <a:buNone/>
              <a:defRPr/>
            </a:pPr>
            <a:r>
              <a:rPr lang="sl-SI" dirty="0">
                <a:solidFill>
                  <a:schemeClr val="tx1">
                    <a:lumMod val="75000"/>
                    <a:lumOff val="25000"/>
                  </a:schemeClr>
                </a:solidFill>
              </a:rPr>
              <a:t>	kapitulacija Jugoslavije 19. 4. l 1941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79A90EE-BD2C-4B6A-8B99-831C3CF75186}"/>
              </a:ext>
            </a:extLst>
          </p:cNvPr>
          <p:cNvSpPr>
            <a:spLocks noGrp="1"/>
          </p:cNvSpPr>
          <p:nvPr>
            <p:ph type="title"/>
          </p:nvPr>
        </p:nvSpPr>
        <p:spPr>
          <a:solidFill>
            <a:schemeClr val="bg1"/>
          </a:solidFill>
          <a:ln>
            <a:solidFill>
              <a:schemeClr val="bg1"/>
            </a:solidFill>
          </a:ln>
        </p:spPr>
        <p:txBody>
          <a:bodyPr/>
          <a:lstStyle/>
          <a:p>
            <a:pPr fontAlgn="auto">
              <a:spcAft>
                <a:spcPts val="0"/>
              </a:spcAft>
              <a:defRPr/>
            </a:pPr>
            <a:r>
              <a:rPr lang="sl-SI" sz="6000" dirty="0">
                <a:solidFill>
                  <a:schemeClr val="accent1"/>
                </a:solidFill>
              </a:rPr>
              <a:t>KDO?</a:t>
            </a:r>
          </a:p>
        </p:txBody>
      </p:sp>
      <p:sp>
        <p:nvSpPr>
          <p:cNvPr id="3" name="Ograda vsebine 2">
            <a:extLst>
              <a:ext uri="{FF2B5EF4-FFF2-40B4-BE49-F238E27FC236}">
                <a16:creationId xmlns:a16="http://schemas.microsoft.com/office/drawing/2014/main" id="{0CD3FA95-7ED1-4D1D-A20A-86C018AB06F6}"/>
              </a:ext>
            </a:extLst>
          </p:cNvPr>
          <p:cNvSpPr>
            <a:spLocks noGrp="1"/>
          </p:cNvSpPr>
          <p:nvPr>
            <p:ph sz="quarter" idx="1"/>
          </p:nvPr>
        </p:nvSpPr>
        <p:spPr>
          <a:xfrm>
            <a:off x="457200" y="1600200"/>
            <a:ext cx="4546600" cy="4873625"/>
          </a:xfrm>
        </p:spPr>
        <p:txBody>
          <a:bodyPr>
            <a:normAutofit fontScale="77500" lnSpcReduction="20000"/>
          </a:bodyPr>
          <a:lstStyle/>
          <a:p>
            <a:pPr marL="342900" indent="-342900" fontAlgn="auto">
              <a:lnSpc>
                <a:spcPct val="115000"/>
              </a:lnSpc>
              <a:spcAft>
                <a:spcPts val="0"/>
              </a:spcAft>
              <a:buFont typeface="Symbol"/>
              <a:buChar char=""/>
              <a:defRPr/>
            </a:pPr>
            <a:r>
              <a:rPr lang="sl-SI" dirty="0">
                <a:latin typeface="Calibri"/>
                <a:ea typeface="Calibri"/>
                <a:cs typeface="Times New Roman"/>
              </a:rPr>
              <a:t>Slovensko domobranstvo je pomožna policijska enota, ki jo je 24. septembra 1943, ob kapitulaciji Italije ustanovila nemška uprava. Takrat so Nemci prevzeli Ljubljansko pokrajino skupaj s pokrajinami Trst, Videm, Gorica,Istra in Reka združili v operacijsko cono Jadransko primorje.</a:t>
            </a:r>
          </a:p>
          <a:p>
            <a:pPr marL="342900" indent="-342900" fontAlgn="auto">
              <a:lnSpc>
                <a:spcPct val="115000"/>
              </a:lnSpc>
              <a:spcAft>
                <a:spcPts val="0"/>
              </a:spcAft>
              <a:buFont typeface="Symbol"/>
              <a:buChar char=""/>
              <a:defRPr/>
            </a:pPr>
            <a:r>
              <a:rPr lang="sl-SI" dirty="0">
                <a:latin typeface="Calibri"/>
                <a:ea typeface="Calibri"/>
                <a:cs typeface="Times New Roman"/>
              </a:rPr>
              <a:t>Njihov pobudnik in inšpektor je bil Leon Rupnik.</a:t>
            </a:r>
          </a:p>
          <a:p>
            <a:pPr marL="342900" indent="-342900" fontAlgn="auto">
              <a:lnSpc>
                <a:spcPct val="115000"/>
              </a:lnSpc>
              <a:spcAft>
                <a:spcPts val="0"/>
              </a:spcAft>
              <a:buFont typeface="Symbol"/>
              <a:buChar char=""/>
              <a:defRPr/>
            </a:pPr>
            <a:r>
              <a:rPr lang="sl-SI" dirty="0">
                <a:latin typeface="Calibri"/>
                <a:ea typeface="Calibri"/>
                <a:cs typeface="Times New Roman"/>
              </a:rPr>
              <a:t>Prvič so podpisali prisego v kateri so se zaobljubili, da se bodo bojevali pod vodstvom Nemčije, na Hitlerjev rojstni dan - 20. aprila 1944 ter drugič 30. januarja 1945. Primorske in gorenjske domobranske niso zaprisegle.</a:t>
            </a:r>
          </a:p>
          <a:p>
            <a:pPr marL="274320" indent="-274320" fontAlgn="auto">
              <a:spcAft>
                <a:spcPts val="0"/>
              </a:spcAft>
              <a:buFont typeface="Wingdings"/>
              <a:buChar char=""/>
              <a:defRPr/>
            </a:pPr>
            <a:endParaRPr lang="sl-SI" dirty="0"/>
          </a:p>
        </p:txBody>
      </p:sp>
      <p:pic>
        <p:nvPicPr>
          <p:cNvPr id="6146" name="Picture 2" descr="http://www.freewebs.com/domobranci/obleke%20domobrancev.jpg">
            <a:extLst>
              <a:ext uri="{FF2B5EF4-FFF2-40B4-BE49-F238E27FC236}">
                <a16:creationId xmlns:a16="http://schemas.microsoft.com/office/drawing/2014/main" id="{878608E1-3335-46AD-816A-F5CAF70DBE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1268413"/>
            <a:ext cx="3259138"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jeZBesedilom 4">
            <a:extLst>
              <a:ext uri="{FF2B5EF4-FFF2-40B4-BE49-F238E27FC236}">
                <a16:creationId xmlns:a16="http://schemas.microsoft.com/office/drawing/2014/main" id="{8E938C61-6D2F-488F-B332-BFF245B00600}"/>
              </a:ext>
            </a:extLst>
          </p:cNvPr>
          <p:cNvSpPr txBox="1">
            <a:spLocks noChangeArrowheads="1"/>
          </p:cNvSpPr>
          <p:nvPr/>
        </p:nvSpPr>
        <p:spPr bwMode="auto">
          <a:xfrm>
            <a:off x="5364163" y="5876925"/>
            <a:ext cx="252095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500"/>
              <a:t>http://www.google.si/imgres?imgurl=http://www.freewebs.com/domobranci/obleke%2520domobrancev.jpg&amp;imgrefurl=http://www.domobranci-klan.gajba.net/&amp;usg=__sH8QEGUAWLEKeQfUNlR9RvZF9nY=&amp;h=411&amp;w=310&amp;sz=35&amp;hl=sl&amp;start=0&amp;zoom=1&amp;tbnid=uONaZ67zYFYtIM:&amp;tbnh=152&amp;tbnw=108&amp;ei=B2BITeeAEoSycNDErOIC&amp;prev=/images%3Fq%3Ddomobranci%26um%3D1%26hl%3Dsl%26sa%3DG%26biw%3D1209%26bih%3D797%26tbs%3Disch:10%2C3&amp;um=1&amp;itbs=1&amp;iact=hc&amp;vpx=123&amp;vpy=85&amp;dur=785&amp;hovh=259&amp;hovw=195&amp;tx=121&amp;ty=159&amp;oei=BmBITZvOH5GB5AakloS7BQ&amp;esq=7&amp;page=1&amp;ndsp=22&amp;ved=1t:429,r:0,s:0&amp;biw=1209&amp;bih=797</a:t>
            </a:r>
          </a:p>
        </p:txBody>
      </p:sp>
      <p:sp>
        <p:nvSpPr>
          <p:cNvPr id="6" name="PoljeZBesedilom 5">
            <a:extLst>
              <a:ext uri="{FF2B5EF4-FFF2-40B4-BE49-F238E27FC236}">
                <a16:creationId xmlns:a16="http://schemas.microsoft.com/office/drawing/2014/main" id="{4696D6AD-0346-4237-9B5D-65BF1E3BC7D3}"/>
              </a:ext>
            </a:extLst>
          </p:cNvPr>
          <p:cNvSpPr txBox="1">
            <a:spLocks noChangeArrowheads="1"/>
          </p:cNvSpPr>
          <p:nvPr/>
        </p:nvSpPr>
        <p:spPr bwMode="auto">
          <a:xfrm>
            <a:off x="5508625" y="5589588"/>
            <a:ext cx="22558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1400"/>
              <a:t>Domobranci v uniformah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F7C561C-B8AA-4565-970A-8C1A3476AF77}"/>
              </a:ext>
            </a:extLst>
          </p:cNvPr>
          <p:cNvSpPr>
            <a:spLocks noGrp="1"/>
          </p:cNvSpPr>
          <p:nvPr>
            <p:ph type="title"/>
          </p:nvPr>
        </p:nvSpPr>
        <p:spPr/>
        <p:txBody>
          <a:bodyPr/>
          <a:lstStyle/>
          <a:p>
            <a:pPr fontAlgn="auto">
              <a:spcAft>
                <a:spcPts val="0"/>
              </a:spcAft>
              <a:defRPr/>
            </a:pPr>
            <a:r>
              <a:rPr lang="sl-SI" sz="6000" dirty="0"/>
              <a:t>Prisega</a:t>
            </a:r>
          </a:p>
        </p:txBody>
      </p:sp>
      <p:sp>
        <p:nvSpPr>
          <p:cNvPr id="3" name="Ograda vsebine 2">
            <a:extLst>
              <a:ext uri="{FF2B5EF4-FFF2-40B4-BE49-F238E27FC236}">
                <a16:creationId xmlns:a16="http://schemas.microsoft.com/office/drawing/2014/main" id="{093D4398-AB81-42E3-B3B6-435EBD76E81F}"/>
              </a:ext>
            </a:extLst>
          </p:cNvPr>
          <p:cNvSpPr>
            <a:spLocks noGrp="1"/>
          </p:cNvSpPr>
          <p:nvPr>
            <p:ph sz="quarter" idx="1"/>
          </p:nvPr>
        </p:nvSpPr>
        <p:spPr>
          <a:xfrm>
            <a:off x="323850" y="1557338"/>
            <a:ext cx="4248150" cy="5040312"/>
          </a:xfrm>
        </p:spPr>
        <p:txBody>
          <a:bodyPr>
            <a:normAutofit fontScale="55000" lnSpcReduction="20000"/>
          </a:bodyPr>
          <a:lstStyle/>
          <a:p>
            <a:pPr marL="457200" indent="-274320" fontAlgn="auto">
              <a:lnSpc>
                <a:spcPct val="115000"/>
              </a:lnSpc>
              <a:spcAft>
                <a:spcPts val="0"/>
              </a:spcAft>
              <a:buFont typeface="Wingdings"/>
              <a:buNone/>
              <a:defRPr/>
            </a:pPr>
            <a:r>
              <a:rPr lang="sl-SI" sz="2500" dirty="0">
                <a:latin typeface="Calibri"/>
                <a:ea typeface="Calibri"/>
                <a:cs typeface="Times New Roman"/>
              </a:rPr>
              <a:t>Besedilo je bilo takole: </a:t>
            </a:r>
          </a:p>
          <a:p>
            <a:pPr marL="457200" indent="-274320" fontAlgn="auto">
              <a:lnSpc>
                <a:spcPct val="115000"/>
              </a:lnSpc>
              <a:spcAft>
                <a:spcPts val="0"/>
              </a:spcAft>
              <a:buFont typeface="Wingdings"/>
              <a:buNone/>
              <a:defRPr/>
            </a:pPr>
            <a:r>
              <a:rPr lang="sl-SI" sz="2500" dirty="0">
                <a:latin typeface="Calibri"/>
                <a:ea typeface="Calibri"/>
                <a:cs typeface="Times New Roman"/>
              </a:rPr>
              <a:t> 	”</a:t>
            </a:r>
            <a:r>
              <a:rPr lang="sl-SI" sz="2500" i="1" dirty="0">
                <a:latin typeface="Calibri"/>
                <a:ea typeface="Calibri"/>
                <a:cs typeface="Times New Roman"/>
              </a:rPr>
              <a:t>Prisegam pri Vsemogočnem Bogu, da bom zvest, hraber in svojim nadrejenim pokoren, da bom v skupnem boju z nemško oboroženo silo, stoječo pod poveljstvom vodje velike Nemčije, SS četami in policijo, proti banditom in komunizmu kakor tudi njegovim zaveznikom svoje dolžnosti vestno izpolnjeval za svojo slovensko domovino kot del svobodne Evrope. Za ta boj sem pripravljen žrtvovati tudi svoje življenje. Tako mi Bog pomagaj.</a:t>
            </a:r>
            <a:r>
              <a:rPr lang="sl-SI" sz="2500" dirty="0">
                <a:latin typeface="Calibri"/>
                <a:ea typeface="Calibri"/>
                <a:cs typeface="Times New Roman"/>
              </a:rPr>
              <a:t>” </a:t>
            </a:r>
          </a:p>
          <a:p>
            <a:pPr marL="457200" indent="-274320" fontAlgn="auto">
              <a:lnSpc>
                <a:spcPct val="115000"/>
              </a:lnSpc>
              <a:spcAft>
                <a:spcPts val="0"/>
              </a:spcAft>
              <a:buFont typeface="Wingdings"/>
              <a:buNone/>
              <a:defRPr/>
            </a:pPr>
            <a:r>
              <a:rPr lang="sl-SI" sz="2500" dirty="0">
                <a:latin typeface="Calibri"/>
                <a:ea typeface="Calibri"/>
                <a:cs typeface="Times New Roman"/>
              </a:rPr>
              <a:t>in:</a:t>
            </a:r>
          </a:p>
          <a:p>
            <a:pPr marL="457200" indent="-274320" fontAlgn="auto">
              <a:lnSpc>
                <a:spcPct val="115000"/>
              </a:lnSpc>
              <a:spcAft>
                <a:spcPts val="1000"/>
              </a:spcAft>
              <a:buFont typeface="Wingdings"/>
              <a:buNone/>
              <a:defRPr/>
            </a:pPr>
            <a:r>
              <a:rPr lang="sl-SI" sz="2500" i="1" dirty="0">
                <a:latin typeface="Calibri"/>
                <a:ea typeface="Calibri"/>
                <a:cs typeface="Times New Roman"/>
              </a:rPr>
              <a:t>	"Sem prostovoljno pristopil v Slovensko Domobranstvo, v boj in uničenje komunizma, kateri je moji deželi že toliko gorja prinesel in celo Evropo ogrozil. Moja trdna volja je, z vsemi mojimi močmi, v zadovoljstvo moje dežele in Evrope bojevati se pod nemškim vodstvom, in za to tudi moje življenje postaviti. To obvezo sem danes s sveto prisego potrdil. Sem bil o dolžnosti in pravicah v službenem, disciplinarnem in gospodarskem oziru poučen."</a:t>
            </a:r>
            <a:endParaRPr lang="sl-SI" sz="2500" dirty="0">
              <a:latin typeface="Calibri"/>
              <a:ea typeface="Calibri"/>
              <a:cs typeface="Times New Roman"/>
            </a:endParaRPr>
          </a:p>
          <a:p>
            <a:pPr marL="274320" indent="-274320" fontAlgn="auto">
              <a:spcAft>
                <a:spcPts val="0"/>
              </a:spcAft>
              <a:buFont typeface="Wingdings"/>
              <a:buChar char=""/>
              <a:defRPr/>
            </a:pPr>
            <a:endParaRPr lang="sl-SI" dirty="0"/>
          </a:p>
        </p:txBody>
      </p:sp>
      <p:pic>
        <p:nvPicPr>
          <p:cNvPr id="25602" name="Picture 2" descr="http://www.dossierkorupcija.com/novice/wp-content/uploads/2010/03/DK_Domobranska_prisega.jpg">
            <a:extLst>
              <a:ext uri="{FF2B5EF4-FFF2-40B4-BE49-F238E27FC236}">
                <a16:creationId xmlns:a16="http://schemas.microsoft.com/office/drawing/2014/main" id="{E42E35E4-1476-4AED-A839-759212EB09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538" y="115888"/>
            <a:ext cx="434340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jeZBesedilom 4">
            <a:extLst>
              <a:ext uri="{FF2B5EF4-FFF2-40B4-BE49-F238E27FC236}">
                <a16:creationId xmlns:a16="http://schemas.microsoft.com/office/drawing/2014/main" id="{961C7E64-7C36-4CCA-A075-02F1CFAE75F6}"/>
              </a:ext>
            </a:extLst>
          </p:cNvPr>
          <p:cNvSpPr txBox="1">
            <a:spLocks noChangeArrowheads="1"/>
          </p:cNvSpPr>
          <p:nvPr/>
        </p:nvSpPr>
        <p:spPr bwMode="auto">
          <a:xfrm>
            <a:off x="4716463" y="2708275"/>
            <a:ext cx="30241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500"/>
              <a:t>http://www.google.si/imgres?imgurl=http://www.dossierkorupcija.com/novice/wp-content/uploads/2010/03/DK_Domobranska_prisega.jpg&amp;imgrefurl=http://www.dossierkorupcija.com/novice/%3Fp%3D6985&amp;usg=__ILcB777j2oupamDpNAN0YfcDig0=&amp;h=238&amp;w=435&amp;sz=18&amp;hl=sl&amp;start=0&amp;zoom=1&amp;tbnid=qx3LVo7zgbduDM:&amp;tbnh=116&amp;tbnw=212&amp;ei=bGFITdigOdDu4gbc_9yqBQ&amp;prev=/images%3Fq%3Dprisega%2Bdomobrancev%26um%3D1%26hl%3Dsl%26sa%3DG%26biw%3D1209%26bih%3D797%26tbs%3Disch:1&amp;um=1&amp;itbs=1&amp;iact=hc&amp;vpx=344&amp;vpy=268&amp;dur=2268&amp;hovh=166&amp;hovw=304&amp;tx=206&amp;ty=98&amp;oei=bGFITdigOdDu4gbc_9yqBQ&amp;esq=1&amp;page=1&amp;ndsp=20&amp;ved=1t:429,r:6,s:0</a:t>
            </a:r>
          </a:p>
        </p:txBody>
      </p:sp>
      <p:pic>
        <p:nvPicPr>
          <p:cNvPr id="6" name="Picture 2" descr="http://www.rtvslo.si/_up/photos/2008/02/20/u40938/31867_prisega_blogshow.jpg">
            <a:extLst>
              <a:ext uri="{FF2B5EF4-FFF2-40B4-BE49-F238E27FC236}">
                <a16:creationId xmlns:a16="http://schemas.microsoft.com/office/drawing/2014/main" id="{9FB267DA-EE1A-42D1-B4C8-2728801933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3429000"/>
            <a:ext cx="366712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ljeZBesedilom 6">
            <a:extLst>
              <a:ext uri="{FF2B5EF4-FFF2-40B4-BE49-F238E27FC236}">
                <a16:creationId xmlns:a16="http://schemas.microsoft.com/office/drawing/2014/main" id="{13378F3D-6021-4B28-9A33-C844FC129B6D}"/>
              </a:ext>
            </a:extLst>
          </p:cNvPr>
          <p:cNvSpPr txBox="1">
            <a:spLocks noChangeArrowheads="1"/>
          </p:cNvSpPr>
          <p:nvPr/>
        </p:nvSpPr>
        <p:spPr bwMode="auto">
          <a:xfrm>
            <a:off x="4500563" y="6027738"/>
            <a:ext cx="36258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600"/>
              <a:t>http://www.google.si/imgres?imgurl=http://www.rtvslo.si/_up/photos/2008/02/20/u40938/31867_prisega_blogshow.jpg&amp;imgrefurl=http://www.rtvslo.si/blog/prlek-cbsn/domobranci-sovraznik-no-1/7503&amp;usg=__7NOqfOVvIlb4V-8wIHkjq-6XiiM=&amp;h=255&amp;w=385&amp;sz=25&amp;hl=sl&amp;start=22&amp;zoom=1&amp;tbnid=7rizTjg95hqC0M:&amp;tbnh=144&amp;tbnw=195&amp;ei=lh9ITcmdGZCKvgP3yZjtBQ&amp;prev=/images%3Fq%3DDOMOBRANCI%26um%3D1%26hl%3Dsl%26sa%3DN%26biw%3D1209%26bih%3D797%26tbs%3Disch:10%2C478&amp;um=1&amp;itbs=1&amp;iact=hc&amp;vpx=736&amp;vpy=495&amp;dur=780&amp;hovh=183&amp;hovw=276&amp;tx=135&amp;ty=84&amp;oei=gB9ITbOAAon84Ab9kuWuBQ&amp;esq=5&amp;page=2&amp;ndsp=20&amp;ved=1t:429,r:8,s:22&amp;biw=1209&amp;bih=797</a:t>
            </a:r>
          </a:p>
        </p:txBody>
      </p:sp>
      <p:sp>
        <p:nvSpPr>
          <p:cNvPr id="8" name="PoljeZBesedilom 7">
            <a:extLst>
              <a:ext uri="{FF2B5EF4-FFF2-40B4-BE49-F238E27FC236}">
                <a16:creationId xmlns:a16="http://schemas.microsoft.com/office/drawing/2014/main" id="{44B09695-B516-4538-A4BB-286FEEEF90EB}"/>
              </a:ext>
            </a:extLst>
          </p:cNvPr>
          <p:cNvSpPr txBox="1">
            <a:spLocks noChangeArrowheads="1"/>
          </p:cNvSpPr>
          <p:nvPr/>
        </p:nvSpPr>
        <p:spPr bwMode="auto">
          <a:xfrm>
            <a:off x="4859338" y="5805488"/>
            <a:ext cx="28813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1400"/>
              <a:t>Prva zaprisega (22. 4.1944)</a:t>
            </a:r>
          </a:p>
        </p:txBody>
      </p:sp>
      <p:sp>
        <p:nvSpPr>
          <p:cNvPr id="9" name="PoljeZBesedilom 8">
            <a:extLst>
              <a:ext uri="{FF2B5EF4-FFF2-40B4-BE49-F238E27FC236}">
                <a16:creationId xmlns:a16="http://schemas.microsoft.com/office/drawing/2014/main" id="{2E698068-8D7D-469A-9B0F-2EC60F90058A}"/>
              </a:ext>
            </a:extLst>
          </p:cNvPr>
          <p:cNvSpPr txBox="1">
            <a:spLocks noChangeArrowheads="1"/>
          </p:cNvSpPr>
          <p:nvPr/>
        </p:nvSpPr>
        <p:spPr bwMode="auto">
          <a:xfrm>
            <a:off x="5292725" y="2492375"/>
            <a:ext cx="14954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1200"/>
              <a:t>Besedilo zaprisege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560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5F16943-6551-4FA1-B224-86F82203BDE8}"/>
              </a:ext>
            </a:extLst>
          </p:cNvPr>
          <p:cNvSpPr>
            <a:spLocks noGrp="1"/>
          </p:cNvSpPr>
          <p:nvPr>
            <p:ph type="title"/>
          </p:nvPr>
        </p:nvSpPr>
        <p:spPr/>
        <p:txBody>
          <a:bodyPr/>
          <a:lstStyle/>
          <a:p>
            <a:pPr fontAlgn="auto">
              <a:spcAft>
                <a:spcPts val="0"/>
              </a:spcAft>
              <a:defRPr/>
            </a:pPr>
            <a:r>
              <a:rPr lang="sl-SI" sz="6000" dirty="0">
                <a:solidFill>
                  <a:schemeClr val="accent1"/>
                </a:solidFill>
              </a:rPr>
              <a:t>ZAKAJ?</a:t>
            </a:r>
          </a:p>
        </p:txBody>
      </p:sp>
      <p:sp>
        <p:nvSpPr>
          <p:cNvPr id="3" name="Ograda vsebine 2">
            <a:extLst>
              <a:ext uri="{FF2B5EF4-FFF2-40B4-BE49-F238E27FC236}">
                <a16:creationId xmlns:a16="http://schemas.microsoft.com/office/drawing/2014/main" id="{FDE2C661-1B71-4AF1-BF6C-EDB4ED335646}"/>
              </a:ext>
            </a:extLst>
          </p:cNvPr>
          <p:cNvSpPr>
            <a:spLocks noGrp="1"/>
          </p:cNvSpPr>
          <p:nvPr>
            <p:ph sz="quarter" idx="1"/>
          </p:nvPr>
        </p:nvSpPr>
        <p:spPr>
          <a:xfrm>
            <a:off x="457200" y="1600200"/>
            <a:ext cx="7467600" cy="4873625"/>
          </a:xfrm>
        </p:spPr>
        <p:txBody>
          <a:bodyPr>
            <a:normAutofit/>
          </a:bodyPr>
          <a:lstStyle/>
          <a:p>
            <a:pPr marL="342900" indent="-342900" fontAlgn="auto">
              <a:lnSpc>
                <a:spcPct val="115000"/>
              </a:lnSpc>
              <a:spcAft>
                <a:spcPts val="0"/>
              </a:spcAft>
              <a:buFont typeface="Symbol"/>
              <a:buChar char=""/>
              <a:defRPr/>
            </a:pPr>
            <a:r>
              <a:rPr lang="sl-SI" dirty="0">
                <a:latin typeface="Calibri"/>
                <a:ea typeface="Calibri"/>
                <a:cs typeface="Times New Roman"/>
              </a:rPr>
              <a:t>Slovensko domobranstvo je bila naslednica vaških straž.</a:t>
            </a:r>
          </a:p>
          <a:p>
            <a:pPr marL="342900" indent="-342900" fontAlgn="auto">
              <a:lnSpc>
                <a:spcPct val="115000"/>
              </a:lnSpc>
              <a:spcAft>
                <a:spcPts val="0"/>
              </a:spcAft>
              <a:buFont typeface="Symbol"/>
              <a:buChar char=""/>
              <a:defRPr/>
            </a:pPr>
            <a:r>
              <a:rPr lang="sl-SI" dirty="0">
                <a:latin typeface="Calibri"/>
                <a:ea typeface="Calibri"/>
                <a:cs typeface="Times New Roman"/>
              </a:rPr>
              <a:t>Pobudo za slovensko domobranstvo so Nemci sprejeli zaradi pomanjkanja vojske.</a:t>
            </a:r>
          </a:p>
          <a:p>
            <a:pPr marL="342900" indent="-342900" fontAlgn="auto">
              <a:lnSpc>
                <a:spcPct val="115000"/>
              </a:lnSpc>
              <a:spcAft>
                <a:spcPts val="1000"/>
              </a:spcAft>
              <a:buFont typeface="Symbol"/>
              <a:buChar char=""/>
              <a:defRPr/>
            </a:pPr>
            <a:r>
              <a:rPr lang="sl-SI" dirty="0">
                <a:latin typeface="Calibri"/>
                <a:ea typeface="Calibri"/>
                <a:cs typeface="Times New Roman"/>
              </a:rPr>
              <a:t>Nemci  so jim dajali plačilo in orožje.</a:t>
            </a:r>
          </a:p>
          <a:p>
            <a:pPr marL="274320" indent="-274320" fontAlgn="auto">
              <a:spcAft>
                <a:spcPts val="0"/>
              </a:spcAft>
              <a:buFont typeface="Wingdings"/>
              <a:buChar char=""/>
              <a:defRPr/>
            </a:pPr>
            <a:endParaRPr lang="sl-SI" dirty="0"/>
          </a:p>
        </p:txBody>
      </p:sp>
      <p:pic>
        <p:nvPicPr>
          <p:cNvPr id="5124" name="Picture 4" descr="http://img.rtvslo.si/upload/Slovenija/vojni_z_show.jpg">
            <a:extLst>
              <a:ext uri="{FF2B5EF4-FFF2-40B4-BE49-F238E27FC236}">
                <a16:creationId xmlns:a16="http://schemas.microsoft.com/office/drawing/2014/main" id="{3F00B1FF-9B78-4E04-8320-E9681E639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3644900"/>
            <a:ext cx="3563937"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oljeZBesedilom 6">
            <a:extLst>
              <a:ext uri="{FF2B5EF4-FFF2-40B4-BE49-F238E27FC236}">
                <a16:creationId xmlns:a16="http://schemas.microsoft.com/office/drawing/2014/main" id="{035ACC5F-8130-405D-B4E8-FF550BA3F95E}"/>
              </a:ext>
            </a:extLst>
          </p:cNvPr>
          <p:cNvSpPr txBox="1">
            <a:spLocks noChangeArrowheads="1"/>
          </p:cNvSpPr>
          <p:nvPr/>
        </p:nvSpPr>
        <p:spPr bwMode="auto">
          <a:xfrm>
            <a:off x="4859338" y="4652963"/>
            <a:ext cx="30257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600"/>
              <a:t>http://www.google.si/imgres?imgurl=http://img.rtvslo.si/upload/Slovenija/vojni_z_show.jpg&amp;imgrefurl=http://www.rtvslo.si/slovenija/sodba-proti-rozmanu-razveljavljena/77653&amp;usg=__7GrRMYmXk_cDKizMokON5KR1waI=&amp;h=210&amp;w=280&amp;sz=15&amp;hl=sl&amp;start=0&amp;zoom=1&amp;tbnid=g6s0m6nqpiC5-M:&amp;tbnh=155&amp;tbnw=207&amp;ei=bGFITdigOdDu4gbc_9yqBQ&amp;prev=/images%3Fq%3Dprisega%2Bdomobrancev%26um%3D1%26hl%3Dsl%26sa%3DG%26biw%3D1209%26bih%3D797%26tbs%3Disch:1&amp;um=1&amp;itbs=1&amp;iact=hc&amp;vpx=373&amp;vpy=437&amp;dur=4065&amp;hovh=168&amp;hovw=224&amp;tx=129&amp;ty=63&amp;oei=bGFITdigOdDu4gbc_9yqBQ&amp;esq=1&amp;page=1&amp;ndsp=20&amp;ved=1t:429,r:11,s:0</a:t>
            </a:r>
          </a:p>
        </p:txBody>
      </p:sp>
      <p:sp>
        <p:nvSpPr>
          <p:cNvPr id="6" name="PoljeZBesedilom 5">
            <a:extLst>
              <a:ext uri="{FF2B5EF4-FFF2-40B4-BE49-F238E27FC236}">
                <a16:creationId xmlns:a16="http://schemas.microsoft.com/office/drawing/2014/main" id="{BDBAFB25-6F49-4A35-BD24-25F13782FD61}"/>
              </a:ext>
            </a:extLst>
          </p:cNvPr>
          <p:cNvSpPr txBox="1">
            <a:spLocks noChangeArrowheads="1"/>
          </p:cNvSpPr>
          <p:nvPr/>
        </p:nvSpPr>
        <p:spPr bwMode="auto">
          <a:xfrm>
            <a:off x="1763713" y="6308725"/>
            <a:ext cx="24733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1300"/>
              <a:t>Domobranci na dan zaprisege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E48BE0-BE00-4370-9114-A1404F6943C8}"/>
              </a:ext>
            </a:extLst>
          </p:cNvPr>
          <p:cNvSpPr>
            <a:spLocks noGrp="1"/>
          </p:cNvSpPr>
          <p:nvPr>
            <p:ph type="title"/>
          </p:nvPr>
        </p:nvSpPr>
        <p:spPr/>
        <p:txBody>
          <a:bodyPr/>
          <a:lstStyle/>
          <a:p>
            <a:pPr fontAlgn="auto">
              <a:spcAft>
                <a:spcPts val="0"/>
              </a:spcAft>
              <a:defRPr/>
            </a:pPr>
            <a:r>
              <a:rPr lang="sl-SI" sz="6000" dirty="0">
                <a:solidFill>
                  <a:schemeClr val="accent1"/>
                </a:solidFill>
              </a:rPr>
              <a:t>cilji</a:t>
            </a:r>
          </a:p>
        </p:txBody>
      </p:sp>
      <p:sp>
        <p:nvSpPr>
          <p:cNvPr id="3" name="Ograda vsebine 2">
            <a:extLst>
              <a:ext uri="{FF2B5EF4-FFF2-40B4-BE49-F238E27FC236}">
                <a16:creationId xmlns:a16="http://schemas.microsoft.com/office/drawing/2014/main" id="{4E7CC109-8B03-47DB-8706-34A43CB2BFBE}"/>
              </a:ext>
            </a:extLst>
          </p:cNvPr>
          <p:cNvSpPr>
            <a:spLocks noGrp="1"/>
          </p:cNvSpPr>
          <p:nvPr>
            <p:ph sz="quarter" idx="1"/>
          </p:nvPr>
        </p:nvSpPr>
        <p:spPr>
          <a:xfrm>
            <a:off x="457200" y="1600200"/>
            <a:ext cx="4691063" cy="4637088"/>
          </a:xfrm>
        </p:spPr>
        <p:txBody>
          <a:bodyPr>
            <a:normAutofit fontScale="85000" lnSpcReduction="20000"/>
          </a:bodyPr>
          <a:lstStyle/>
          <a:p>
            <a:pPr marL="342900" indent="-342900" fontAlgn="auto">
              <a:lnSpc>
                <a:spcPct val="115000"/>
              </a:lnSpc>
              <a:spcAft>
                <a:spcPts val="0"/>
              </a:spcAft>
              <a:buFont typeface="Symbol"/>
              <a:buChar char=""/>
              <a:defRPr/>
            </a:pPr>
            <a:r>
              <a:rPr lang="sl-SI" dirty="0">
                <a:latin typeface="Calibri"/>
                <a:ea typeface="Calibri"/>
                <a:cs typeface="Times New Roman"/>
              </a:rPr>
              <a:t>Namen delovanje je bil:</a:t>
            </a:r>
          </a:p>
          <a:p>
            <a:pPr marL="457200" indent="-274320" fontAlgn="auto">
              <a:lnSpc>
                <a:spcPct val="115000"/>
              </a:lnSpc>
              <a:spcAft>
                <a:spcPts val="0"/>
              </a:spcAft>
              <a:buFont typeface="Wingdings"/>
              <a:buChar char=""/>
              <a:defRPr/>
            </a:pPr>
            <a:r>
              <a:rPr lang="sl-SI" dirty="0">
                <a:latin typeface="Calibri"/>
                <a:ea typeface="Calibri"/>
                <a:cs typeface="Times New Roman"/>
              </a:rPr>
              <a:t>ubranitev kmečkih domov in njihovih prebivalcev pred OF.</a:t>
            </a:r>
          </a:p>
          <a:p>
            <a:pPr marL="457200" indent="-274320" fontAlgn="auto">
              <a:lnSpc>
                <a:spcPct val="115000"/>
              </a:lnSpc>
              <a:spcAft>
                <a:spcPts val="0"/>
              </a:spcAft>
              <a:buFont typeface="Wingdings"/>
              <a:buChar char=""/>
              <a:defRPr/>
            </a:pPr>
            <a:r>
              <a:rPr lang="sl-SI" dirty="0">
                <a:latin typeface="Calibri"/>
                <a:ea typeface="Calibri"/>
                <a:cs typeface="Times New Roman"/>
              </a:rPr>
              <a:t> OF se jim je zdela nasilna, saj so jim odvzemali hrano in nepravičnim obsodbami na smrt in nasiljem, ki so ga izvajali nekateri člani partizanskega gibanja.</a:t>
            </a:r>
          </a:p>
          <a:p>
            <a:pPr marL="457200" indent="-274320" fontAlgn="auto">
              <a:lnSpc>
                <a:spcPct val="115000"/>
              </a:lnSpc>
              <a:spcAft>
                <a:spcPts val="0"/>
              </a:spcAft>
              <a:buFont typeface="Wingdings"/>
              <a:buChar char=""/>
              <a:defRPr/>
            </a:pPr>
            <a:r>
              <a:rPr lang="sl-SI" dirty="0">
                <a:latin typeface="Calibri"/>
                <a:ea typeface="Calibri"/>
                <a:cs typeface="Times New Roman"/>
              </a:rPr>
              <a:t> namen so imeli tudi uničiti partizansko gibanje in po vojni preprečiti prevzem oblasti</a:t>
            </a:r>
          </a:p>
          <a:p>
            <a:pPr marL="457200" indent="-274320" fontAlgn="auto">
              <a:lnSpc>
                <a:spcPct val="115000"/>
              </a:lnSpc>
              <a:spcAft>
                <a:spcPts val="1000"/>
              </a:spcAft>
              <a:buFont typeface="Wingdings"/>
              <a:buChar char=""/>
              <a:defRPr/>
            </a:pPr>
            <a:r>
              <a:rPr lang="sl-SI" dirty="0">
                <a:latin typeface="Calibri"/>
                <a:ea typeface="Calibri"/>
                <a:cs typeface="Times New Roman"/>
              </a:rPr>
              <a:t>in predvsem varovanje prometnih povezav in vasi</a:t>
            </a:r>
          </a:p>
          <a:p>
            <a:pPr marL="274320" indent="-274320" fontAlgn="auto">
              <a:spcAft>
                <a:spcPts val="0"/>
              </a:spcAft>
              <a:buFont typeface="Wingdings"/>
              <a:buChar char=""/>
              <a:defRPr/>
            </a:pPr>
            <a:endParaRPr lang="sl-SI" dirty="0"/>
          </a:p>
        </p:txBody>
      </p:sp>
      <p:pic>
        <p:nvPicPr>
          <p:cNvPr id="24578" name="Picture 2" descr="http://i.ytimg.com/vi/mIcudnoPfFA/0.jpg">
            <a:extLst>
              <a:ext uri="{FF2B5EF4-FFF2-40B4-BE49-F238E27FC236}">
                <a16:creationId xmlns:a16="http://schemas.microsoft.com/office/drawing/2014/main" id="{A2A1A50D-07A3-407B-A9AE-71E1216EC2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263" y="476250"/>
            <a:ext cx="3516312"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jeZBesedilom 4">
            <a:extLst>
              <a:ext uri="{FF2B5EF4-FFF2-40B4-BE49-F238E27FC236}">
                <a16:creationId xmlns:a16="http://schemas.microsoft.com/office/drawing/2014/main" id="{9E0139A0-9EBB-4167-941A-53C9B59BE0C9}"/>
              </a:ext>
            </a:extLst>
          </p:cNvPr>
          <p:cNvSpPr txBox="1">
            <a:spLocks noChangeArrowheads="1"/>
          </p:cNvSpPr>
          <p:nvPr/>
        </p:nvSpPr>
        <p:spPr bwMode="auto">
          <a:xfrm>
            <a:off x="5867400" y="3357563"/>
            <a:ext cx="2376488"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600"/>
              <a:t>http://www.google.si/imgres?imgurl=http://i.ytimg.com/vi/mIcudnoPfFA/0.jpg&amp;imgrefurl=http://lookatgame.com/index.php%3Fkey%3Dvojaska&amp;usg=__60EiH3jBGxb82mhKFgCzlXzsmwo=&amp;h=360&amp;w=480&amp;sz=18&amp;hl=sl&amp;start=0&amp;zoom=1&amp;tbnid=1g4yuJpeKClXwM:&amp;tbnh=161&amp;tbnw=215&amp;ei=bGFITdigOdDu4gbc_9yqBQ&amp;prev=/images%3Fq%3Dprisega%2Bdomobrancev%26um%3D1%26hl%3Dsl%26sa%3DG%26biw%3D1209%26bih%3D797%26tbs%3Disch:10%2C239&amp;um=1&amp;itbs=1&amp;iact=hc&amp;vpx=144&amp;vpy=355&amp;dur=1240&amp;hovh=194&amp;hovw=259&amp;tx=129&amp;ty=129&amp;oei=bGFITdigOdDu4gbc_9yqBQ&amp;esq=1&amp;page=1&amp;ndsp=20&amp;ved=1t:429,r:15,s:0&amp;biw=1209&amp;bih=797</a:t>
            </a:r>
          </a:p>
        </p:txBody>
      </p:sp>
      <p:sp>
        <p:nvSpPr>
          <p:cNvPr id="6" name="PoljeZBesedilom 5">
            <a:extLst>
              <a:ext uri="{FF2B5EF4-FFF2-40B4-BE49-F238E27FC236}">
                <a16:creationId xmlns:a16="http://schemas.microsoft.com/office/drawing/2014/main" id="{6AEB3EC2-D2AA-459F-9357-7F24B33AEF2E}"/>
              </a:ext>
            </a:extLst>
          </p:cNvPr>
          <p:cNvSpPr txBox="1">
            <a:spLocks noChangeArrowheads="1"/>
          </p:cNvSpPr>
          <p:nvPr/>
        </p:nvSpPr>
        <p:spPr bwMode="auto">
          <a:xfrm>
            <a:off x="6300788" y="3068638"/>
            <a:ext cx="108267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1300"/>
              <a:t>domobranci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457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F679573-86C9-40A2-8B19-FFF148F09110}"/>
              </a:ext>
            </a:extLst>
          </p:cNvPr>
          <p:cNvSpPr>
            <a:spLocks noGrp="1"/>
          </p:cNvSpPr>
          <p:nvPr>
            <p:ph type="title"/>
          </p:nvPr>
        </p:nvSpPr>
        <p:spPr/>
        <p:txBody>
          <a:bodyPr/>
          <a:lstStyle/>
          <a:p>
            <a:pPr fontAlgn="auto">
              <a:spcAft>
                <a:spcPts val="0"/>
              </a:spcAft>
              <a:defRPr/>
            </a:pPr>
            <a:r>
              <a:rPr lang="sl-SI" sz="6000" dirty="0">
                <a:solidFill>
                  <a:schemeClr val="accent1"/>
                </a:solidFill>
              </a:rPr>
              <a:t>POVOJNA USODA</a:t>
            </a:r>
          </a:p>
        </p:txBody>
      </p:sp>
      <p:sp>
        <p:nvSpPr>
          <p:cNvPr id="3" name="Ograda vsebine 2">
            <a:extLst>
              <a:ext uri="{FF2B5EF4-FFF2-40B4-BE49-F238E27FC236}">
                <a16:creationId xmlns:a16="http://schemas.microsoft.com/office/drawing/2014/main" id="{35020E4B-BFBF-4357-B1F6-896682B197BB}"/>
              </a:ext>
            </a:extLst>
          </p:cNvPr>
          <p:cNvSpPr>
            <a:spLocks noGrp="1"/>
          </p:cNvSpPr>
          <p:nvPr>
            <p:ph sz="quarter" idx="1"/>
          </p:nvPr>
        </p:nvSpPr>
        <p:spPr>
          <a:xfrm>
            <a:off x="457200" y="1412875"/>
            <a:ext cx="5051425" cy="5060950"/>
          </a:xfrm>
        </p:spPr>
        <p:txBody>
          <a:bodyPr>
            <a:normAutofit fontScale="70000" lnSpcReduction="20000"/>
          </a:bodyPr>
          <a:lstStyle/>
          <a:p>
            <a:pPr marL="342900" indent="-342900" fontAlgn="auto">
              <a:lnSpc>
                <a:spcPct val="115000"/>
              </a:lnSpc>
              <a:spcAft>
                <a:spcPts val="0"/>
              </a:spcAft>
              <a:buFont typeface="Wingdings"/>
              <a:buChar char=""/>
              <a:tabLst>
                <a:tab pos="4438650" algn="l"/>
              </a:tabLst>
              <a:defRPr/>
            </a:pPr>
            <a:r>
              <a:rPr lang="sl-SI" sz="2600" dirty="0">
                <a:latin typeface="Times New Roman"/>
                <a:ea typeface="Calibri"/>
                <a:cs typeface="Times New Roman"/>
              </a:rPr>
              <a:t>Proti koncu je bilo jasno da bodo zmagali partizani so se mnogi politika zavzeli zanje , vendar zaman.</a:t>
            </a:r>
          </a:p>
          <a:p>
            <a:pPr marL="342900" indent="-342900" fontAlgn="auto">
              <a:lnSpc>
                <a:spcPct val="115000"/>
              </a:lnSpc>
              <a:spcAft>
                <a:spcPts val="0"/>
              </a:spcAft>
              <a:buFont typeface="Wingdings"/>
              <a:buChar char=""/>
              <a:tabLst>
                <a:tab pos="4438650" algn="l"/>
              </a:tabLst>
              <a:defRPr/>
            </a:pPr>
            <a:r>
              <a:rPr lang="sl-SI" sz="2600" dirty="0">
                <a:latin typeface="Times New Roman"/>
                <a:ea typeface="Calibri"/>
                <a:cs typeface="Times New Roman"/>
              </a:rPr>
              <a:t>Po vojni je večina domobrancev zbežala iz Jugoslavije pred partizani.</a:t>
            </a:r>
            <a:endParaRPr lang="sl-SI" sz="2600" dirty="0">
              <a:latin typeface="Calibri"/>
              <a:ea typeface="Calibri"/>
              <a:cs typeface="Times New Roman"/>
            </a:endParaRPr>
          </a:p>
          <a:p>
            <a:pPr marL="342900" indent="-342900" fontAlgn="auto">
              <a:lnSpc>
                <a:spcPct val="115000"/>
              </a:lnSpc>
              <a:spcAft>
                <a:spcPts val="0"/>
              </a:spcAft>
              <a:buFont typeface="Wingdings"/>
              <a:buChar char=""/>
              <a:tabLst>
                <a:tab pos="4438650" algn="l"/>
              </a:tabLst>
              <a:defRPr/>
            </a:pPr>
            <a:r>
              <a:rPr lang="sl-SI" sz="2600" dirty="0">
                <a:latin typeface="Times New Roman"/>
                <a:ea typeface="Calibri"/>
                <a:cs typeface="Times New Roman"/>
              </a:rPr>
              <a:t>26. Maja 1945 je angleški poveljnik taborišča v Vetrinju podpisal ukaz za selitev,katero so prekrili domobrancem in jim rekli, da jih peljejo v Italijo. </a:t>
            </a:r>
            <a:endParaRPr lang="sl-SI" sz="2600" dirty="0">
              <a:latin typeface="Calibri"/>
              <a:ea typeface="Calibri"/>
              <a:cs typeface="Times New Roman"/>
            </a:endParaRPr>
          </a:p>
          <a:p>
            <a:pPr marL="274320" indent="-274320" fontAlgn="auto">
              <a:lnSpc>
                <a:spcPct val="115000"/>
              </a:lnSpc>
              <a:spcAft>
                <a:spcPts val="0"/>
              </a:spcAft>
              <a:buFont typeface="Wingdings"/>
              <a:buChar char=""/>
              <a:tabLst>
                <a:tab pos="4438650" algn="l"/>
              </a:tabLst>
              <a:defRPr/>
            </a:pPr>
            <a:r>
              <a:rPr lang="sl-SI" sz="2600" dirty="0">
                <a:latin typeface="Times New Roman"/>
                <a:ea typeface="Calibri"/>
                <a:cs typeface="Times New Roman"/>
              </a:rPr>
              <a:t>Domobrance so prevažali 5 dni in vsak dan sta v Jugoslavijo peljala dva vlaka.</a:t>
            </a:r>
            <a:endParaRPr lang="sl-SI" sz="2600" dirty="0">
              <a:latin typeface="Calibri"/>
              <a:ea typeface="Calibri"/>
              <a:cs typeface="Times New Roman"/>
            </a:endParaRPr>
          </a:p>
          <a:p>
            <a:pPr marL="274320" indent="-274320" fontAlgn="auto">
              <a:lnSpc>
                <a:spcPct val="115000"/>
              </a:lnSpc>
              <a:spcAft>
                <a:spcPts val="0"/>
              </a:spcAft>
              <a:buFont typeface="Wingdings"/>
              <a:buChar char=""/>
              <a:tabLst>
                <a:tab pos="4438650" algn="l"/>
              </a:tabLst>
              <a:defRPr/>
            </a:pPr>
            <a:r>
              <a:rPr lang="sl-SI" sz="2600" dirty="0">
                <a:latin typeface="Times New Roman"/>
                <a:ea typeface="Calibri"/>
                <a:cs typeface="Times New Roman"/>
              </a:rPr>
              <a:t>Ponoči na 27. maj so v taborišče vrnili trije srbski častniki in povedali, da vlaki odhajajo na Jesenice. Domobranci so jih neuspešno poskušali ustaviti.</a:t>
            </a:r>
            <a:endParaRPr lang="sl-SI" sz="2600" dirty="0">
              <a:latin typeface="Calibri"/>
              <a:ea typeface="Calibri"/>
              <a:cs typeface="Times New Roman"/>
            </a:endParaRPr>
          </a:p>
          <a:p>
            <a:pPr marL="274320" indent="-274320" fontAlgn="auto">
              <a:lnSpc>
                <a:spcPct val="115000"/>
              </a:lnSpc>
              <a:spcAft>
                <a:spcPts val="0"/>
              </a:spcAft>
              <a:buFont typeface="Wingdings"/>
              <a:buChar char=""/>
              <a:tabLst>
                <a:tab pos="4438650" algn="l"/>
              </a:tabLst>
              <a:defRPr/>
            </a:pPr>
            <a:r>
              <a:rPr lang="sl-SI" sz="2600" dirty="0">
                <a:latin typeface="Times New Roman"/>
                <a:ea typeface="Calibri"/>
                <a:cs typeface="Times New Roman"/>
              </a:rPr>
              <a:t>Angleži naj bi vrnili nekaj čez 10 000 domobrancev. </a:t>
            </a:r>
            <a:endParaRPr lang="sl-SI" sz="2600" dirty="0">
              <a:latin typeface="Calibri"/>
              <a:ea typeface="Calibri"/>
              <a:cs typeface="Times New Roman"/>
            </a:endParaRPr>
          </a:p>
          <a:p>
            <a:pPr marL="274320" indent="-274320" fontAlgn="auto">
              <a:spcAft>
                <a:spcPts val="0"/>
              </a:spcAft>
              <a:buFont typeface="Wingdings"/>
              <a:buChar char=""/>
              <a:defRPr/>
            </a:pPr>
            <a:endParaRPr lang="sl-SI" dirty="0"/>
          </a:p>
        </p:txBody>
      </p:sp>
      <p:pic>
        <p:nvPicPr>
          <p:cNvPr id="9218" name="Picture 2" descr="http://www.rtvslo.si/_up/photos/2009/03/28/u36363-84222_domobranska-korada_blogshow.jpg">
            <a:extLst>
              <a:ext uri="{FF2B5EF4-FFF2-40B4-BE49-F238E27FC236}">
                <a16:creationId xmlns:a16="http://schemas.microsoft.com/office/drawing/2014/main" id="{EE3D3D21-D48C-4BA5-83ED-E30A17802F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1484313"/>
            <a:ext cx="281940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oljeZBesedilom 4">
            <a:extLst>
              <a:ext uri="{FF2B5EF4-FFF2-40B4-BE49-F238E27FC236}">
                <a16:creationId xmlns:a16="http://schemas.microsoft.com/office/drawing/2014/main" id="{A9CD9E59-3A48-4EF4-9953-790EC78AB978}"/>
              </a:ext>
            </a:extLst>
          </p:cNvPr>
          <p:cNvSpPr txBox="1">
            <a:spLocks noChangeArrowheads="1"/>
          </p:cNvSpPr>
          <p:nvPr/>
        </p:nvSpPr>
        <p:spPr bwMode="auto">
          <a:xfrm>
            <a:off x="5940425" y="5013325"/>
            <a:ext cx="25193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sz="400"/>
              <a:t>http://www.google.si/imgres?imgurl=http://www.rtvslo.si/_up/photos/2009/03/28/u36363-84222_domobranska-korada_blogshow.jpg&amp;imgrefurl=http://www.rtvslo.si/blog/roksy_/mi-legionarji-mi-domobranci/23508&amp;usg=__I7I4F6cWYoSWU5iayWm_Qi0Z-YU=&amp;h=350&amp;w=296&amp;sz=15&amp;hl=sl&amp;start=0&amp;zoom=1&amp;tbnid=r6tyAQNdxVQaoM:&amp;tbnh=157&amp;tbnw=109&amp;ei=DctJTen7OISivQPuw4ntDw&amp;prev=/images%3Fq%3Ddomobranci%26um%3D1%26hl%3Dsl%26gbv%3D2%26biw%3D1209%26bih%3D797%26tbs%3Disch:1&amp;um=1&amp;itbs=1&amp;iact=hc&amp;vpx=514&amp;vpy=262&amp;dur=137&amp;hovh=244&amp;hovw=206&amp;tx=135&amp;ty=137&amp;oei=yMpJTbL6J5Wz4gadmZDKCw&amp;esq=5&amp;page=1&amp;ndsp=22&amp;ved=1t:429,r:8,s:0</a:t>
            </a:r>
          </a:p>
        </p:txBody>
      </p:sp>
      <p:sp>
        <p:nvSpPr>
          <p:cNvPr id="6" name="PoljeZBesedilom 5">
            <a:extLst>
              <a:ext uri="{FF2B5EF4-FFF2-40B4-BE49-F238E27FC236}">
                <a16:creationId xmlns:a16="http://schemas.microsoft.com/office/drawing/2014/main" id="{FD920B1D-D334-472E-88CC-D359FB02C13E}"/>
              </a:ext>
            </a:extLst>
          </p:cNvPr>
          <p:cNvSpPr txBox="1">
            <a:spLocks noChangeArrowheads="1"/>
          </p:cNvSpPr>
          <p:nvPr/>
        </p:nvSpPr>
        <p:spPr bwMode="auto">
          <a:xfrm>
            <a:off x="5940425" y="4724400"/>
            <a:ext cx="2205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anose="02040604050505020304" pitchFamily="18" charset="0"/>
              </a:defRPr>
            </a:lvl1pPr>
            <a:lvl2pPr marL="742950" indent="-285750">
              <a:defRPr>
                <a:solidFill>
                  <a:schemeClr val="tx1"/>
                </a:solidFill>
                <a:latin typeface="Century Schoolbook" panose="02040604050505020304" pitchFamily="18" charset="0"/>
              </a:defRPr>
            </a:lvl2pPr>
            <a:lvl3pPr marL="1143000" indent="-228600">
              <a:defRPr>
                <a:solidFill>
                  <a:schemeClr val="tx1"/>
                </a:solidFill>
                <a:latin typeface="Century Schoolbook" panose="02040604050505020304" pitchFamily="18" charset="0"/>
              </a:defRPr>
            </a:lvl3pPr>
            <a:lvl4pPr marL="1600200" indent="-228600">
              <a:defRPr>
                <a:solidFill>
                  <a:schemeClr val="tx1"/>
                </a:solidFill>
                <a:latin typeface="Century Schoolbook" panose="02040604050505020304" pitchFamily="18" charset="0"/>
              </a:defRPr>
            </a:lvl4pPr>
            <a:lvl5pPr marL="2057400" indent="-228600">
              <a:defRPr>
                <a:solidFill>
                  <a:schemeClr val="tx1"/>
                </a:solidFill>
                <a:latin typeface="Century Schoolbook" panose="02040604050505020304" pitchFamily="18" charset="0"/>
              </a:defRPr>
            </a:lvl5pPr>
            <a:lvl6pPr marL="2514600" indent="-228600" fontAlgn="base">
              <a:spcBef>
                <a:spcPct val="0"/>
              </a:spcBef>
              <a:spcAft>
                <a:spcPct val="0"/>
              </a:spcAft>
              <a:defRPr>
                <a:solidFill>
                  <a:schemeClr val="tx1"/>
                </a:solidFill>
                <a:latin typeface="Century Schoolbook" panose="02040604050505020304" pitchFamily="18" charset="0"/>
              </a:defRPr>
            </a:lvl6pPr>
            <a:lvl7pPr marL="2971800" indent="-228600" fontAlgn="base">
              <a:spcBef>
                <a:spcPct val="0"/>
              </a:spcBef>
              <a:spcAft>
                <a:spcPct val="0"/>
              </a:spcAft>
              <a:defRPr>
                <a:solidFill>
                  <a:schemeClr val="tx1"/>
                </a:solidFill>
                <a:latin typeface="Century Schoolbook" panose="02040604050505020304" pitchFamily="18" charset="0"/>
              </a:defRPr>
            </a:lvl7pPr>
            <a:lvl8pPr marL="3429000" indent="-228600" fontAlgn="base">
              <a:spcBef>
                <a:spcPct val="0"/>
              </a:spcBef>
              <a:spcAft>
                <a:spcPct val="0"/>
              </a:spcAft>
              <a:defRPr>
                <a:solidFill>
                  <a:schemeClr val="tx1"/>
                </a:solidFill>
                <a:latin typeface="Century Schoolbook" panose="02040604050505020304" pitchFamily="18" charset="0"/>
              </a:defRPr>
            </a:lvl8pPr>
            <a:lvl9pPr marL="3886200" indent="-228600" fontAlgn="base">
              <a:spcBef>
                <a:spcPct val="0"/>
              </a:spcBef>
              <a:spcAft>
                <a:spcPct val="0"/>
              </a:spcAft>
              <a:defRPr>
                <a:solidFill>
                  <a:schemeClr val="tx1"/>
                </a:solidFill>
                <a:latin typeface="Century Schoolbook" panose="02040604050505020304" pitchFamily="18" charset="0"/>
              </a:defRPr>
            </a:lvl9pPr>
          </a:lstStyle>
          <a:p>
            <a:r>
              <a:rPr lang="sl-SI" altLang="sl-SI"/>
              <a:t>Znak domobrancev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2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0</TotalTime>
  <Words>2727</Words>
  <Application>Microsoft Office PowerPoint</Application>
  <PresentationFormat>On-screen Show (4:3)</PresentationFormat>
  <Paragraphs>98</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Century Schoolbook</vt:lpstr>
      <vt:lpstr>Symbol</vt:lpstr>
      <vt:lpstr>Times New Roman</vt:lpstr>
      <vt:lpstr>Wingdings</vt:lpstr>
      <vt:lpstr>Wingdings 2</vt:lpstr>
      <vt:lpstr>Oriel</vt:lpstr>
      <vt:lpstr>DOMOBRANSTVO</vt:lpstr>
      <vt:lpstr>Odgovori na vprašanja</vt:lpstr>
      <vt:lpstr>Primerjaj način bojevanja v prvi in drugi svetovni vojni.</vt:lpstr>
      <vt:lpstr>PowerPoint Presentation</vt:lpstr>
      <vt:lpstr>KDO?</vt:lpstr>
      <vt:lpstr>Prisega</vt:lpstr>
      <vt:lpstr>ZAKAJ?</vt:lpstr>
      <vt:lpstr>cilji</vt:lpstr>
      <vt:lpstr>POVOJNA USODA</vt:lpstr>
      <vt:lpstr>PowerPoint Presentation</vt:lpstr>
      <vt:lpstr>PowerPoint Presentation</vt:lpstr>
      <vt:lpstr>Leon Rupnik (1880-1946)</vt:lpstr>
      <vt:lpstr>Povzetek</vt:lpstr>
      <vt:lpstr>PowerPoint Presentation</vt:lpstr>
      <vt:lpstr>Viri: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2019-06-03T09:14:28Z</dcterms:created>
  <dcterms:modified xsi:type="dcterms:W3CDTF">2019-06-03T09:14:28Z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