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0" r:id="rId1"/>
  </p:sldMasterIdLst>
  <p:notesMasterIdLst>
    <p:notesMasterId r:id="rId23"/>
  </p:notesMasterIdLst>
  <p:sldIdLst>
    <p:sldId id="256" r:id="rId2"/>
    <p:sldId id="257" r:id="rId3"/>
    <p:sldId id="261" r:id="rId4"/>
    <p:sldId id="258" r:id="rId5"/>
    <p:sldId id="262" r:id="rId6"/>
    <p:sldId id="259" r:id="rId7"/>
    <p:sldId id="260" r:id="rId8"/>
    <p:sldId id="263" r:id="rId9"/>
    <p:sldId id="264" r:id="rId10"/>
    <p:sldId id="265" r:id="rId11"/>
    <p:sldId id="266" r:id="rId12"/>
    <p:sldId id="270" r:id="rId13"/>
    <p:sldId id="267" r:id="rId14"/>
    <p:sldId id="269" r:id="rId15"/>
    <p:sldId id="275" r:id="rId16"/>
    <p:sldId id="271" r:id="rId17"/>
    <p:sldId id="272" r:id="rId18"/>
    <p:sldId id="273" r:id="rId19"/>
    <p:sldId id="274" r:id="rId20"/>
    <p:sldId id="268" r:id="rId21"/>
    <p:sldId id="276" r:id="rId22"/>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grada glave 1">
            <a:extLst>
              <a:ext uri="{FF2B5EF4-FFF2-40B4-BE49-F238E27FC236}">
                <a16:creationId xmlns:a16="http://schemas.microsoft.com/office/drawing/2014/main" id="{17E01BB9-0B57-4E06-81BC-16D2848DC00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sl-SI"/>
          </a:p>
        </p:txBody>
      </p:sp>
      <p:sp>
        <p:nvSpPr>
          <p:cNvPr id="3" name="Ograda datuma 2">
            <a:extLst>
              <a:ext uri="{FF2B5EF4-FFF2-40B4-BE49-F238E27FC236}">
                <a16:creationId xmlns:a16="http://schemas.microsoft.com/office/drawing/2014/main" id="{F2D8C066-AFE5-4983-96C1-55C240DD290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821D1D0-543F-45E7-9FFB-B3F5F70B8435}" type="datetimeFigureOut">
              <a:rPr lang="sl-SI"/>
              <a:pPr>
                <a:defRPr/>
              </a:pPr>
              <a:t>3. 06. 2019</a:t>
            </a:fld>
            <a:endParaRPr lang="sl-SI"/>
          </a:p>
        </p:txBody>
      </p:sp>
      <p:sp>
        <p:nvSpPr>
          <p:cNvPr id="4" name="Ograda stranske slike 3">
            <a:extLst>
              <a:ext uri="{FF2B5EF4-FFF2-40B4-BE49-F238E27FC236}">
                <a16:creationId xmlns:a16="http://schemas.microsoft.com/office/drawing/2014/main" id="{37E43B99-0BD9-4B0E-9CAB-285DDC87516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l-SI" noProof="0"/>
          </a:p>
        </p:txBody>
      </p:sp>
      <p:sp>
        <p:nvSpPr>
          <p:cNvPr id="5" name="Ograda opomb 4">
            <a:extLst>
              <a:ext uri="{FF2B5EF4-FFF2-40B4-BE49-F238E27FC236}">
                <a16:creationId xmlns:a16="http://schemas.microsoft.com/office/drawing/2014/main" id="{9B75227F-1BFB-49B6-B6DF-4FAABB27BC4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p>
        </p:txBody>
      </p:sp>
      <p:sp>
        <p:nvSpPr>
          <p:cNvPr id="6" name="Ograda noge 5">
            <a:extLst>
              <a:ext uri="{FF2B5EF4-FFF2-40B4-BE49-F238E27FC236}">
                <a16:creationId xmlns:a16="http://schemas.microsoft.com/office/drawing/2014/main" id="{A0D173C4-9931-4111-B10C-4337360C90E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sl-SI"/>
          </a:p>
        </p:txBody>
      </p:sp>
      <p:sp>
        <p:nvSpPr>
          <p:cNvPr id="7" name="Ograda številke diapozitiva 6">
            <a:extLst>
              <a:ext uri="{FF2B5EF4-FFF2-40B4-BE49-F238E27FC236}">
                <a16:creationId xmlns:a16="http://schemas.microsoft.com/office/drawing/2014/main" id="{71C4D5AD-91FC-4C43-8B07-9E5EB26B288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B3D9004-1CC5-4091-9D41-9F800A602517}" type="slidenum">
              <a:rPr lang="sl-SI" altLang="sl-SI"/>
              <a:pPr/>
              <a:t>‹#›</a:t>
            </a:fld>
            <a:endParaRPr lang="sl-SI" altLang="sl-SI"/>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grada stranske slike 1">
            <a:extLst>
              <a:ext uri="{FF2B5EF4-FFF2-40B4-BE49-F238E27FC236}">
                <a16:creationId xmlns:a16="http://schemas.microsoft.com/office/drawing/2014/main" id="{49D6FFDE-CBE8-4C7D-A073-FEA56959F7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Ograda opomb 2">
            <a:extLst>
              <a:ext uri="{FF2B5EF4-FFF2-40B4-BE49-F238E27FC236}">
                <a16:creationId xmlns:a16="http://schemas.microsoft.com/office/drawing/2014/main" id="{4FBA2F51-FC09-4A73-A1B3-3B37511AB5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l-SI" altLang="sl-SI"/>
          </a:p>
        </p:txBody>
      </p:sp>
      <p:sp>
        <p:nvSpPr>
          <p:cNvPr id="24580" name="Ograda številke diapozitiva 3">
            <a:extLst>
              <a:ext uri="{FF2B5EF4-FFF2-40B4-BE49-F238E27FC236}">
                <a16:creationId xmlns:a16="http://schemas.microsoft.com/office/drawing/2014/main" id="{CD661597-7AAE-410F-B603-232556C5CA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DEDAE7B-0D82-4791-B517-2A84C01700A2}" type="slidenum">
              <a:rPr lang="sl-SI" altLang="sl-SI"/>
              <a:pPr/>
              <a:t>14</a:t>
            </a:fld>
            <a:endParaRPr lang="sl-SI" altLang="sl-S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a:extLst>
              <a:ext uri="{FF2B5EF4-FFF2-40B4-BE49-F238E27FC236}">
                <a16:creationId xmlns:a16="http://schemas.microsoft.com/office/drawing/2014/main" id="{A4DAFFAD-667D-4D5A-81A7-8BE1C264E7B6}"/>
              </a:ext>
            </a:extLst>
          </p:cNvPr>
          <p:cNvSpPr>
            <a:spLocks noGrp="1"/>
          </p:cNvSpPr>
          <p:nvPr>
            <p:ph type="dt" sz="half" idx="10"/>
          </p:nvPr>
        </p:nvSpPr>
        <p:spPr/>
        <p:txBody>
          <a:bodyPr/>
          <a:lstStyle>
            <a:lvl1pPr>
              <a:defRPr/>
            </a:lvl1pPr>
          </a:lstStyle>
          <a:p>
            <a:pPr>
              <a:defRPr/>
            </a:pPr>
            <a:fld id="{9B1B1326-9AE8-4203-878D-2B57A9B75DB7}" type="datetimeFigureOut">
              <a:rPr lang="sl-SI"/>
              <a:pPr>
                <a:defRPr/>
              </a:pPr>
              <a:t>3. 06. 2019</a:t>
            </a:fld>
            <a:endParaRPr lang="sl-SI"/>
          </a:p>
        </p:txBody>
      </p:sp>
      <p:sp>
        <p:nvSpPr>
          <p:cNvPr id="5" name="Ograda noge 4">
            <a:extLst>
              <a:ext uri="{FF2B5EF4-FFF2-40B4-BE49-F238E27FC236}">
                <a16:creationId xmlns:a16="http://schemas.microsoft.com/office/drawing/2014/main" id="{6BE38729-47A2-4FC4-9C5E-059468698714}"/>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A206146B-DB13-4D84-8E9E-5A691C190ECF}"/>
              </a:ext>
            </a:extLst>
          </p:cNvPr>
          <p:cNvSpPr>
            <a:spLocks noGrp="1"/>
          </p:cNvSpPr>
          <p:nvPr>
            <p:ph type="sldNum" sz="quarter" idx="12"/>
          </p:nvPr>
        </p:nvSpPr>
        <p:spPr/>
        <p:txBody>
          <a:bodyPr/>
          <a:lstStyle>
            <a:lvl1pPr>
              <a:defRPr/>
            </a:lvl1pPr>
          </a:lstStyle>
          <a:p>
            <a:fld id="{3D033338-F3C8-4002-AA81-B86D938E307D}" type="slidenum">
              <a:rPr lang="sl-SI" altLang="sl-SI"/>
              <a:pPr/>
              <a:t>‹#›</a:t>
            </a:fld>
            <a:endParaRPr lang="sl-SI" altLang="sl-SI"/>
          </a:p>
        </p:txBody>
      </p:sp>
    </p:spTree>
    <p:extLst>
      <p:ext uri="{BB962C8B-B14F-4D97-AF65-F5344CB8AC3E}">
        <p14:creationId xmlns:p14="http://schemas.microsoft.com/office/powerpoint/2010/main" val="228527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8FCA3E84-FC6A-4B88-A69F-F3907D450536}"/>
              </a:ext>
            </a:extLst>
          </p:cNvPr>
          <p:cNvSpPr>
            <a:spLocks noGrp="1"/>
          </p:cNvSpPr>
          <p:nvPr>
            <p:ph type="dt" sz="half" idx="10"/>
          </p:nvPr>
        </p:nvSpPr>
        <p:spPr/>
        <p:txBody>
          <a:bodyPr/>
          <a:lstStyle>
            <a:lvl1pPr>
              <a:defRPr/>
            </a:lvl1pPr>
          </a:lstStyle>
          <a:p>
            <a:pPr>
              <a:defRPr/>
            </a:pPr>
            <a:fld id="{4C3C31E7-F781-445F-8264-03BF2C3D36FB}" type="datetimeFigureOut">
              <a:rPr lang="sl-SI"/>
              <a:pPr>
                <a:defRPr/>
              </a:pPr>
              <a:t>3. 06. 2019</a:t>
            </a:fld>
            <a:endParaRPr lang="sl-SI"/>
          </a:p>
        </p:txBody>
      </p:sp>
      <p:sp>
        <p:nvSpPr>
          <p:cNvPr id="5" name="Ograda noge 4">
            <a:extLst>
              <a:ext uri="{FF2B5EF4-FFF2-40B4-BE49-F238E27FC236}">
                <a16:creationId xmlns:a16="http://schemas.microsoft.com/office/drawing/2014/main" id="{4A8AC2DC-F4A3-40E4-8F87-52304AE9ADCB}"/>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162DABEF-D4BD-45EC-9795-36E420115C39}"/>
              </a:ext>
            </a:extLst>
          </p:cNvPr>
          <p:cNvSpPr>
            <a:spLocks noGrp="1"/>
          </p:cNvSpPr>
          <p:nvPr>
            <p:ph type="sldNum" sz="quarter" idx="12"/>
          </p:nvPr>
        </p:nvSpPr>
        <p:spPr/>
        <p:txBody>
          <a:bodyPr/>
          <a:lstStyle>
            <a:lvl1pPr>
              <a:defRPr/>
            </a:lvl1pPr>
          </a:lstStyle>
          <a:p>
            <a:fld id="{BC2FB575-84ED-4E13-AC31-95E8E986FE30}" type="slidenum">
              <a:rPr lang="sl-SI" altLang="sl-SI"/>
              <a:pPr/>
              <a:t>‹#›</a:t>
            </a:fld>
            <a:endParaRPr lang="sl-SI" altLang="sl-SI"/>
          </a:p>
        </p:txBody>
      </p:sp>
    </p:spTree>
    <p:extLst>
      <p:ext uri="{BB962C8B-B14F-4D97-AF65-F5344CB8AC3E}">
        <p14:creationId xmlns:p14="http://schemas.microsoft.com/office/powerpoint/2010/main" val="2373327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B04701FD-30F0-4FD1-900C-F4EC44030480}"/>
              </a:ext>
            </a:extLst>
          </p:cNvPr>
          <p:cNvSpPr>
            <a:spLocks noGrp="1"/>
          </p:cNvSpPr>
          <p:nvPr>
            <p:ph type="dt" sz="half" idx="10"/>
          </p:nvPr>
        </p:nvSpPr>
        <p:spPr/>
        <p:txBody>
          <a:bodyPr/>
          <a:lstStyle>
            <a:lvl1pPr>
              <a:defRPr/>
            </a:lvl1pPr>
          </a:lstStyle>
          <a:p>
            <a:pPr>
              <a:defRPr/>
            </a:pPr>
            <a:fld id="{F9F08354-94C6-490B-A5E0-495093E18EED}" type="datetimeFigureOut">
              <a:rPr lang="sl-SI"/>
              <a:pPr>
                <a:defRPr/>
              </a:pPr>
              <a:t>3. 06. 2019</a:t>
            </a:fld>
            <a:endParaRPr lang="sl-SI"/>
          </a:p>
        </p:txBody>
      </p:sp>
      <p:sp>
        <p:nvSpPr>
          <p:cNvPr id="5" name="Ograda noge 4">
            <a:extLst>
              <a:ext uri="{FF2B5EF4-FFF2-40B4-BE49-F238E27FC236}">
                <a16:creationId xmlns:a16="http://schemas.microsoft.com/office/drawing/2014/main" id="{25D41494-2922-4CA0-8226-3E2744ED3D32}"/>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9217BE49-EDCA-4100-A34B-293A9865FE8C}"/>
              </a:ext>
            </a:extLst>
          </p:cNvPr>
          <p:cNvSpPr>
            <a:spLocks noGrp="1"/>
          </p:cNvSpPr>
          <p:nvPr>
            <p:ph type="sldNum" sz="quarter" idx="12"/>
          </p:nvPr>
        </p:nvSpPr>
        <p:spPr/>
        <p:txBody>
          <a:bodyPr/>
          <a:lstStyle>
            <a:lvl1pPr>
              <a:defRPr/>
            </a:lvl1pPr>
          </a:lstStyle>
          <a:p>
            <a:fld id="{D610505C-7891-4796-958A-CDFB96D9C136}" type="slidenum">
              <a:rPr lang="sl-SI" altLang="sl-SI"/>
              <a:pPr/>
              <a:t>‹#›</a:t>
            </a:fld>
            <a:endParaRPr lang="sl-SI" altLang="sl-SI"/>
          </a:p>
        </p:txBody>
      </p:sp>
    </p:spTree>
    <p:extLst>
      <p:ext uri="{BB962C8B-B14F-4D97-AF65-F5344CB8AC3E}">
        <p14:creationId xmlns:p14="http://schemas.microsoft.com/office/powerpoint/2010/main" val="393395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53B57ACC-3EA2-4EA3-8BE5-C58409188F65}"/>
              </a:ext>
            </a:extLst>
          </p:cNvPr>
          <p:cNvSpPr>
            <a:spLocks noGrp="1"/>
          </p:cNvSpPr>
          <p:nvPr>
            <p:ph type="dt" sz="half" idx="10"/>
          </p:nvPr>
        </p:nvSpPr>
        <p:spPr/>
        <p:txBody>
          <a:bodyPr/>
          <a:lstStyle>
            <a:lvl1pPr>
              <a:defRPr/>
            </a:lvl1pPr>
          </a:lstStyle>
          <a:p>
            <a:pPr>
              <a:defRPr/>
            </a:pPr>
            <a:fld id="{068B7745-377E-49F6-B389-25566079588A}" type="datetimeFigureOut">
              <a:rPr lang="sl-SI"/>
              <a:pPr>
                <a:defRPr/>
              </a:pPr>
              <a:t>3. 06. 2019</a:t>
            </a:fld>
            <a:endParaRPr lang="sl-SI"/>
          </a:p>
        </p:txBody>
      </p:sp>
      <p:sp>
        <p:nvSpPr>
          <p:cNvPr id="5" name="Ograda noge 4">
            <a:extLst>
              <a:ext uri="{FF2B5EF4-FFF2-40B4-BE49-F238E27FC236}">
                <a16:creationId xmlns:a16="http://schemas.microsoft.com/office/drawing/2014/main" id="{50B80E7A-F40A-4059-8DCE-B9C4114F78BD}"/>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8C1E7484-18BA-47D7-92E5-38100E58A5A7}"/>
              </a:ext>
            </a:extLst>
          </p:cNvPr>
          <p:cNvSpPr>
            <a:spLocks noGrp="1"/>
          </p:cNvSpPr>
          <p:nvPr>
            <p:ph type="sldNum" sz="quarter" idx="12"/>
          </p:nvPr>
        </p:nvSpPr>
        <p:spPr/>
        <p:txBody>
          <a:bodyPr/>
          <a:lstStyle>
            <a:lvl1pPr>
              <a:defRPr/>
            </a:lvl1pPr>
          </a:lstStyle>
          <a:p>
            <a:fld id="{FA81E617-2459-4770-B20C-65F1012499C5}" type="slidenum">
              <a:rPr lang="sl-SI" altLang="sl-SI"/>
              <a:pPr/>
              <a:t>‹#›</a:t>
            </a:fld>
            <a:endParaRPr lang="sl-SI" altLang="sl-SI"/>
          </a:p>
        </p:txBody>
      </p:sp>
    </p:spTree>
    <p:extLst>
      <p:ext uri="{BB962C8B-B14F-4D97-AF65-F5344CB8AC3E}">
        <p14:creationId xmlns:p14="http://schemas.microsoft.com/office/powerpoint/2010/main" val="77265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a:extLst>
              <a:ext uri="{FF2B5EF4-FFF2-40B4-BE49-F238E27FC236}">
                <a16:creationId xmlns:a16="http://schemas.microsoft.com/office/drawing/2014/main" id="{11434374-077A-4770-BC4D-9D6050EF9B5D}"/>
              </a:ext>
            </a:extLst>
          </p:cNvPr>
          <p:cNvSpPr>
            <a:spLocks noGrp="1"/>
          </p:cNvSpPr>
          <p:nvPr>
            <p:ph type="dt" sz="half" idx="10"/>
          </p:nvPr>
        </p:nvSpPr>
        <p:spPr/>
        <p:txBody>
          <a:bodyPr/>
          <a:lstStyle>
            <a:lvl1pPr>
              <a:defRPr/>
            </a:lvl1pPr>
          </a:lstStyle>
          <a:p>
            <a:pPr>
              <a:defRPr/>
            </a:pPr>
            <a:fld id="{FE952449-002F-4915-955B-239DC0307475}" type="datetimeFigureOut">
              <a:rPr lang="sl-SI"/>
              <a:pPr>
                <a:defRPr/>
              </a:pPr>
              <a:t>3. 06. 2019</a:t>
            </a:fld>
            <a:endParaRPr lang="sl-SI"/>
          </a:p>
        </p:txBody>
      </p:sp>
      <p:sp>
        <p:nvSpPr>
          <p:cNvPr id="5" name="Ograda noge 4">
            <a:extLst>
              <a:ext uri="{FF2B5EF4-FFF2-40B4-BE49-F238E27FC236}">
                <a16:creationId xmlns:a16="http://schemas.microsoft.com/office/drawing/2014/main" id="{C03A42DF-81EF-44A4-99A9-1EE8EF931AD7}"/>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A7839A67-641D-43FC-8380-9BEE538076EF}"/>
              </a:ext>
            </a:extLst>
          </p:cNvPr>
          <p:cNvSpPr>
            <a:spLocks noGrp="1"/>
          </p:cNvSpPr>
          <p:nvPr>
            <p:ph type="sldNum" sz="quarter" idx="12"/>
          </p:nvPr>
        </p:nvSpPr>
        <p:spPr/>
        <p:txBody>
          <a:bodyPr/>
          <a:lstStyle>
            <a:lvl1pPr>
              <a:defRPr/>
            </a:lvl1pPr>
          </a:lstStyle>
          <a:p>
            <a:fld id="{01A82AF2-924F-494E-99B1-027598FA623A}" type="slidenum">
              <a:rPr lang="sl-SI" altLang="sl-SI"/>
              <a:pPr/>
              <a:t>‹#›</a:t>
            </a:fld>
            <a:endParaRPr lang="sl-SI" altLang="sl-SI"/>
          </a:p>
        </p:txBody>
      </p:sp>
    </p:spTree>
    <p:extLst>
      <p:ext uri="{BB962C8B-B14F-4D97-AF65-F5344CB8AC3E}">
        <p14:creationId xmlns:p14="http://schemas.microsoft.com/office/powerpoint/2010/main" val="1949834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3">
            <a:extLst>
              <a:ext uri="{FF2B5EF4-FFF2-40B4-BE49-F238E27FC236}">
                <a16:creationId xmlns:a16="http://schemas.microsoft.com/office/drawing/2014/main" id="{D21BB736-3F41-4D68-8ADA-506BF34FB809}"/>
              </a:ext>
            </a:extLst>
          </p:cNvPr>
          <p:cNvSpPr>
            <a:spLocks noGrp="1"/>
          </p:cNvSpPr>
          <p:nvPr>
            <p:ph type="dt" sz="half" idx="10"/>
          </p:nvPr>
        </p:nvSpPr>
        <p:spPr/>
        <p:txBody>
          <a:bodyPr/>
          <a:lstStyle>
            <a:lvl1pPr>
              <a:defRPr/>
            </a:lvl1pPr>
          </a:lstStyle>
          <a:p>
            <a:pPr>
              <a:defRPr/>
            </a:pPr>
            <a:fld id="{3132C85F-CEDB-4657-925C-D9B225843379}" type="datetimeFigureOut">
              <a:rPr lang="sl-SI"/>
              <a:pPr>
                <a:defRPr/>
              </a:pPr>
              <a:t>3. 06. 2019</a:t>
            </a:fld>
            <a:endParaRPr lang="sl-SI"/>
          </a:p>
        </p:txBody>
      </p:sp>
      <p:sp>
        <p:nvSpPr>
          <p:cNvPr id="6" name="Ograda noge 4">
            <a:extLst>
              <a:ext uri="{FF2B5EF4-FFF2-40B4-BE49-F238E27FC236}">
                <a16:creationId xmlns:a16="http://schemas.microsoft.com/office/drawing/2014/main" id="{292B20C8-AD3E-4998-B929-B2E4D56722E4}"/>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17F409E3-5DCC-4DCF-972C-0A63EFF4D364}"/>
              </a:ext>
            </a:extLst>
          </p:cNvPr>
          <p:cNvSpPr>
            <a:spLocks noGrp="1"/>
          </p:cNvSpPr>
          <p:nvPr>
            <p:ph type="sldNum" sz="quarter" idx="12"/>
          </p:nvPr>
        </p:nvSpPr>
        <p:spPr/>
        <p:txBody>
          <a:bodyPr/>
          <a:lstStyle>
            <a:lvl1pPr>
              <a:defRPr/>
            </a:lvl1pPr>
          </a:lstStyle>
          <a:p>
            <a:fld id="{96A3BF0A-852D-4AEC-81BD-0769BCACFE53}" type="slidenum">
              <a:rPr lang="sl-SI" altLang="sl-SI"/>
              <a:pPr/>
              <a:t>‹#›</a:t>
            </a:fld>
            <a:endParaRPr lang="sl-SI" altLang="sl-SI"/>
          </a:p>
        </p:txBody>
      </p:sp>
    </p:spTree>
    <p:extLst>
      <p:ext uri="{BB962C8B-B14F-4D97-AF65-F5344CB8AC3E}">
        <p14:creationId xmlns:p14="http://schemas.microsoft.com/office/powerpoint/2010/main" val="406277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3">
            <a:extLst>
              <a:ext uri="{FF2B5EF4-FFF2-40B4-BE49-F238E27FC236}">
                <a16:creationId xmlns:a16="http://schemas.microsoft.com/office/drawing/2014/main" id="{96AC1A19-9AA5-412F-BC47-F60FF25112E4}"/>
              </a:ext>
            </a:extLst>
          </p:cNvPr>
          <p:cNvSpPr>
            <a:spLocks noGrp="1"/>
          </p:cNvSpPr>
          <p:nvPr>
            <p:ph type="dt" sz="half" idx="10"/>
          </p:nvPr>
        </p:nvSpPr>
        <p:spPr/>
        <p:txBody>
          <a:bodyPr/>
          <a:lstStyle>
            <a:lvl1pPr>
              <a:defRPr/>
            </a:lvl1pPr>
          </a:lstStyle>
          <a:p>
            <a:pPr>
              <a:defRPr/>
            </a:pPr>
            <a:fld id="{4D02A44F-9081-4921-9463-3081E118C967}" type="datetimeFigureOut">
              <a:rPr lang="sl-SI"/>
              <a:pPr>
                <a:defRPr/>
              </a:pPr>
              <a:t>3. 06. 2019</a:t>
            </a:fld>
            <a:endParaRPr lang="sl-SI"/>
          </a:p>
        </p:txBody>
      </p:sp>
      <p:sp>
        <p:nvSpPr>
          <p:cNvPr id="8" name="Ograda noge 4">
            <a:extLst>
              <a:ext uri="{FF2B5EF4-FFF2-40B4-BE49-F238E27FC236}">
                <a16:creationId xmlns:a16="http://schemas.microsoft.com/office/drawing/2014/main" id="{CDE9DAAC-7401-4ADD-AC64-05B0C71B19F9}"/>
              </a:ext>
            </a:extLst>
          </p:cNvPr>
          <p:cNvSpPr>
            <a:spLocks noGrp="1"/>
          </p:cNvSpPr>
          <p:nvPr>
            <p:ph type="ftr" sz="quarter" idx="11"/>
          </p:nvPr>
        </p:nvSpPr>
        <p:spPr/>
        <p:txBody>
          <a:bodyPr/>
          <a:lstStyle>
            <a:lvl1pPr>
              <a:defRPr/>
            </a:lvl1pPr>
          </a:lstStyle>
          <a:p>
            <a:pPr>
              <a:defRPr/>
            </a:pPr>
            <a:endParaRPr lang="sl-SI"/>
          </a:p>
        </p:txBody>
      </p:sp>
      <p:sp>
        <p:nvSpPr>
          <p:cNvPr id="9" name="Ograda številke diapozitiva 5">
            <a:extLst>
              <a:ext uri="{FF2B5EF4-FFF2-40B4-BE49-F238E27FC236}">
                <a16:creationId xmlns:a16="http://schemas.microsoft.com/office/drawing/2014/main" id="{4F052232-923C-47EB-8638-C4DCA0F6B313}"/>
              </a:ext>
            </a:extLst>
          </p:cNvPr>
          <p:cNvSpPr>
            <a:spLocks noGrp="1"/>
          </p:cNvSpPr>
          <p:nvPr>
            <p:ph type="sldNum" sz="quarter" idx="12"/>
          </p:nvPr>
        </p:nvSpPr>
        <p:spPr/>
        <p:txBody>
          <a:bodyPr/>
          <a:lstStyle>
            <a:lvl1pPr>
              <a:defRPr/>
            </a:lvl1pPr>
          </a:lstStyle>
          <a:p>
            <a:fld id="{F3594873-5D89-4CDF-A3D1-125879A91A01}" type="slidenum">
              <a:rPr lang="sl-SI" altLang="sl-SI"/>
              <a:pPr/>
              <a:t>‹#›</a:t>
            </a:fld>
            <a:endParaRPr lang="sl-SI" altLang="sl-SI"/>
          </a:p>
        </p:txBody>
      </p:sp>
    </p:spTree>
    <p:extLst>
      <p:ext uri="{BB962C8B-B14F-4D97-AF65-F5344CB8AC3E}">
        <p14:creationId xmlns:p14="http://schemas.microsoft.com/office/powerpoint/2010/main" val="714787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3">
            <a:extLst>
              <a:ext uri="{FF2B5EF4-FFF2-40B4-BE49-F238E27FC236}">
                <a16:creationId xmlns:a16="http://schemas.microsoft.com/office/drawing/2014/main" id="{7354C1F3-95DD-4315-B369-E33C9C5E734D}"/>
              </a:ext>
            </a:extLst>
          </p:cNvPr>
          <p:cNvSpPr>
            <a:spLocks noGrp="1"/>
          </p:cNvSpPr>
          <p:nvPr>
            <p:ph type="dt" sz="half" idx="10"/>
          </p:nvPr>
        </p:nvSpPr>
        <p:spPr/>
        <p:txBody>
          <a:bodyPr/>
          <a:lstStyle>
            <a:lvl1pPr>
              <a:defRPr/>
            </a:lvl1pPr>
          </a:lstStyle>
          <a:p>
            <a:pPr>
              <a:defRPr/>
            </a:pPr>
            <a:fld id="{34CA5B88-99B6-4D54-92C2-CAED9D91CFEC}" type="datetimeFigureOut">
              <a:rPr lang="sl-SI"/>
              <a:pPr>
                <a:defRPr/>
              </a:pPr>
              <a:t>3. 06. 2019</a:t>
            </a:fld>
            <a:endParaRPr lang="sl-SI"/>
          </a:p>
        </p:txBody>
      </p:sp>
      <p:sp>
        <p:nvSpPr>
          <p:cNvPr id="4" name="Ograda noge 4">
            <a:extLst>
              <a:ext uri="{FF2B5EF4-FFF2-40B4-BE49-F238E27FC236}">
                <a16:creationId xmlns:a16="http://schemas.microsoft.com/office/drawing/2014/main" id="{62672742-145D-4B11-AC70-0D52F0C234CD}"/>
              </a:ext>
            </a:extLst>
          </p:cNvPr>
          <p:cNvSpPr>
            <a:spLocks noGrp="1"/>
          </p:cNvSpPr>
          <p:nvPr>
            <p:ph type="ftr" sz="quarter" idx="11"/>
          </p:nvPr>
        </p:nvSpPr>
        <p:spPr/>
        <p:txBody>
          <a:bodyPr/>
          <a:lstStyle>
            <a:lvl1pPr>
              <a:defRPr/>
            </a:lvl1pPr>
          </a:lstStyle>
          <a:p>
            <a:pPr>
              <a:defRPr/>
            </a:pPr>
            <a:endParaRPr lang="sl-SI"/>
          </a:p>
        </p:txBody>
      </p:sp>
      <p:sp>
        <p:nvSpPr>
          <p:cNvPr id="5" name="Ograda številke diapozitiva 5">
            <a:extLst>
              <a:ext uri="{FF2B5EF4-FFF2-40B4-BE49-F238E27FC236}">
                <a16:creationId xmlns:a16="http://schemas.microsoft.com/office/drawing/2014/main" id="{AFEE6F61-E511-4F93-8FDF-AEA34FF05382}"/>
              </a:ext>
            </a:extLst>
          </p:cNvPr>
          <p:cNvSpPr>
            <a:spLocks noGrp="1"/>
          </p:cNvSpPr>
          <p:nvPr>
            <p:ph type="sldNum" sz="quarter" idx="12"/>
          </p:nvPr>
        </p:nvSpPr>
        <p:spPr/>
        <p:txBody>
          <a:bodyPr/>
          <a:lstStyle>
            <a:lvl1pPr>
              <a:defRPr/>
            </a:lvl1pPr>
          </a:lstStyle>
          <a:p>
            <a:fld id="{D87345C9-86CF-4D6B-A6BF-0208CF4B84B3}" type="slidenum">
              <a:rPr lang="sl-SI" altLang="sl-SI"/>
              <a:pPr/>
              <a:t>‹#›</a:t>
            </a:fld>
            <a:endParaRPr lang="sl-SI" altLang="sl-SI"/>
          </a:p>
        </p:txBody>
      </p:sp>
    </p:spTree>
    <p:extLst>
      <p:ext uri="{BB962C8B-B14F-4D97-AF65-F5344CB8AC3E}">
        <p14:creationId xmlns:p14="http://schemas.microsoft.com/office/powerpoint/2010/main" val="2140574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3">
            <a:extLst>
              <a:ext uri="{FF2B5EF4-FFF2-40B4-BE49-F238E27FC236}">
                <a16:creationId xmlns:a16="http://schemas.microsoft.com/office/drawing/2014/main" id="{2BC4927A-716B-4B09-8F70-02747653BE42}"/>
              </a:ext>
            </a:extLst>
          </p:cNvPr>
          <p:cNvSpPr>
            <a:spLocks noGrp="1"/>
          </p:cNvSpPr>
          <p:nvPr>
            <p:ph type="dt" sz="half" idx="10"/>
          </p:nvPr>
        </p:nvSpPr>
        <p:spPr/>
        <p:txBody>
          <a:bodyPr/>
          <a:lstStyle>
            <a:lvl1pPr>
              <a:defRPr/>
            </a:lvl1pPr>
          </a:lstStyle>
          <a:p>
            <a:pPr>
              <a:defRPr/>
            </a:pPr>
            <a:fld id="{464C5351-A1CD-40BA-BCEA-9FE1B2E09364}" type="datetimeFigureOut">
              <a:rPr lang="sl-SI"/>
              <a:pPr>
                <a:defRPr/>
              </a:pPr>
              <a:t>3. 06. 2019</a:t>
            </a:fld>
            <a:endParaRPr lang="sl-SI"/>
          </a:p>
        </p:txBody>
      </p:sp>
      <p:sp>
        <p:nvSpPr>
          <p:cNvPr id="3" name="Ograda noge 4">
            <a:extLst>
              <a:ext uri="{FF2B5EF4-FFF2-40B4-BE49-F238E27FC236}">
                <a16:creationId xmlns:a16="http://schemas.microsoft.com/office/drawing/2014/main" id="{2ADF7459-5D2C-479C-A387-4756C537F8C4}"/>
              </a:ext>
            </a:extLst>
          </p:cNvPr>
          <p:cNvSpPr>
            <a:spLocks noGrp="1"/>
          </p:cNvSpPr>
          <p:nvPr>
            <p:ph type="ftr" sz="quarter" idx="11"/>
          </p:nvPr>
        </p:nvSpPr>
        <p:spPr/>
        <p:txBody>
          <a:bodyPr/>
          <a:lstStyle>
            <a:lvl1pPr>
              <a:defRPr/>
            </a:lvl1pPr>
          </a:lstStyle>
          <a:p>
            <a:pPr>
              <a:defRPr/>
            </a:pPr>
            <a:endParaRPr lang="sl-SI"/>
          </a:p>
        </p:txBody>
      </p:sp>
      <p:sp>
        <p:nvSpPr>
          <p:cNvPr id="4" name="Ograda številke diapozitiva 5">
            <a:extLst>
              <a:ext uri="{FF2B5EF4-FFF2-40B4-BE49-F238E27FC236}">
                <a16:creationId xmlns:a16="http://schemas.microsoft.com/office/drawing/2014/main" id="{19CC5DBD-16C3-4358-A2A0-C3467BE44C4C}"/>
              </a:ext>
            </a:extLst>
          </p:cNvPr>
          <p:cNvSpPr>
            <a:spLocks noGrp="1"/>
          </p:cNvSpPr>
          <p:nvPr>
            <p:ph type="sldNum" sz="quarter" idx="12"/>
          </p:nvPr>
        </p:nvSpPr>
        <p:spPr/>
        <p:txBody>
          <a:bodyPr/>
          <a:lstStyle>
            <a:lvl1pPr>
              <a:defRPr/>
            </a:lvl1pPr>
          </a:lstStyle>
          <a:p>
            <a:fld id="{50F25378-F7CC-4B13-89A7-DDA6BA184E0F}" type="slidenum">
              <a:rPr lang="sl-SI" altLang="sl-SI"/>
              <a:pPr/>
              <a:t>‹#›</a:t>
            </a:fld>
            <a:endParaRPr lang="sl-SI" altLang="sl-SI"/>
          </a:p>
        </p:txBody>
      </p:sp>
    </p:spTree>
    <p:extLst>
      <p:ext uri="{BB962C8B-B14F-4D97-AF65-F5344CB8AC3E}">
        <p14:creationId xmlns:p14="http://schemas.microsoft.com/office/powerpoint/2010/main" val="63342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3">
            <a:extLst>
              <a:ext uri="{FF2B5EF4-FFF2-40B4-BE49-F238E27FC236}">
                <a16:creationId xmlns:a16="http://schemas.microsoft.com/office/drawing/2014/main" id="{BE95916C-2DDE-4873-B973-D55E3F3802CF}"/>
              </a:ext>
            </a:extLst>
          </p:cNvPr>
          <p:cNvSpPr>
            <a:spLocks noGrp="1"/>
          </p:cNvSpPr>
          <p:nvPr>
            <p:ph type="dt" sz="half" idx="10"/>
          </p:nvPr>
        </p:nvSpPr>
        <p:spPr/>
        <p:txBody>
          <a:bodyPr/>
          <a:lstStyle>
            <a:lvl1pPr>
              <a:defRPr/>
            </a:lvl1pPr>
          </a:lstStyle>
          <a:p>
            <a:pPr>
              <a:defRPr/>
            </a:pPr>
            <a:fld id="{3717E589-993D-4CAC-BE66-86A8807DD5D7}" type="datetimeFigureOut">
              <a:rPr lang="sl-SI"/>
              <a:pPr>
                <a:defRPr/>
              </a:pPr>
              <a:t>3. 06. 2019</a:t>
            </a:fld>
            <a:endParaRPr lang="sl-SI"/>
          </a:p>
        </p:txBody>
      </p:sp>
      <p:sp>
        <p:nvSpPr>
          <p:cNvPr id="6" name="Ograda noge 4">
            <a:extLst>
              <a:ext uri="{FF2B5EF4-FFF2-40B4-BE49-F238E27FC236}">
                <a16:creationId xmlns:a16="http://schemas.microsoft.com/office/drawing/2014/main" id="{B34A88E5-8271-4612-81F9-8293F5C8A281}"/>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E335FF2D-77D2-40BD-B3CD-FEB2F042E32E}"/>
              </a:ext>
            </a:extLst>
          </p:cNvPr>
          <p:cNvSpPr>
            <a:spLocks noGrp="1"/>
          </p:cNvSpPr>
          <p:nvPr>
            <p:ph type="sldNum" sz="quarter" idx="12"/>
          </p:nvPr>
        </p:nvSpPr>
        <p:spPr/>
        <p:txBody>
          <a:bodyPr/>
          <a:lstStyle>
            <a:lvl1pPr>
              <a:defRPr/>
            </a:lvl1pPr>
          </a:lstStyle>
          <a:p>
            <a:fld id="{08338065-6FB2-4B03-8F24-D23E0B521224}" type="slidenum">
              <a:rPr lang="sl-SI" altLang="sl-SI"/>
              <a:pPr/>
              <a:t>‹#›</a:t>
            </a:fld>
            <a:endParaRPr lang="sl-SI" altLang="sl-SI"/>
          </a:p>
        </p:txBody>
      </p:sp>
    </p:spTree>
    <p:extLst>
      <p:ext uri="{BB962C8B-B14F-4D97-AF65-F5344CB8AC3E}">
        <p14:creationId xmlns:p14="http://schemas.microsoft.com/office/powerpoint/2010/main" val="3708904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3">
            <a:extLst>
              <a:ext uri="{FF2B5EF4-FFF2-40B4-BE49-F238E27FC236}">
                <a16:creationId xmlns:a16="http://schemas.microsoft.com/office/drawing/2014/main" id="{074EDC8E-9BC1-41EA-A642-EDC061CF74F7}"/>
              </a:ext>
            </a:extLst>
          </p:cNvPr>
          <p:cNvSpPr>
            <a:spLocks noGrp="1"/>
          </p:cNvSpPr>
          <p:nvPr>
            <p:ph type="dt" sz="half" idx="10"/>
          </p:nvPr>
        </p:nvSpPr>
        <p:spPr/>
        <p:txBody>
          <a:bodyPr/>
          <a:lstStyle>
            <a:lvl1pPr>
              <a:defRPr/>
            </a:lvl1pPr>
          </a:lstStyle>
          <a:p>
            <a:pPr>
              <a:defRPr/>
            </a:pPr>
            <a:fld id="{B1CBE727-FB19-45F4-A5B4-619C2206E3DB}" type="datetimeFigureOut">
              <a:rPr lang="sl-SI"/>
              <a:pPr>
                <a:defRPr/>
              </a:pPr>
              <a:t>3. 06. 2019</a:t>
            </a:fld>
            <a:endParaRPr lang="sl-SI"/>
          </a:p>
        </p:txBody>
      </p:sp>
      <p:sp>
        <p:nvSpPr>
          <p:cNvPr id="6" name="Ograda noge 4">
            <a:extLst>
              <a:ext uri="{FF2B5EF4-FFF2-40B4-BE49-F238E27FC236}">
                <a16:creationId xmlns:a16="http://schemas.microsoft.com/office/drawing/2014/main" id="{A20BB39F-1F18-4FFB-B3A6-8D8C6992E6D6}"/>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C914EEC6-2685-43D4-89BB-77452175A422}"/>
              </a:ext>
            </a:extLst>
          </p:cNvPr>
          <p:cNvSpPr>
            <a:spLocks noGrp="1"/>
          </p:cNvSpPr>
          <p:nvPr>
            <p:ph type="sldNum" sz="quarter" idx="12"/>
          </p:nvPr>
        </p:nvSpPr>
        <p:spPr/>
        <p:txBody>
          <a:bodyPr/>
          <a:lstStyle>
            <a:lvl1pPr>
              <a:defRPr/>
            </a:lvl1pPr>
          </a:lstStyle>
          <a:p>
            <a:fld id="{537DE702-70AA-4433-90F7-9D0C29B91D16}" type="slidenum">
              <a:rPr lang="sl-SI" altLang="sl-SI"/>
              <a:pPr/>
              <a:t>‹#›</a:t>
            </a:fld>
            <a:endParaRPr lang="sl-SI" altLang="sl-SI"/>
          </a:p>
        </p:txBody>
      </p:sp>
    </p:spTree>
    <p:extLst>
      <p:ext uri="{BB962C8B-B14F-4D97-AF65-F5344CB8AC3E}">
        <p14:creationId xmlns:p14="http://schemas.microsoft.com/office/powerpoint/2010/main" val="420675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grada naslova 1">
            <a:extLst>
              <a:ext uri="{FF2B5EF4-FFF2-40B4-BE49-F238E27FC236}">
                <a16:creationId xmlns:a16="http://schemas.microsoft.com/office/drawing/2014/main" id="{323503AB-4FD3-481F-9873-B27767494EB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ltLang="sl-SI"/>
              <a:t>Uredite slog naslova matrice</a:t>
            </a:r>
          </a:p>
        </p:txBody>
      </p:sp>
      <p:sp>
        <p:nvSpPr>
          <p:cNvPr id="1027" name="Ograda besedila 2">
            <a:extLst>
              <a:ext uri="{FF2B5EF4-FFF2-40B4-BE49-F238E27FC236}">
                <a16:creationId xmlns:a16="http://schemas.microsoft.com/office/drawing/2014/main" id="{DEF8ADD5-F90C-48F7-8A47-461F6C9CC0A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a:t>Uredite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
        <p:nvSpPr>
          <p:cNvPr id="4" name="Ograda datuma 3">
            <a:extLst>
              <a:ext uri="{FF2B5EF4-FFF2-40B4-BE49-F238E27FC236}">
                <a16:creationId xmlns:a16="http://schemas.microsoft.com/office/drawing/2014/main" id="{6D2272CE-73B0-4A7C-B0A8-F68418B35BD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D61E2AE5-3C7F-45A5-A0FD-BBF60DF14858}" type="datetimeFigureOut">
              <a:rPr lang="sl-SI"/>
              <a:pPr>
                <a:defRPr/>
              </a:pPr>
              <a:t>3. 06. 2019</a:t>
            </a:fld>
            <a:endParaRPr lang="sl-SI"/>
          </a:p>
        </p:txBody>
      </p:sp>
      <p:sp>
        <p:nvSpPr>
          <p:cNvPr id="5" name="Ograda noge 4">
            <a:extLst>
              <a:ext uri="{FF2B5EF4-FFF2-40B4-BE49-F238E27FC236}">
                <a16:creationId xmlns:a16="http://schemas.microsoft.com/office/drawing/2014/main" id="{ED1A58DB-491D-40DA-81C4-ACE8B93F924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sl-SI"/>
          </a:p>
        </p:txBody>
      </p:sp>
      <p:sp>
        <p:nvSpPr>
          <p:cNvPr id="6" name="Ograda številke diapozitiva 5">
            <a:extLst>
              <a:ext uri="{FF2B5EF4-FFF2-40B4-BE49-F238E27FC236}">
                <a16:creationId xmlns:a16="http://schemas.microsoft.com/office/drawing/2014/main" id="{CFFAC2D2-AE00-4693-8876-25EB2CB957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4D2B69D-F565-4EFE-B29D-E4A82DC84DFE}" type="slidenum">
              <a:rPr lang="sl-SI" altLang="sl-SI"/>
              <a:pPr/>
              <a:t>‹#›</a:t>
            </a:fld>
            <a:endParaRPr lang="sl-SI" altLang="sl-SI"/>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slov 1">
            <a:extLst>
              <a:ext uri="{FF2B5EF4-FFF2-40B4-BE49-F238E27FC236}">
                <a16:creationId xmlns:a16="http://schemas.microsoft.com/office/drawing/2014/main" id="{BF4CCA72-654D-46B8-A279-7DF8E79C6BD5}"/>
              </a:ext>
            </a:extLst>
          </p:cNvPr>
          <p:cNvSpPr>
            <a:spLocks noGrp="1"/>
          </p:cNvSpPr>
          <p:nvPr>
            <p:ph type="ctrTitle"/>
          </p:nvPr>
        </p:nvSpPr>
        <p:spPr>
          <a:xfrm>
            <a:off x="539750" y="333375"/>
            <a:ext cx="7772400" cy="1470025"/>
          </a:xfrm>
        </p:spPr>
        <p:txBody>
          <a:bodyPr/>
          <a:lstStyle/>
          <a:p>
            <a:r>
              <a:rPr lang="sl-SI" altLang="sl-SI"/>
              <a:t>DOMOVINSKA VOJNA HRVAŠKA</a:t>
            </a:r>
            <a:br>
              <a:rPr lang="sl-SI" altLang="sl-SI"/>
            </a:br>
            <a:r>
              <a:rPr lang="sl-SI" altLang="sl-SI" sz="3200"/>
              <a:t>DOMOVINSKI RAT HRVATSKA</a:t>
            </a:r>
            <a:endParaRPr lang="sl-SI" altLang="sl-SI"/>
          </a:p>
        </p:txBody>
      </p:sp>
      <p:pic>
        <p:nvPicPr>
          <p:cNvPr id="2051" name="Picture 6">
            <a:extLst>
              <a:ext uri="{FF2B5EF4-FFF2-40B4-BE49-F238E27FC236}">
                <a16:creationId xmlns:a16="http://schemas.microsoft.com/office/drawing/2014/main" id="{1C1258BD-0EF2-486A-B48C-BEB76DED5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878013"/>
            <a:ext cx="2400300" cy="497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2">
            <a:extLst>
              <a:ext uri="{FF2B5EF4-FFF2-40B4-BE49-F238E27FC236}">
                <a16:creationId xmlns:a16="http://schemas.microsoft.com/office/drawing/2014/main" id="{1B447DE0-4008-46A1-AFCB-3B8B451E8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1882775"/>
            <a:ext cx="3670301" cy="248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a:extLst>
              <a:ext uri="{FF2B5EF4-FFF2-40B4-BE49-F238E27FC236}">
                <a16:creationId xmlns:a16="http://schemas.microsoft.com/office/drawing/2014/main" id="{E4726DE5-DA8F-4D47-9D1D-CE063D8BC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4365625"/>
            <a:ext cx="3670301" cy="24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3">
            <a:extLst>
              <a:ext uri="{FF2B5EF4-FFF2-40B4-BE49-F238E27FC236}">
                <a16:creationId xmlns:a16="http://schemas.microsoft.com/office/drawing/2014/main" id="{68B4F7D2-0CA2-4808-8949-19426B2BC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1878013"/>
            <a:ext cx="3683000" cy="256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4">
            <a:extLst>
              <a:ext uri="{FF2B5EF4-FFF2-40B4-BE49-F238E27FC236}">
                <a16:creationId xmlns:a16="http://schemas.microsoft.com/office/drawing/2014/main" id="{820C7002-D01E-4191-B82B-D3745DC33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4441825"/>
            <a:ext cx="3708400" cy="241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slov 1">
            <a:extLst>
              <a:ext uri="{FF2B5EF4-FFF2-40B4-BE49-F238E27FC236}">
                <a16:creationId xmlns:a16="http://schemas.microsoft.com/office/drawing/2014/main" id="{33728DD2-975A-4F2A-AD89-96361632712F}"/>
              </a:ext>
            </a:extLst>
          </p:cNvPr>
          <p:cNvSpPr>
            <a:spLocks noGrp="1"/>
          </p:cNvSpPr>
          <p:nvPr>
            <p:ph type="title"/>
          </p:nvPr>
        </p:nvSpPr>
        <p:spPr/>
        <p:txBody>
          <a:bodyPr/>
          <a:lstStyle/>
          <a:p>
            <a:r>
              <a:rPr lang="sl-SI" altLang="sl-SI"/>
              <a:t>Bojišča:</a:t>
            </a:r>
          </a:p>
        </p:txBody>
      </p:sp>
      <p:sp>
        <p:nvSpPr>
          <p:cNvPr id="11267" name="Ograda vsebine 2">
            <a:extLst>
              <a:ext uri="{FF2B5EF4-FFF2-40B4-BE49-F238E27FC236}">
                <a16:creationId xmlns:a16="http://schemas.microsoft.com/office/drawing/2014/main" id="{5BF4C9B1-E1F1-494D-9832-467D7E2D84E2}"/>
              </a:ext>
            </a:extLst>
          </p:cNvPr>
          <p:cNvSpPr>
            <a:spLocks noGrp="1"/>
          </p:cNvSpPr>
          <p:nvPr>
            <p:ph idx="1"/>
          </p:nvPr>
        </p:nvSpPr>
        <p:spPr>
          <a:xfrm>
            <a:off x="457200" y="1196975"/>
            <a:ext cx="8229600" cy="5327650"/>
          </a:xfrm>
        </p:spPr>
        <p:txBody>
          <a:bodyPr/>
          <a:lstStyle/>
          <a:p>
            <a:r>
              <a:rPr lang="sl-SI" altLang="sl-SI"/>
              <a:t>Istočnoslavonsko bojišče </a:t>
            </a:r>
            <a:r>
              <a:rPr lang="sl-SI" altLang="sl-SI" sz="2800" i="1"/>
              <a:t>(VUKOVAR, Osijek, Vinkovci, Beli Manastir)</a:t>
            </a:r>
          </a:p>
          <a:p>
            <a:r>
              <a:rPr lang="sl-SI" altLang="sl-SI"/>
              <a:t>Zapadnoslavonsko i podravsko bojišče </a:t>
            </a:r>
            <a:r>
              <a:rPr lang="sl-SI" altLang="sl-SI" sz="2800" i="1"/>
              <a:t>(Novska, Nova Gradiška, Pakac, Grubišno Polje, Daruvar, Požega)</a:t>
            </a:r>
          </a:p>
          <a:p>
            <a:r>
              <a:rPr lang="sl-SI" altLang="sl-SI"/>
              <a:t>Banovinsko bojišče </a:t>
            </a:r>
            <a:r>
              <a:rPr lang="sl-SI" altLang="sl-SI" i="1"/>
              <a:t>(</a:t>
            </a:r>
            <a:r>
              <a:rPr lang="sl-SI" altLang="sl-SI" sz="2800" i="1"/>
              <a:t>Sisak, Dvor, Hrvatska Kostajnica, Glina, Petrinja)</a:t>
            </a:r>
          </a:p>
          <a:p>
            <a:r>
              <a:rPr lang="sl-SI" altLang="sl-SI"/>
              <a:t>Kordunsko bojišče </a:t>
            </a:r>
            <a:r>
              <a:rPr lang="sl-SI" altLang="sl-SI" sz="2800" i="1"/>
              <a:t>(Karlovac, Duga Resa, Ogulin) </a:t>
            </a:r>
          </a:p>
        </p:txBody>
      </p:sp>
      <p:pic>
        <p:nvPicPr>
          <p:cNvPr id="12290" name="Picture 2">
            <a:extLst>
              <a:ext uri="{FF2B5EF4-FFF2-40B4-BE49-F238E27FC236}">
                <a16:creationId xmlns:a16="http://schemas.microsoft.com/office/drawing/2014/main" id="{0C29B7B6-B7BC-42BC-A199-D35369287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9050"/>
            <a:ext cx="7410450" cy="687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grada vsebine 2">
            <a:extLst>
              <a:ext uri="{FF2B5EF4-FFF2-40B4-BE49-F238E27FC236}">
                <a16:creationId xmlns:a16="http://schemas.microsoft.com/office/drawing/2014/main" id="{D33FDD24-89BF-492C-B5BE-8864F3AB8549}"/>
              </a:ext>
            </a:extLst>
          </p:cNvPr>
          <p:cNvSpPr>
            <a:spLocks noGrp="1"/>
          </p:cNvSpPr>
          <p:nvPr>
            <p:ph idx="1"/>
          </p:nvPr>
        </p:nvSpPr>
        <p:spPr>
          <a:xfrm>
            <a:off x="250825" y="981075"/>
            <a:ext cx="8229600" cy="5472113"/>
          </a:xfrm>
        </p:spPr>
        <p:txBody>
          <a:bodyPr/>
          <a:lstStyle/>
          <a:p>
            <a:r>
              <a:rPr lang="sl-SI" altLang="sl-SI"/>
              <a:t>Ličko i gacko bojišče </a:t>
            </a:r>
            <a:r>
              <a:rPr lang="sl-SI" altLang="sl-SI" sz="2800" i="1"/>
              <a:t>(Gospič)</a:t>
            </a:r>
          </a:p>
          <a:p>
            <a:r>
              <a:rPr lang="sl-SI" altLang="sl-SI"/>
              <a:t>Sjeverno-dalmatinsko bojišče </a:t>
            </a:r>
            <a:r>
              <a:rPr lang="sl-SI" altLang="sl-SI" sz="2800" i="1"/>
              <a:t>(Zadar, Šibenik, Split, Knin)</a:t>
            </a:r>
          </a:p>
          <a:p>
            <a:r>
              <a:rPr lang="sl-SI" altLang="sl-SI"/>
              <a:t>Južno-dalmatinsko bojišče </a:t>
            </a:r>
            <a:r>
              <a:rPr lang="sl-SI" altLang="sl-SI" sz="2800" i="1"/>
              <a:t>(Ploče, Dubrovnik, Matekovič)</a:t>
            </a:r>
          </a:p>
        </p:txBody>
      </p:sp>
      <p:pic>
        <p:nvPicPr>
          <p:cNvPr id="13314" name="Picture 2">
            <a:extLst>
              <a:ext uri="{FF2B5EF4-FFF2-40B4-BE49-F238E27FC236}">
                <a16:creationId xmlns:a16="http://schemas.microsoft.com/office/drawing/2014/main" id="{05A360F3-5FC1-4CCE-A88F-0F69D8AB7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88" y="-9525"/>
            <a:ext cx="7413625"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slov 1">
            <a:extLst>
              <a:ext uri="{FF2B5EF4-FFF2-40B4-BE49-F238E27FC236}">
                <a16:creationId xmlns:a16="http://schemas.microsoft.com/office/drawing/2014/main" id="{BD49A6FD-ED49-41E6-B006-74E4F762B5C9}"/>
              </a:ext>
            </a:extLst>
          </p:cNvPr>
          <p:cNvSpPr>
            <a:spLocks noGrp="1"/>
          </p:cNvSpPr>
          <p:nvPr>
            <p:ph type="title"/>
          </p:nvPr>
        </p:nvSpPr>
        <p:spPr>
          <a:xfrm>
            <a:off x="514350" y="-15875"/>
            <a:ext cx="8229600" cy="1143000"/>
          </a:xfrm>
        </p:spPr>
        <p:txBody>
          <a:bodyPr/>
          <a:lstStyle/>
          <a:p>
            <a:r>
              <a:rPr lang="sl-SI" altLang="sl-SI"/>
              <a:t>HRVAŠKI HEROJ BLAGO ZADRO</a:t>
            </a:r>
          </a:p>
        </p:txBody>
      </p:sp>
      <p:sp>
        <p:nvSpPr>
          <p:cNvPr id="13315" name="Ograda vsebine 2">
            <a:extLst>
              <a:ext uri="{FF2B5EF4-FFF2-40B4-BE49-F238E27FC236}">
                <a16:creationId xmlns:a16="http://schemas.microsoft.com/office/drawing/2014/main" id="{2125BB0D-0E52-4C0F-BB0F-E80E5DD860CB}"/>
              </a:ext>
            </a:extLst>
          </p:cNvPr>
          <p:cNvSpPr>
            <a:spLocks noGrp="1"/>
          </p:cNvSpPr>
          <p:nvPr>
            <p:ph idx="1"/>
          </p:nvPr>
        </p:nvSpPr>
        <p:spPr>
          <a:xfrm>
            <a:off x="33338" y="903288"/>
            <a:ext cx="6316662" cy="5251450"/>
          </a:xfrm>
        </p:spPr>
        <p:txBody>
          <a:bodyPr/>
          <a:lstStyle/>
          <a:p>
            <a:r>
              <a:rPr lang="pl-PL" altLang="sl-SI"/>
              <a:t>Posmrtno dobi čin general-bojnika</a:t>
            </a:r>
          </a:p>
          <a:p>
            <a:r>
              <a:rPr lang="pl-PL" altLang="sl-SI"/>
              <a:t>† Vukovar, 16. marec 1991 </a:t>
            </a:r>
          </a:p>
        </p:txBody>
      </p:sp>
      <p:pic>
        <p:nvPicPr>
          <p:cNvPr id="13316" name="Picture 2">
            <a:extLst>
              <a:ext uri="{FF2B5EF4-FFF2-40B4-BE49-F238E27FC236}">
                <a16:creationId xmlns:a16="http://schemas.microsoft.com/office/drawing/2014/main" id="{86E385C1-F5BB-453D-ABDE-BD67D9AC8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988" y="836613"/>
            <a:ext cx="2593975" cy="345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3">
            <a:extLst>
              <a:ext uri="{FF2B5EF4-FFF2-40B4-BE49-F238E27FC236}">
                <a16:creationId xmlns:a16="http://schemas.microsoft.com/office/drawing/2014/main" id="{5793554F-DF95-42D2-B4A1-F42AE3BF4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4941888"/>
            <a:ext cx="2652713" cy="135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4">
            <a:extLst>
              <a:ext uri="{FF2B5EF4-FFF2-40B4-BE49-F238E27FC236}">
                <a16:creationId xmlns:a16="http://schemas.microsoft.com/office/drawing/2014/main" id="{23FFC916-11B2-4001-B587-E150AFDB4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 y="3773488"/>
            <a:ext cx="5526088" cy="291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avokotnik 4">
            <a:extLst>
              <a:ext uri="{FF2B5EF4-FFF2-40B4-BE49-F238E27FC236}">
                <a16:creationId xmlns:a16="http://schemas.microsoft.com/office/drawing/2014/main" id="{1BCB8A92-034E-4927-8706-86BD4FCCE33E}"/>
              </a:ext>
            </a:extLst>
          </p:cNvPr>
          <p:cNvSpPr/>
          <p:nvPr/>
        </p:nvSpPr>
        <p:spPr>
          <a:xfrm>
            <a:off x="-6350" y="1989138"/>
            <a:ext cx="6210300" cy="1568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l-SI"/>
          </a:p>
        </p:txBody>
      </p:sp>
      <p:sp>
        <p:nvSpPr>
          <p:cNvPr id="13320" name="PoljeZBesedilom 5">
            <a:extLst>
              <a:ext uri="{FF2B5EF4-FFF2-40B4-BE49-F238E27FC236}">
                <a16:creationId xmlns:a16="http://schemas.microsoft.com/office/drawing/2014/main" id="{8C6B1A84-2BC9-4A1F-B202-459E566FC9AC}"/>
              </a:ext>
            </a:extLst>
          </p:cNvPr>
          <p:cNvSpPr txBox="1">
            <a:spLocks noChangeArrowheads="1"/>
          </p:cNvSpPr>
          <p:nvPr/>
        </p:nvSpPr>
        <p:spPr bwMode="auto">
          <a:xfrm>
            <a:off x="138113" y="2084388"/>
            <a:ext cx="61801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sl-SI" altLang="sl-SI"/>
              <a:t>Za Hrvatsku ću dati život, samo da mi je doživjeti dan kad bude nezavisna i priznata</a:t>
            </a:r>
          </a:p>
          <a:p>
            <a:endParaRPr lang="sl-SI" altLang="sl-SI"/>
          </a:p>
          <a:p>
            <a:endParaRPr lang="sl-SI" altLang="sl-SI"/>
          </a:p>
          <a:p>
            <a:r>
              <a:rPr lang="sl-SI" altLang="sl-SI"/>
              <a:t>                                                                                           -Blago Zadro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201305-C39E-4265-9ECA-9053FBC13549}"/>
              </a:ext>
            </a:extLst>
          </p:cNvPr>
          <p:cNvSpPr>
            <a:spLocks noGrp="1"/>
          </p:cNvSpPr>
          <p:nvPr>
            <p:ph type="title"/>
          </p:nvPr>
        </p:nvSpPr>
        <p:spPr>
          <a:xfrm>
            <a:off x="323850" y="188913"/>
            <a:ext cx="8229600" cy="1143000"/>
          </a:xfrm>
        </p:spPr>
        <p:txBody>
          <a:bodyPr rtlCol="0">
            <a:normAutofit fontScale="90000"/>
          </a:bodyPr>
          <a:lstStyle/>
          <a:p>
            <a:pPr fontAlgn="auto">
              <a:spcAft>
                <a:spcPts val="0"/>
              </a:spcAft>
              <a:defRPr/>
            </a:pPr>
            <a:r>
              <a:rPr lang="sl-SI" dirty="0"/>
              <a:t>HRVAŠKI HEROJ ANTE GOTOVINA</a:t>
            </a:r>
            <a:br>
              <a:rPr lang="sl-SI" dirty="0"/>
            </a:br>
            <a:endParaRPr lang="sl-SI" dirty="0"/>
          </a:p>
        </p:txBody>
      </p:sp>
      <p:sp>
        <p:nvSpPr>
          <p:cNvPr id="14339" name="Ograda vsebine 2">
            <a:extLst>
              <a:ext uri="{FF2B5EF4-FFF2-40B4-BE49-F238E27FC236}">
                <a16:creationId xmlns:a16="http://schemas.microsoft.com/office/drawing/2014/main" id="{FD1777B9-54AB-47D3-B3BD-F1CE626495F8}"/>
              </a:ext>
            </a:extLst>
          </p:cNvPr>
          <p:cNvSpPr>
            <a:spLocks noGrp="1"/>
          </p:cNvSpPr>
          <p:nvPr>
            <p:ph idx="1"/>
          </p:nvPr>
        </p:nvSpPr>
        <p:spPr>
          <a:xfrm>
            <a:off x="142875" y="836613"/>
            <a:ext cx="6005513" cy="4525962"/>
          </a:xfrm>
        </p:spPr>
        <p:txBody>
          <a:bodyPr/>
          <a:lstStyle/>
          <a:p>
            <a:r>
              <a:rPr lang="sl-SI" altLang="sl-SI"/>
              <a:t>Hrvaški general</a:t>
            </a:r>
          </a:p>
          <a:p>
            <a:r>
              <a:rPr lang="sl-SI" altLang="sl-SI"/>
              <a:t>Leta 2000 ga hrvaški predsednik Stjepan Mesič prisilno upokoji</a:t>
            </a:r>
          </a:p>
          <a:p>
            <a:r>
              <a:rPr lang="sl-SI" altLang="sl-SI"/>
              <a:t>15. aprila 2011 sodišče razglasi za krivega (24 let zapora)</a:t>
            </a:r>
          </a:p>
          <a:p>
            <a:r>
              <a:rPr lang="sl-SI" altLang="sl-SI"/>
              <a:t>16. novembra 2012 (osvobojen zaradi pritožbe)</a:t>
            </a:r>
          </a:p>
        </p:txBody>
      </p:sp>
      <p:pic>
        <p:nvPicPr>
          <p:cNvPr id="14340" name="Picture 2">
            <a:extLst>
              <a:ext uri="{FF2B5EF4-FFF2-40B4-BE49-F238E27FC236}">
                <a16:creationId xmlns:a16="http://schemas.microsoft.com/office/drawing/2014/main" id="{058E7660-5188-4081-B7BD-CED628705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873250"/>
            <a:ext cx="3262312" cy="498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3">
            <a:extLst>
              <a:ext uri="{FF2B5EF4-FFF2-40B4-BE49-F238E27FC236}">
                <a16:creationId xmlns:a16="http://schemas.microsoft.com/office/drawing/2014/main" id="{B0DE5AFC-2096-47B1-B18D-47DE7C4BC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4768850"/>
            <a:ext cx="3160713" cy="231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slov 1">
            <a:extLst>
              <a:ext uri="{FF2B5EF4-FFF2-40B4-BE49-F238E27FC236}">
                <a16:creationId xmlns:a16="http://schemas.microsoft.com/office/drawing/2014/main" id="{9D56BF7A-E430-415B-9D07-1BA031291152}"/>
              </a:ext>
            </a:extLst>
          </p:cNvPr>
          <p:cNvSpPr>
            <a:spLocks noGrp="1"/>
          </p:cNvSpPr>
          <p:nvPr>
            <p:ph type="title"/>
          </p:nvPr>
        </p:nvSpPr>
        <p:spPr/>
        <p:txBody>
          <a:bodyPr/>
          <a:lstStyle/>
          <a:p>
            <a:endParaRPr lang="sl-SI" altLang="sl-SI"/>
          </a:p>
        </p:txBody>
      </p:sp>
      <p:sp>
        <p:nvSpPr>
          <p:cNvPr id="15363" name="Ograda vsebine 2">
            <a:extLst>
              <a:ext uri="{FF2B5EF4-FFF2-40B4-BE49-F238E27FC236}">
                <a16:creationId xmlns:a16="http://schemas.microsoft.com/office/drawing/2014/main" id="{B8A7CA68-80D9-42AD-9907-6F3B6C93BB74}"/>
              </a:ext>
            </a:extLst>
          </p:cNvPr>
          <p:cNvSpPr>
            <a:spLocks noGrp="1"/>
          </p:cNvSpPr>
          <p:nvPr>
            <p:ph idx="1"/>
          </p:nvPr>
        </p:nvSpPr>
        <p:spPr/>
        <p:txBody>
          <a:bodyPr/>
          <a:lstStyle/>
          <a:p>
            <a:endParaRPr lang="sl-SI" altLang="sl-SI"/>
          </a:p>
        </p:txBody>
      </p:sp>
      <p:pic>
        <p:nvPicPr>
          <p:cNvPr id="15364" name="Picture 2">
            <a:extLst>
              <a:ext uri="{FF2B5EF4-FFF2-40B4-BE49-F238E27FC236}">
                <a16:creationId xmlns:a16="http://schemas.microsoft.com/office/drawing/2014/main" id="{DF08C0AA-CE32-48B8-B809-685413FA3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68" r="22165"/>
          <a:stretch>
            <a:fillRect/>
          </a:stretch>
        </p:blipFill>
        <p:spPr bwMode="auto">
          <a:xfrm>
            <a:off x="0" y="2335213"/>
            <a:ext cx="2484438"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3">
            <a:extLst>
              <a:ext uri="{FF2B5EF4-FFF2-40B4-BE49-F238E27FC236}">
                <a16:creationId xmlns:a16="http://schemas.microsoft.com/office/drawing/2014/main" id="{C4570ED8-4CCD-418E-8CB7-599D7B912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67" r="10303" b="27457"/>
          <a:stretch>
            <a:fillRect/>
          </a:stretch>
        </p:blipFill>
        <p:spPr bwMode="auto">
          <a:xfrm>
            <a:off x="0" y="0"/>
            <a:ext cx="3995738" cy="233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4">
            <a:extLst>
              <a:ext uri="{FF2B5EF4-FFF2-40B4-BE49-F238E27FC236}">
                <a16:creationId xmlns:a16="http://schemas.microsoft.com/office/drawing/2014/main" id="{9F23F8DF-DB93-4EBB-9052-062FFEB5C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202" t="7697" r="25153"/>
          <a:stretch>
            <a:fillRect/>
          </a:stretch>
        </p:blipFill>
        <p:spPr bwMode="auto">
          <a:xfrm>
            <a:off x="4763" y="4702175"/>
            <a:ext cx="2695575" cy="215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5">
            <a:extLst>
              <a:ext uri="{FF2B5EF4-FFF2-40B4-BE49-F238E27FC236}">
                <a16:creationId xmlns:a16="http://schemas.microsoft.com/office/drawing/2014/main" id="{5BC903FF-B34A-471D-B39A-54DB9C411E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2335213"/>
            <a:ext cx="2484437"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6">
            <a:extLst>
              <a:ext uri="{FF2B5EF4-FFF2-40B4-BE49-F238E27FC236}">
                <a16:creationId xmlns:a16="http://schemas.microsoft.com/office/drawing/2014/main" id="{4D14E298-04EC-4678-99FE-5220332D4C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630" t="10805" r="5347" b="15788"/>
          <a:stretch>
            <a:fillRect/>
          </a:stretch>
        </p:blipFill>
        <p:spPr bwMode="auto">
          <a:xfrm>
            <a:off x="2700338" y="4711700"/>
            <a:ext cx="3756025" cy="224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7">
            <a:extLst>
              <a:ext uri="{FF2B5EF4-FFF2-40B4-BE49-F238E27FC236}">
                <a16:creationId xmlns:a16="http://schemas.microsoft.com/office/drawing/2014/main" id="{15BE3A1C-F7E4-4EB1-80E6-DA33E8FCE5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9009" r="7500" b="8714"/>
          <a:stretch>
            <a:fillRect/>
          </a:stretch>
        </p:blipFill>
        <p:spPr bwMode="auto">
          <a:xfrm>
            <a:off x="3636963" y="0"/>
            <a:ext cx="3394075" cy="233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0" name="Picture 8">
            <a:extLst>
              <a:ext uri="{FF2B5EF4-FFF2-40B4-BE49-F238E27FC236}">
                <a16:creationId xmlns:a16="http://schemas.microsoft.com/office/drawing/2014/main" id="{403523AC-ECA1-4025-8EA7-654D47A62B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6286" t="30853" r="11276" b="20995"/>
          <a:stretch>
            <a:fillRect/>
          </a:stretch>
        </p:blipFill>
        <p:spPr bwMode="auto">
          <a:xfrm>
            <a:off x="4968875" y="2335213"/>
            <a:ext cx="4765675" cy="235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1" name="Picture 10">
            <a:extLst>
              <a:ext uri="{FF2B5EF4-FFF2-40B4-BE49-F238E27FC236}">
                <a16:creationId xmlns:a16="http://schemas.microsoft.com/office/drawing/2014/main" id="{DEC5306B-C7AF-4F58-B840-286789B1D7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9621"/>
          <a:stretch>
            <a:fillRect/>
          </a:stretch>
        </p:blipFill>
        <p:spPr bwMode="auto">
          <a:xfrm>
            <a:off x="6938963" y="-28575"/>
            <a:ext cx="2205037" cy="236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2" name="Picture 11">
            <a:extLst>
              <a:ext uri="{FF2B5EF4-FFF2-40B4-BE49-F238E27FC236}">
                <a16:creationId xmlns:a16="http://schemas.microsoft.com/office/drawing/2014/main" id="{988A474C-6DA4-4771-BB48-30F3D9AAEC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4647" t="14848" r="12424"/>
          <a:stretch>
            <a:fillRect/>
          </a:stretch>
        </p:blipFill>
        <p:spPr bwMode="auto">
          <a:xfrm>
            <a:off x="6456363" y="4676775"/>
            <a:ext cx="2795587" cy="221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slov 1">
            <a:extLst>
              <a:ext uri="{FF2B5EF4-FFF2-40B4-BE49-F238E27FC236}">
                <a16:creationId xmlns:a16="http://schemas.microsoft.com/office/drawing/2014/main" id="{7109916A-FCCB-4426-8666-7EACBA5D3512}"/>
              </a:ext>
            </a:extLst>
          </p:cNvPr>
          <p:cNvSpPr>
            <a:spLocks noGrp="1"/>
          </p:cNvSpPr>
          <p:nvPr>
            <p:ph type="title"/>
          </p:nvPr>
        </p:nvSpPr>
        <p:spPr>
          <a:xfrm>
            <a:off x="0" y="25400"/>
            <a:ext cx="8229600" cy="1143000"/>
          </a:xfrm>
        </p:spPr>
        <p:txBody>
          <a:bodyPr/>
          <a:lstStyle/>
          <a:p>
            <a:r>
              <a:rPr lang="sl-SI" altLang="sl-SI">
                <a:solidFill>
                  <a:srgbClr val="FF0000"/>
                </a:solidFill>
              </a:rPr>
              <a:t>OVČARA</a:t>
            </a:r>
          </a:p>
        </p:txBody>
      </p:sp>
      <p:sp>
        <p:nvSpPr>
          <p:cNvPr id="16387" name="Ograda vsebine 2">
            <a:extLst>
              <a:ext uri="{FF2B5EF4-FFF2-40B4-BE49-F238E27FC236}">
                <a16:creationId xmlns:a16="http://schemas.microsoft.com/office/drawing/2014/main" id="{6A88739E-8133-4676-9198-FAAE8DFD2DEB}"/>
              </a:ext>
            </a:extLst>
          </p:cNvPr>
          <p:cNvSpPr>
            <a:spLocks noGrp="1"/>
          </p:cNvSpPr>
          <p:nvPr>
            <p:ph idx="1"/>
          </p:nvPr>
        </p:nvSpPr>
        <p:spPr>
          <a:xfrm>
            <a:off x="454025" y="895350"/>
            <a:ext cx="8229600" cy="4525963"/>
          </a:xfrm>
        </p:spPr>
        <p:txBody>
          <a:bodyPr/>
          <a:lstStyle/>
          <a:p>
            <a:r>
              <a:rPr lang="sl-SI" altLang="sl-SI"/>
              <a:t>Ovčara – farma (5 km od Vukovarja), ki so jo srbi spremenili v taborišče.</a:t>
            </a:r>
          </a:p>
          <a:p>
            <a:r>
              <a:rPr lang="sl-SI" altLang="sl-SI"/>
              <a:t>Ovčara -   </a:t>
            </a:r>
            <a:r>
              <a:rPr lang="pl-PL" altLang="sl-SI"/>
              <a:t>pokolj u Vukovarju, vojni zločin</a:t>
            </a:r>
            <a:endParaRPr lang="sl-SI" altLang="sl-SI"/>
          </a:p>
          <a:p>
            <a:r>
              <a:rPr lang="vi-VN" altLang="sl-SI"/>
              <a:t> </a:t>
            </a:r>
            <a:r>
              <a:rPr lang="vi-VN" altLang="sl-SI">
                <a:latin typeface="Calibri" panose="020F0502020204030204" pitchFamily="34" charset="0"/>
              </a:rPr>
              <a:t>Hrvati, Srb</a:t>
            </a:r>
            <a:r>
              <a:rPr lang="sl-SI" altLang="sl-SI"/>
              <a:t>i,</a:t>
            </a:r>
            <a:r>
              <a:rPr lang="vi-VN" altLang="sl-SI">
                <a:latin typeface="Calibri" panose="020F0502020204030204" pitchFamily="34" charset="0"/>
              </a:rPr>
              <a:t> Bošnjak</a:t>
            </a:r>
            <a:r>
              <a:rPr lang="sl-SI" altLang="sl-SI"/>
              <a:t>i</a:t>
            </a:r>
            <a:r>
              <a:rPr lang="vi-VN" altLang="sl-SI">
                <a:latin typeface="Calibri" panose="020F0502020204030204" pitchFamily="34" charset="0"/>
              </a:rPr>
              <a:t>, Mađar</a:t>
            </a:r>
            <a:r>
              <a:rPr lang="sl-SI" altLang="sl-SI"/>
              <a:t>i</a:t>
            </a:r>
            <a:r>
              <a:rPr lang="vi-VN" altLang="sl-SI">
                <a:latin typeface="Calibri" panose="020F0502020204030204" pitchFamily="34" charset="0"/>
              </a:rPr>
              <a:t>, Franc</a:t>
            </a:r>
            <a:r>
              <a:rPr lang="sl-SI" altLang="sl-SI"/>
              <a:t>o</a:t>
            </a:r>
            <a:r>
              <a:rPr lang="vi-VN" altLang="sl-SI">
                <a:latin typeface="Calibri" panose="020F0502020204030204" pitchFamily="34" charset="0"/>
              </a:rPr>
              <a:t>z i</a:t>
            </a:r>
            <a:r>
              <a:rPr lang="sl-SI" altLang="sl-SI"/>
              <a:t>n</a:t>
            </a:r>
            <a:r>
              <a:rPr lang="vi-VN" altLang="sl-SI">
                <a:latin typeface="Calibri" panose="020F0502020204030204" pitchFamily="34" charset="0"/>
              </a:rPr>
              <a:t> Nem</a:t>
            </a:r>
            <a:r>
              <a:rPr lang="sl-SI" altLang="sl-SI"/>
              <a:t>ec</a:t>
            </a:r>
          </a:p>
        </p:txBody>
      </p:sp>
      <p:pic>
        <p:nvPicPr>
          <p:cNvPr id="16388" name="Picture 2">
            <a:extLst>
              <a:ext uri="{FF2B5EF4-FFF2-40B4-BE49-F238E27FC236}">
                <a16:creationId xmlns:a16="http://schemas.microsoft.com/office/drawing/2014/main" id="{C3E92E7A-F3F2-432C-B39F-C12C00FF9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5" y="4137025"/>
            <a:ext cx="40481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3">
            <a:extLst>
              <a:ext uri="{FF2B5EF4-FFF2-40B4-BE49-F238E27FC236}">
                <a16:creationId xmlns:a16="http://schemas.microsoft.com/office/drawing/2014/main" id="{82009E0D-66F4-4F3A-8FF8-9F181FFBF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27" t="28789" r="20728" b="23940"/>
          <a:stretch>
            <a:fillRect/>
          </a:stretch>
        </p:blipFill>
        <p:spPr bwMode="auto">
          <a:xfrm>
            <a:off x="-106363" y="4178300"/>
            <a:ext cx="5222876" cy="270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a:extLst>
              <a:ext uri="{FF2B5EF4-FFF2-40B4-BE49-F238E27FC236}">
                <a16:creationId xmlns:a16="http://schemas.microsoft.com/office/drawing/2014/main" id="{50BD2D5D-FE5F-4A85-8809-58E379421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5875"/>
            <a:ext cx="9250363" cy="693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ircle(in)">
                                      <p:cBhvr>
                                        <p:cTn id="7"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420A1C-0DE9-4EA4-B34C-B07B5E10B1F8}"/>
              </a:ext>
            </a:extLst>
          </p:cNvPr>
          <p:cNvSpPr>
            <a:spLocks noGrp="1"/>
          </p:cNvSpPr>
          <p:nvPr>
            <p:ph type="title"/>
          </p:nvPr>
        </p:nvSpPr>
        <p:spPr/>
        <p:txBody>
          <a:bodyPr rtlCol="0">
            <a:normAutofit fontScale="90000"/>
          </a:bodyPr>
          <a:lstStyle/>
          <a:p>
            <a:pPr fontAlgn="auto">
              <a:spcAft>
                <a:spcPts val="0"/>
              </a:spcAft>
              <a:defRPr/>
            </a:pPr>
            <a:r>
              <a:rPr lang="sl-SI" dirty="0"/>
              <a:t>Kljub temu, da se je vojna končala  12. novembra 1995…</a:t>
            </a:r>
          </a:p>
        </p:txBody>
      </p:sp>
      <p:sp>
        <p:nvSpPr>
          <p:cNvPr id="17411" name="Ograda vsebine 2">
            <a:extLst>
              <a:ext uri="{FF2B5EF4-FFF2-40B4-BE49-F238E27FC236}">
                <a16:creationId xmlns:a16="http://schemas.microsoft.com/office/drawing/2014/main" id="{A6392AFF-D188-4A2B-ACE1-131F36EA6F98}"/>
              </a:ext>
            </a:extLst>
          </p:cNvPr>
          <p:cNvSpPr>
            <a:spLocks noGrp="1"/>
          </p:cNvSpPr>
          <p:nvPr>
            <p:ph idx="1"/>
          </p:nvPr>
        </p:nvSpPr>
        <p:spPr/>
        <p:txBody>
          <a:bodyPr/>
          <a:lstStyle/>
          <a:p>
            <a:pPr marL="0" indent="0">
              <a:buFont typeface="Arial" panose="020B0604020202020204" pitchFamily="34" charset="0"/>
              <a:buNone/>
            </a:pPr>
            <a:r>
              <a:rPr lang="sl-SI" altLang="sl-SI"/>
              <a:t>S podpisom Erdutskega sporazuma…</a:t>
            </a:r>
          </a:p>
        </p:txBody>
      </p:sp>
      <p:pic>
        <p:nvPicPr>
          <p:cNvPr id="17412" name="Picture 3">
            <a:extLst>
              <a:ext uri="{FF2B5EF4-FFF2-40B4-BE49-F238E27FC236}">
                <a16:creationId xmlns:a16="http://schemas.microsoft.com/office/drawing/2014/main" id="{DAD7B1F6-A08C-4115-BC6F-4C5AF6105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3495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4">
            <a:extLst>
              <a:ext uri="{FF2B5EF4-FFF2-40B4-BE49-F238E27FC236}">
                <a16:creationId xmlns:a16="http://schemas.microsoft.com/office/drawing/2014/main" id="{E795F6F6-4A83-4294-A7B9-E5BCAEE9F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71738"/>
            <a:ext cx="4297363" cy="281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251A1B5-8C7F-474B-A744-7A48A30D2A8F}"/>
              </a:ext>
            </a:extLst>
          </p:cNvPr>
          <p:cNvSpPr>
            <a:spLocks noGrp="1"/>
          </p:cNvSpPr>
          <p:nvPr>
            <p:ph type="title"/>
          </p:nvPr>
        </p:nvSpPr>
        <p:spPr>
          <a:xfrm>
            <a:off x="0" y="274638"/>
            <a:ext cx="9036050" cy="1143000"/>
          </a:xfrm>
        </p:spPr>
        <p:txBody>
          <a:bodyPr rtlCol="0">
            <a:normAutofit fontScale="90000"/>
          </a:bodyPr>
          <a:lstStyle/>
          <a:p>
            <a:pPr fontAlgn="auto">
              <a:spcAft>
                <a:spcPts val="0"/>
              </a:spcAft>
              <a:defRPr/>
            </a:pPr>
            <a:r>
              <a:rPr lang="sl-SI" dirty="0"/>
              <a:t>Še vedno ostajajo trenja med Hrvati in Srbi</a:t>
            </a:r>
          </a:p>
        </p:txBody>
      </p:sp>
      <p:sp>
        <p:nvSpPr>
          <p:cNvPr id="18435" name="Ograda vsebine 2">
            <a:extLst>
              <a:ext uri="{FF2B5EF4-FFF2-40B4-BE49-F238E27FC236}">
                <a16:creationId xmlns:a16="http://schemas.microsoft.com/office/drawing/2014/main" id="{51F269CF-DAA2-480E-8F6A-1A83EE84C1E9}"/>
              </a:ext>
            </a:extLst>
          </p:cNvPr>
          <p:cNvSpPr>
            <a:spLocks noGrp="1"/>
          </p:cNvSpPr>
          <p:nvPr>
            <p:ph idx="1"/>
          </p:nvPr>
        </p:nvSpPr>
        <p:spPr/>
        <p:txBody>
          <a:bodyPr/>
          <a:lstStyle/>
          <a:p>
            <a:endParaRPr lang="sl-SI" altLang="sl-SI"/>
          </a:p>
        </p:txBody>
      </p:sp>
      <p:pic>
        <p:nvPicPr>
          <p:cNvPr id="18436" name="Picture 2">
            <a:extLst>
              <a:ext uri="{FF2B5EF4-FFF2-40B4-BE49-F238E27FC236}">
                <a16:creationId xmlns:a16="http://schemas.microsoft.com/office/drawing/2014/main" id="{B3847AC6-A172-4739-A2E7-912DA8362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8238"/>
            <a:ext cx="4859338" cy="324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3">
            <a:extLst>
              <a:ext uri="{FF2B5EF4-FFF2-40B4-BE49-F238E27FC236}">
                <a16:creationId xmlns:a16="http://schemas.microsoft.com/office/drawing/2014/main" id="{39FC267C-7558-4CBD-89E0-90DA9CE50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839" b="29900"/>
          <a:stretch>
            <a:fillRect/>
          </a:stretch>
        </p:blipFill>
        <p:spPr bwMode="auto">
          <a:xfrm>
            <a:off x="-11113" y="3933825"/>
            <a:ext cx="5143501"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4">
            <a:extLst>
              <a:ext uri="{FF2B5EF4-FFF2-40B4-BE49-F238E27FC236}">
                <a16:creationId xmlns:a16="http://schemas.microsoft.com/office/drawing/2014/main" id="{B2E629B4-D330-439F-9C8E-B30FA771B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2726"/>
          <a:stretch>
            <a:fillRect/>
          </a:stretch>
        </p:blipFill>
        <p:spPr bwMode="auto">
          <a:xfrm>
            <a:off x="4826000" y="2133600"/>
            <a:ext cx="4503738"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slov 1">
            <a:extLst>
              <a:ext uri="{FF2B5EF4-FFF2-40B4-BE49-F238E27FC236}">
                <a16:creationId xmlns:a16="http://schemas.microsoft.com/office/drawing/2014/main" id="{441C9C21-6D30-4500-8684-CCE21309FF40}"/>
              </a:ext>
            </a:extLst>
          </p:cNvPr>
          <p:cNvSpPr>
            <a:spLocks noGrp="1"/>
          </p:cNvSpPr>
          <p:nvPr>
            <p:ph type="title"/>
          </p:nvPr>
        </p:nvSpPr>
        <p:spPr/>
        <p:txBody>
          <a:bodyPr/>
          <a:lstStyle/>
          <a:p>
            <a:endParaRPr lang="sl-SI" altLang="sl-SI"/>
          </a:p>
        </p:txBody>
      </p:sp>
      <p:sp>
        <p:nvSpPr>
          <p:cNvPr id="19459" name="Ograda vsebine 2">
            <a:extLst>
              <a:ext uri="{FF2B5EF4-FFF2-40B4-BE49-F238E27FC236}">
                <a16:creationId xmlns:a16="http://schemas.microsoft.com/office/drawing/2014/main" id="{DB2B28D4-34C1-450B-B352-5C8D2A31FE4E}"/>
              </a:ext>
            </a:extLst>
          </p:cNvPr>
          <p:cNvSpPr>
            <a:spLocks noGrp="1"/>
          </p:cNvSpPr>
          <p:nvPr>
            <p:ph idx="1"/>
          </p:nvPr>
        </p:nvSpPr>
        <p:spPr/>
        <p:txBody>
          <a:bodyPr/>
          <a:lstStyle/>
          <a:p>
            <a:endParaRPr lang="sl-SI" altLang="sl-SI"/>
          </a:p>
        </p:txBody>
      </p:sp>
      <p:pic>
        <p:nvPicPr>
          <p:cNvPr id="19460" name="Picture 3">
            <a:extLst>
              <a:ext uri="{FF2B5EF4-FFF2-40B4-BE49-F238E27FC236}">
                <a16:creationId xmlns:a16="http://schemas.microsoft.com/office/drawing/2014/main" id="{3CF6DF0E-2164-4940-A4A0-CA15C9F89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2700338"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4">
            <a:extLst>
              <a:ext uri="{FF2B5EF4-FFF2-40B4-BE49-F238E27FC236}">
                <a16:creationId xmlns:a16="http://schemas.microsoft.com/office/drawing/2014/main" id="{33F3330D-1A03-41E8-8590-DC0012B4A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314575"/>
            <a:ext cx="392430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a:extLst>
              <a:ext uri="{FF2B5EF4-FFF2-40B4-BE49-F238E27FC236}">
                <a16:creationId xmlns:a16="http://schemas.microsoft.com/office/drawing/2014/main" id="{7CC44D2F-E6DA-4AE7-8B37-FC9F89733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3321050"/>
            <a:ext cx="4716463" cy="353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2">
            <a:extLst>
              <a:ext uri="{FF2B5EF4-FFF2-40B4-BE49-F238E27FC236}">
                <a16:creationId xmlns:a16="http://schemas.microsoft.com/office/drawing/2014/main" id="{594CBB3F-124C-4F69-8620-015EC3B31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0"/>
            <a:ext cx="4556125" cy="288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5">
            <a:extLst>
              <a:ext uri="{FF2B5EF4-FFF2-40B4-BE49-F238E27FC236}">
                <a16:creationId xmlns:a16="http://schemas.microsoft.com/office/drawing/2014/main" id="{893F21F9-FCAB-4A11-A837-C21FA02298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4094" b="30115"/>
          <a:stretch>
            <a:fillRect/>
          </a:stretch>
        </p:blipFill>
        <p:spPr bwMode="auto">
          <a:xfrm>
            <a:off x="2916238" y="4941888"/>
            <a:ext cx="6227762" cy="213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B4D51B4F-55D0-4D5F-8022-F2F2A9AF6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93"/>
          <a:stretch>
            <a:fillRect/>
          </a:stretch>
        </p:blipFill>
        <p:spPr bwMode="auto">
          <a:xfrm>
            <a:off x="4500563" y="0"/>
            <a:ext cx="4775200" cy="702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Naslov 1">
            <a:extLst>
              <a:ext uri="{FF2B5EF4-FFF2-40B4-BE49-F238E27FC236}">
                <a16:creationId xmlns:a16="http://schemas.microsoft.com/office/drawing/2014/main" id="{0335C267-81CF-4092-A6BE-D61A2846ACC5}"/>
              </a:ext>
            </a:extLst>
          </p:cNvPr>
          <p:cNvSpPr>
            <a:spLocks noGrp="1"/>
          </p:cNvSpPr>
          <p:nvPr>
            <p:ph type="title"/>
          </p:nvPr>
        </p:nvSpPr>
        <p:spPr/>
        <p:txBody>
          <a:bodyPr/>
          <a:lstStyle/>
          <a:p>
            <a:endParaRPr lang="sl-SI" altLang="sl-SI"/>
          </a:p>
        </p:txBody>
      </p:sp>
      <p:sp>
        <p:nvSpPr>
          <p:cNvPr id="20484" name="Ograda vsebine 2">
            <a:extLst>
              <a:ext uri="{FF2B5EF4-FFF2-40B4-BE49-F238E27FC236}">
                <a16:creationId xmlns:a16="http://schemas.microsoft.com/office/drawing/2014/main" id="{56C51B64-4DDF-4CB7-A885-4F43D21A409D}"/>
              </a:ext>
            </a:extLst>
          </p:cNvPr>
          <p:cNvSpPr>
            <a:spLocks noGrp="1"/>
          </p:cNvSpPr>
          <p:nvPr>
            <p:ph idx="1"/>
          </p:nvPr>
        </p:nvSpPr>
        <p:spPr/>
        <p:txBody>
          <a:bodyPr/>
          <a:lstStyle/>
          <a:p>
            <a:endParaRPr lang="sl-SI" altLang="sl-SI"/>
          </a:p>
        </p:txBody>
      </p:sp>
      <p:pic>
        <p:nvPicPr>
          <p:cNvPr id="20485" name="Picture 2">
            <a:extLst>
              <a:ext uri="{FF2B5EF4-FFF2-40B4-BE49-F238E27FC236}">
                <a16:creationId xmlns:a16="http://schemas.microsoft.com/office/drawing/2014/main" id="{B0F4860B-C843-417E-B7C6-0803A3CCB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55588"/>
            <a:ext cx="457200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grada vsebine 2">
            <a:extLst>
              <a:ext uri="{FF2B5EF4-FFF2-40B4-BE49-F238E27FC236}">
                <a16:creationId xmlns:a16="http://schemas.microsoft.com/office/drawing/2014/main" id="{076E2E95-4F68-407C-B0F2-EB0534E06493}"/>
              </a:ext>
            </a:extLst>
          </p:cNvPr>
          <p:cNvSpPr>
            <a:spLocks noGrp="1"/>
          </p:cNvSpPr>
          <p:nvPr>
            <p:ph idx="1"/>
          </p:nvPr>
        </p:nvSpPr>
        <p:spPr>
          <a:xfrm>
            <a:off x="0" y="334963"/>
            <a:ext cx="9144000" cy="4525962"/>
          </a:xfrm>
        </p:spPr>
        <p:txBody>
          <a:bodyPr/>
          <a:lstStyle/>
          <a:p>
            <a:r>
              <a:rPr lang="sl-SI" altLang="sl-SI"/>
              <a:t>Osamosvojitvena vojna </a:t>
            </a:r>
          </a:p>
          <a:p>
            <a:r>
              <a:rPr lang="sl-SI" altLang="sl-SI"/>
              <a:t>Odcep od Socialistične federativne republike Jugoslavije </a:t>
            </a:r>
          </a:p>
          <a:p>
            <a:r>
              <a:rPr lang="sl-SI" altLang="sl-SI"/>
              <a:t>ZAČETEK: 1991</a:t>
            </a:r>
          </a:p>
          <a:p>
            <a:endParaRPr lang="sl-SI" altLang="sl-SI"/>
          </a:p>
        </p:txBody>
      </p:sp>
      <p:pic>
        <p:nvPicPr>
          <p:cNvPr id="3075" name="Picture 2">
            <a:extLst>
              <a:ext uri="{FF2B5EF4-FFF2-40B4-BE49-F238E27FC236}">
                <a16:creationId xmlns:a16="http://schemas.microsoft.com/office/drawing/2014/main" id="{C0ED5FC0-A5CE-4624-95AA-170640C79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2636838"/>
            <a:ext cx="6132513" cy="408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slov 1">
            <a:extLst>
              <a:ext uri="{FF2B5EF4-FFF2-40B4-BE49-F238E27FC236}">
                <a16:creationId xmlns:a16="http://schemas.microsoft.com/office/drawing/2014/main" id="{C24F0BBF-79FB-421F-8A88-C40ADCFAA9B1}"/>
              </a:ext>
            </a:extLst>
          </p:cNvPr>
          <p:cNvSpPr>
            <a:spLocks noGrp="1"/>
          </p:cNvSpPr>
          <p:nvPr>
            <p:ph type="title"/>
          </p:nvPr>
        </p:nvSpPr>
        <p:spPr/>
        <p:txBody>
          <a:bodyPr/>
          <a:lstStyle/>
          <a:p>
            <a:endParaRPr lang="sl-SI" altLang="sl-SI"/>
          </a:p>
        </p:txBody>
      </p:sp>
      <p:sp>
        <p:nvSpPr>
          <p:cNvPr id="21507" name="Ograda vsebine 2">
            <a:extLst>
              <a:ext uri="{FF2B5EF4-FFF2-40B4-BE49-F238E27FC236}">
                <a16:creationId xmlns:a16="http://schemas.microsoft.com/office/drawing/2014/main" id="{09083E72-DAA9-4BA6-9FE3-952AAA70F671}"/>
              </a:ext>
            </a:extLst>
          </p:cNvPr>
          <p:cNvSpPr>
            <a:spLocks noGrp="1"/>
          </p:cNvSpPr>
          <p:nvPr>
            <p:ph idx="1"/>
          </p:nvPr>
        </p:nvSpPr>
        <p:spPr/>
        <p:txBody>
          <a:bodyPr/>
          <a:lstStyle/>
          <a:p>
            <a:endParaRPr lang="sl-SI" altLang="sl-SI"/>
          </a:p>
        </p:txBody>
      </p:sp>
      <p:pic>
        <p:nvPicPr>
          <p:cNvPr id="21508" name="Picture 2">
            <a:extLst>
              <a:ext uri="{FF2B5EF4-FFF2-40B4-BE49-F238E27FC236}">
                <a16:creationId xmlns:a16="http://schemas.microsoft.com/office/drawing/2014/main" id="{64EDDF70-807B-46CB-88D4-9C334498B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125538"/>
            <a:ext cx="48863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slov 1">
            <a:extLst>
              <a:ext uri="{FF2B5EF4-FFF2-40B4-BE49-F238E27FC236}">
                <a16:creationId xmlns:a16="http://schemas.microsoft.com/office/drawing/2014/main" id="{EF98282A-52B7-453F-AAF7-04A9E5039081}"/>
              </a:ext>
            </a:extLst>
          </p:cNvPr>
          <p:cNvSpPr>
            <a:spLocks noGrp="1"/>
          </p:cNvSpPr>
          <p:nvPr>
            <p:ph type="title"/>
          </p:nvPr>
        </p:nvSpPr>
        <p:spPr>
          <a:xfrm>
            <a:off x="468313" y="0"/>
            <a:ext cx="8229600" cy="1143000"/>
          </a:xfrm>
        </p:spPr>
        <p:txBody>
          <a:bodyPr/>
          <a:lstStyle/>
          <a:p>
            <a:r>
              <a:rPr lang="sl-SI" altLang="sl-SI"/>
              <a:t>Pričanje gospe, ki stanuje v Osijeku</a:t>
            </a:r>
          </a:p>
        </p:txBody>
      </p:sp>
      <p:sp>
        <p:nvSpPr>
          <p:cNvPr id="3" name="Ograda vsebine 2">
            <a:extLst>
              <a:ext uri="{FF2B5EF4-FFF2-40B4-BE49-F238E27FC236}">
                <a16:creationId xmlns:a16="http://schemas.microsoft.com/office/drawing/2014/main" id="{0B07F4D2-B072-453B-B1DF-84FD669DD240}"/>
              </a:ext>
            </a:extLst>
          </p:cNvPr>
          <p:cNvSpPr>
            <a:spLocks noGrp="1"/>
          </p:cNvSpPr>
          <p:nvPr>
            <p:ph idx="1"/>
          </p:nvPr>
        </p:nvSpPr>
        <p:spPr>
          <a:xfrm>
            <a:off x="468313" y="908050"/>
            <a:ext cx="8229600" cy="5949950"/>
          </a:xfrm>
        </p:spPr>
        <p:txBody>
          <a:bodyPr rtlCol="0">
            <a:normAutofit fontScale="92500" lnSpcReduction="20000"/>
          </a:bodyPr>
          <a:lstStyle/>
          <a:p>
            <a:pPr marL="0" indent="0" fontAlgn="auto">
              <a:spcAft>
                <a:spcPts val="0"/>
              </a:spcAft>
              <a:buFont typeface="Arial" panose="020B0604020202020204" pitchFamily="34" charset="0"/>
              <a:buNone/>
              <a:defRPr/>
            </a:pPr>
            <a:r>
              <a:rPr lang="sl-SI" sz="1800" dirty="0"/>
              <a:t>Poslušali smo radio v dnevni sobi, ko so potrkali na vrata sosedje, ki so bili oblečeni v vojaško uniformo… stali smo na pragu ter gledali eni v druge. Potem je moj mož šel v klet, vzel puško in  nato smo slišali granato, ki so jo odvrgli v bližini mesta. Naša 4- letna hči je stekla k očetu v naročje, planila v jok in rekla: „</a:t>
            </a:r>
            <a:r>
              <a:rPr lang="sl-SI" sz="1800" dirty="0" err="1"/>
              <a:t>Nedaj</a:t>
            </a:r>
            <a:r>
              <a:rPr lang="sl-SI" sz="1800" dirty="0"/>
              <a:t> nas tata!“</a:t>
            </a:r>
            <a:br>
              <a:rPr lang="sl-SI" sz="1800" dirty="0"/>
            </a:br>
            <a:r>
              <a:rPr lang="sl-SI" sz="1800" dirty="0"/>
              <a:t>Mož je brez premisleka vzel ključe od avta in mi naročil naj vzamem stvari, ki jih nujno rabim za otroka. Odpeljal nas je na železniško postajo.</a:t>
            </a:r>
            <a:br>
              <a:rPr lang="sl-SI" sz="1800" dirty="0"/>
            </a:br>
            <a:r>
              <a:rPr lang="sl-SI" sz="1800" dirty="0"/>
              <a:t>Moj 6- letni sin je pogledal očeta in mu rekel: „Ne brini tata, čuvat </a:t>
            </a:r>
            <a:r>
              <a:rPr lang="sl-SI" sz="1800" dirty="0" err="1"/>
              <a:t>ču</a:t>
            </a:r>
            <a:r>
              <a:rPr lang="sl-SI" sz="1800" dirty="0"/>
              <a:t> </a:t>
            </a:r>
            <a:r>
              <a:rPr lang="sl-SI" sz="1800" dirty="0" err="1"/>
              <a:t>mamu</a:t>
            </a:r>
            <a:r>
              <a:rPr lang="sl-SI" sz="1800" dirty="0"/>
              <a:t> i </a:t>
            </a:r>
            <a:r>
              <a:rPr lang="sl-SI" sz="1800" dirty="0" err="1"/>
              <a:t>seku</a:t>
            </a:r>
            <a:r>
              <a:rPr lang="sl-SI" sz="1800" dirty="0"/>
              <a:t>, bori se tata za naš dom i moli se… i mi </a:t>
            </a:r>
            <a:r>
              <a:rPr lang="sl-SI" sz="1800" dirty="0" err="1"/>
              <a:t>čemo</a:t>
            </a:r>
            <a:r>
              <a:rPr lang="sl-SI" sz="1800" dirty="0"/>
              <a:t> se molit zate.“ Vkrcali smo se na vlak in odšli k sestri v slovenijo. Otroka sta večino poti prejokala. Kljub tem, da me je sestra lepo sprejela in odstopila spalnico meni in otrokom me je bilo grozno strah in otokom nisem dovolila nikamor… tam smo bili 1 mesec, mož se  mi ni nič javil… otroci so bili iz dneva v dan vse bolj obupani, naposled, sem se odločila, da bi bilo za otroka najbolje, da se vrnem v svojo rodno vasico </a:t>
            </a:r>
            <a:r>
              <a:rPr lang="sl-SI" sz="1800" dirty="0" err="1"/>
              <a:t>Drenovac</a:t>
            </a:r>
            <a:r>
              <a:rPr lang="sl-SI" sz="1800" dirty="0"/>
              <a:t>, kjer je živela moja mama saj do tam vojska ni prišla. Naslednji dve leti sem tam živela, pošiljala otroke v šolo in pomagala mami na polju, kmetiji ter hišnih opravilih. Ravno ko sem nekega dne kuhala kosilo  je v hišo pritekla soseda in zadihana rekla: hitro pojdi v našo hišo! Telefon! Tako hitro sem tekla kolikor so me noge nesle. Javila sem se na telefon in slišala: „</a:t>
            </a:r>
            <a:r>
              <a:rPr lang="sl-SI" sz="1800" dirty="0" err="1"/>
              <a:t>Alo</a:t>
            </a:r>
            <a:r>
              <a:rPr lang="sl-SI" sz="1800" dirty="0"/>
              <a:t>, Kato, dobro sam, jeste živi i zdravi? Ja sam u redu! Kako </a:t>
            </a:r>
            <a:r>
              <a:rPr lang="sl-SI" sz="1800" dirty="0" err="1"/>
              <a:t>djeca</a:t>
            </a:r>
            <a:r>
              <a:rPr lang="sl-SI" sz="1800" dirty="0"/>
              <a:t>?“ Začela sem tako na glas jokati, da mu nisem mogla odgovoriti. Komaj sem zbrala moči in mu odgovorila: „ u redu. Volimo te, pazi na sebe.“ Ko se je vojna končala smo se vrnili v Osijek. Mesto je bilo ena sama velika ruševina in ena ogromna žalost. Mož se je po vojnih strahotah spremenil. Še danes, ko si kakšnega spije pove kako in kaj se je dogajalo… Lahko bi ga ob koncu vojne pustila in začela novo življenje. A nisem mogla… Moj mož je heroj moje družine, moje domovine, mojega življenja. Tvegal je vse in poskrbel za otroke in ženske, ki so ostali v Vukovarju ter jih vodil na varno, v </a:t>
            </a:r>
            <a:r>
              <a:rPr lang="sl-SI" sz="1800" dirty="0" err="1"/>
              <a:t>tmnih</a:t>
            </a:r>
            <a:r>
              <a:rPr lang="sl-SI" sz="1800" dirty="0"/>
              <a:t> nočeh se je skrival v kleti in poslušal granate </a:t>
            </a:r>
            <a:r>
              <a:rPr lang="sl-SI" sz="1800" dirty="0" err="1"/>
              <a:t>nevedoč</a:t>
            </a:r>
            <a:r>
              <a:rPr lang="sl-SI" sz="1800" dirty="0"/>
              <a:t>, ali smo mi živi ali mrtvi. Bojeval se je z </a:t>
            </a:r>
            <a:r>
              <a:rPr lang="sl-SI" sz="1800" dirty="0" err="1"/>
              <a:t>otrocmi</a:t>
            </a:r>
            <a:r>
              <a:rPr lang="sl-SI" sz="1800" dirty="0"/>
              <a:t> starimi 16 let in gledal umirati sorodnike, prijatelje in znance. Ker smo katoliška družina se vsako večer zahvalim bogu, da še vedno imam moža in moji otroci očeta, ker se mnogo možev in očetov ni vrnilo domov in jih še vedno iščejo.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grada vsebine 2">
            <a:extLst>
              <a:ext uri="{FF2B5EF4-FFF2-40B4-BE49-F238E27FC236}">
                <a16:creationId xmlns:a16="http://schemas.microsoft.com/office/drawing/2014/main" id="{9A7D1AC0-0593-4429-A99C-2306CAC09538}"/>
              </a:ext>
            </a:extLst>
          </p:cNvPr>
          <p:cNvSpPr>
            <a:spLocks noGrp="1"/>
          </p:cNvSpPr>
          <p:nvPr>
            <p:ph sz="half" idx="1"/>
          </p:nvPr>
        </p:nvSpPr>
        <p:spPr>
          <a:xfrm>
            <a:off x="179388" y="115888"/>
            <a:ext cx="4038600" cy="4525962"/>
          </a:xfrm>
        </p:spPr>
        <p:txBody>
          <a:bodyPr/>
          <a:lstStyle/>
          <a:p>
            <a:r>
              <a:rPr lang="sl-SI" altLang="sl-SI"/>
              <a:t>Hrvaška</a:t>
            </a:r>
          </a:p>
          <a:p>
            <a:r>
              <a:rPr lang="sl-SI" altLang="sl-SI"/>
              <a:t>HOS (hrvaške obrambne sile)</a:t>
            </a:r>
          </a:p>
          <a:p>
            <a:r>
              <a:rPr lang="sl-SI" altLang="sl-SI"/>
              <a:t>Hrvaška republika Herceg-Bosna </a:t>
            </a:r>
          </a:p>
        </p:txBody>
      </p:sp>
      <p:sp>
        <p:nvSpPr>
          <p:cNvPr id="4099" name="Ograda vsebine 3">
            <a:extLst>
              <a:ext uri="{FF2B5EF4-FFF2-40B4-BE49-F238E27FC236}">
                <a16:creationId xmlns:a16="http://schemas.microsoft.com/office/drawing/2014/main" id="{82020168-B5E7-4DF6-8A1F-E87F8EEB429A}"/>
              </a:ext>
            </a:extLst>
          </p:cNvPr>
          <p:cNvSpPr>
            <a:spLocks noGrp="1"/>
          </p:cNvSpPr>
          <p:nvPr>
            <p:ph sz="half" idx="2"/>
          </p:nvPr>
        </p:nvSpPr>
        <p:spPr>
          <a:xfrm>
            <a:off x="4356100" y="115888"/>
            <a:ext cx="4038600" cy="4525962"/>
          </a:xfrm>
        </p:spPr>
        <p:txBody>
          <a:bodyPr/>
          <a:lstStyle/>
          <a:p>
            <a:r>
              <a:rPr lang="sl-SI" altLang="sl-SI"/>
              <a:t>Socialistična republika Jugoslavija </a:t>
            </a:r>
          </a:p>
          <a:p>
            <a:r>
              <a:rPr lang="sl-SI" altLang="sl-SI"/>
              <a:t>JNA ( Jugoslovanska ljudska armada)</a:t>
            </a:r>
          </a:p>
          <a:p>
            <a:r>
              <a:rPr lang="sl-SI" altLang="sl-SI"/>
              <a:t>Republika Srbska krajina </a:t>
            </a:r>
          </a:p>
        </p:txBody>
      </p:sp>
      <p:pic>
        <p:nvPicPr>
          <p:cNvPr id="4100" name="Picture 2">
            <a:extLst>
              <a:ext uri="{FF2B5EF4-FFF2-40B4-BE49-F238E27FC236}">
                <a16:creationId xmlns:a16="http://schemas.microsoft.com/office/drawing/2014/main" id="{9D8C802B-C856-4CB6-9D21-B2A0AED7C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600325"/>
            <a:ext cx="6381750"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slov 1">
            <a:extLst>
              <a:ext uri="{FF2B5EF4-FFF2-40B4-BE49-F238E27FC236}">
                <a16:creationId xmlns:a16="http://schemas.microsoft.com/office/drawing/2014/main" id="{16BCE4A0-9D8F-46D9-B63E-D66830692B02}"/>
              </a:ext>
            </a:extLst>
          </p:cNvPr>
          <p:cNvSpPr>
            <a:spLocks noGrp="1"/>
          </p:cNvSpPr>
          <p:nvPr>
            <p:ph type="title"/>
          </p:nvPr>
        </p:nvSpPr>
        <p:spPr/>
        <p:txBody>
          <a:bodyPr/>
          <a:lstStyle/>
          <a:p>
            <a:endParaRPr lang="sl-SI" altLang="sl-SI"/>
          </a:p>
        </p:txBody>
      </p:sp>
      <p:sp>
        <p:nvSpPr>
          <p:cNvPr id="5123" name="Ograda vsebine 2">
            <a:extLst>
              <a:ext uri="{FF2B5EF4-FFF2-40B4-BE49-F238E27FC236}">
                <a16:creationId xmlns:a16="http://schemas.microsoft.com/office/drawing/2014/main" id="{D6C2A185-62B6-41B6-B79D-66842195BB70}"/>
              </a:ext>
            </a:extLst>
          </p:cNvPr>
          <p:cNvSpPr>
            <a:spLocks noGrp="1"/>
          </p:cNvSpPr>
          <p:nvPr>
            <p:ph idx="1"/>
          </p:nvPr>
        </p:nvSpPr>
        <p:spPr/>
        <p:txBody>
          <a:bodyPr/>
          <a:lstStyle/>
          <a:p>
            <a:endParaRPr lang="sl-SI" altLang="sl-SI"/>
          </a:p>
        </p:txBody>
      </p:sp>
      <p:pic>
        <p:nvPicPr>
          <p:cNvPr id="5124" name="Picture 2">
            <a:extLst>
              <a:ext uri="{FF2B5EF4-FFF2-40B4-BE49-F238E27FC236}">
                <a16:creationId xmlns:a16="http://schemas.microsoft.com/office/drawing/2014/main" id="{0D3A8A08-772E-4B35-9676-8D45B9E8E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557338"/>
            <a:ext cx="9144000" cy="334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slov 1">
            <a:extLst>
              <a:ext uri="{FF2B5EF4-FFF2-40B4-BE49-F238E27FC236}">
                <a16:creationId xmlns:a16="http://schemas.microsoft.com/office/drawing/2014/main" id="{C89D5ACD-0894-4583-AD18-7A76F9E24DA1}"/>
              </a:ext>
            </a:extLst>
          </p:cNvPr>
          <p:cNvSpPr>
            <a:spLocks noGrp="1"/>
          </p:cNvSpPr>
          <p:nvPr>
            <p:ph type="title"/>
          </p:nvPr>
        </p:nvSpPr>
        <p:spPr>
          <a:xfrm>
            <a:off x="0" y="274638"/>
            <a:ext cx="9144000" cy="1143000"/>
          </a:xfrm>
        </p:spPr>
        <p:txBody>
          <a:bodyPr/>
          <a:lstStyle/>
          <a:p>
            <a:r>
              <a:rPr lang="sl-SI" altLang="sl-SI" sz="3700"/>
              <a:t>PLAN NAPADA JNA NA HRVAŠKO OZEMLJE: </a:t>
            </a:r>
          </a:p>
        </p:txBody>
      </p:sp>
      <p:sp>
        <p:nvSpPr>
          <p:cNvPr id="6147" name="Ograda vsebine 2">
            <a:extLst>
              <a:ext uri="{FF2B5EF4-FFF2-40B4-BE49-F238E27FC236}">
                <a16:creationId xmlns:a16="http://schemas.microsoft.com/office/drawing/2014/main" id="{86DC1CEF-8E71-45D0-A762-E998080ABBD9}"/>
              </a:ext>
            </a:extLst>
          </p:cNvPr>
          <p:cNvSpPr>
            <a:spLocks noGrp="1"/>
          </p:cNvSpPr>
          <p:nvPr>
            <p:ph idx="1"/>
          </p:nvPr>
        </p:nvSpPr>
        <p:spPr/>
        <p:txBody>
          <a:bodyPr/>
          <a:lstStyle/>
          <a:p>
            <a:endParaRPr lang="sl-SI" altLang="sl-SI"/>
          </a:p>
        </p:txBody>
      </p:sp>
      <p:pic>
        <p:nvPicPr>
          <p:cNvPr id="6148" name="Picture 2">
            <a:extLst>
              <a:ext uri="{FF2B5EF4-FFF2-40B4-BE49-F238E27FC236}">
                <a16:creationId xmlns:a16="http://schemas.microsoft.com/office/drawing/2014/main" id="{314DC703-9EC7-4BB5-A440-8F6FA1938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650" y="1125538"/>
            <a:ext cx="6096000"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slov 1">
            <a:extLst>
              <a:ext uri="{FF2B5EF4-FFF2-40B4-BE49-F238E27FC236}">
                <a16:creationId xmlns:a16="http://schemas.microsoft.com/office/drawing/2014/main" id="{B023260A-6DAC-46F3-9DD6-F30DD43B8362}"/>
              </a:ext>
            </a:extLst>
          </p:cNvPr>
          <p:cNvSpPr>
            <a:spLocks noGrp="1"/>
          </p:cNvSpPr>
          <p:nvPr>
            <p:ph type="title"/>
          </p:nvPr>
        </p:nvSpPr>
        <p:spPr/>
        <p:txBody>
          <a:bodyPr/>
          <a:lstStyle/>
          <a:p>
            <a:r>
              <a:rPr lang="sl-SI" altLang="sl-SI"/>
              <a:t>Začetek in 1. napad na Hrvaško</a:t>
            </a:r>
          </a:p>
        </p:txBody>
      </p:sp>
      <p:sp>
        <p:nvSpPr>
          <p:cNvPr id="7171" name="Ograda vsebine 2">
            <a:extLst>
              <a:ext uri="{FF2B5EF4-FFF2-40B4-BE49-F238E27FC236}">
                <a16:creationId xmlns:a16="http://schemas.microsoft.com/office/drawing/2014/main" id="{F5AF082A-939F-4C78-8ABD-053BC0F4C1F2}"/>
              </a:ext>
            </a:extLst>
          </p:cNvPr>
          <p:cNvSpPr>
            <a:spLocks noGrp="1"/>
          </p:cNvSpPr>
          <p:nvPr>
            <p:ph idx="1"/>
          </p:nvPr>
        </p:nvSpPr>
        <p:spPr/>
        <p:txBody>
          <a:bodyPr/>
          <a:lstStyle/>
          <a:p>
            <a:r>
              <a:rPr lang="sl-SI" altLang="sl-SI"/>
              <a:t> 17. avgusta 1990 </a:t>
            </a:r>
            <a:r>
              <a:rPr lang="sl-SI" altLang="sl-SI" sz="2800" i="1"/>
              <a:t>(Hrvaška pošlje v Knin 3 helikopterje, da zatrejo srbski upor nakar jih prestrežejo 2 letala JNA, ki so jim grozili, da jih bodo sestrelili) </a:t>
            </a:r>
          </a:p>
          <a:p>
            <a:r>
              <a:rPr lang="sl-SI" altLang="sl-SI"/>
              <a:t>Mediji poročajo o tem kako </a:t>
            </a:r>
            <a:r>
              <a:rPr lang="pl-PL" altLang="sl-SI"/>
              <a:t>JNA "brani srbsko manjšino na Hrvaškem„ </a:t>
            </a:r>
          </a:p>
          <a:p>
            <a:r>
              <a:rPr lang="pl-PL" altLang="sl-SI"/>
              <a:t> samoimenovani "branitelji" Srbov pravzaprav napadajo hrvaška mesta in vasi.</a:t>
            </a:r>
            <a:endParaRPr lang="sl-SI" altLang="sl-SI"/>
          </a:p>
          <a:p>
            <a:endParaRPr lang="sl-SI" altLang="sl-SI"/>
          </a:p>
          <a:p>
            <a:endParaRPr lang="sl-SI" altLang="sl-SI"/>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a:extLst>
              <a:ext uri="{FF2B5EF4-FFF2-40B4-BE49-F238E27FC236}">
                <a16:creationId xmlns:a16="http://schemas.microsoft.com/office/drawing/2014/main" id="{8EBE7C2D-D16C-45CD-839A-BE329DEBFC9B}"/>
              </a:ext>
            </a:extLst>
          </p:cNvPr>
          <p:cNvSpPr>
            <a:spLocks noGrp="1"/>
          </p:cNvSpPr>
          <p:nvPr>
            <p:ph type="title"/>
          </p:nvPr>
        </p:nvSpPr>
        <p:spPr>
          <a:xfrm>
            <a:off x="385763" y="-33338"/>
            <a:ext cx="8229600" cy="1143001"/>
          </a:xfrm>
        </p:spPr>
        <p:txBody>
          <a:bodyPr/>
          <a:lstStyle/>
          <a:p>
            <a:r>
              <a:rPr lang="sl-SI" altLang="sl-SI"/>
              <a:t>OSIJEK (70% Hrvatov, 15% Srbov)</a:t>
            </a:r>
          </a:p>
        </p:txBody>
      </p:sp>
      <p:sp>
        <p:nvSpPr>
          <p:cNvPr id="8195" name="Ograda vsebine 2">
            <a:extLst>
              <a:ext uri="{FF2B5EF4-FFF2-40B4-BE49-F238E27FC236}">
                <a16:creationId xmlns:a16="http://schemas.microsoft.com/office/drawing/2014/main" id="{D405750C-065F-4C27-A0AC-6B33CCCBC162}"/>
              </a:ext>
            </a:extLst>
          </p:cNvPr>
          <p:cNvSpPr>
            <a:spLocks noGrp="1"/>
          </p:cNvSpPr>
          <p:nvPr>
            <p:ph idx="1"/>
          </p:nvPr>
        </p:nvSpPr>
        <p:spPr/>
        <p:txBody>
          <a:bodyPr/>
          <a:lstStyle/>
          <a:p>
            <a:endParaRPr lang="sl-SI" altLang="sl-SI"/>
          </a:p>
        </p:txBody>
      </p:sp>
      <p:pic>
        <p:nvPicPr>
          <p:cNvPr id="8196" name="Picture 2">
            <a:extLst>
              <a:ext uri="{FF2B5EF4-FFF2-40B4-BE49-F238E27FC236}">
                <a16:creationId xmlns:a16="http://schemas.microsoft.com/office/drawing/2014/main" id="{61C40626-B29D-437F-907E-F7733B352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895350"/>
            <a:ext cx="4929188" cy="361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3">
            <a:extLst>
              <a:ext uri="{FF2B5EF4-FFF2-40B4-BE49-F238E27FC236}">
                <a16:creationId xmlns:a16="http://schemas.microsoft.com/office/drawing/2014/main" id="{E67F0AC2-84F5-4B8E-A1A2-552344FB9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125538"/>
            <a:ext cx="4446588" cy="315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4">
            <a:extLst>
              <a:ext uri="{FF2B5EF4-FFF2-40B4-BE49-F238E27FC236}">
                <a16:creationId xmlns:a16="http://schemas.microsoft.com/office/drawing/2014/main" id="{36F0FB17-6F77-42A1-8E8A-C1392BC21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011"/>
          <a:stretch>
            <a:fillRect/>
          </a:stretch>
        </p:blipFill>
        <p:spPr bwMode="auto">
          <a:xfrm>
            <a:off x="-34925" y="4149725"/>
            <a:ext cx="4535488" cy="284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5">
            <a:extLst>
              <a:ext uri="{FF2B5EF4-FFF2-40B4-BE49-F238E27FC236}">
                <a16:creationId xmlns:a16="http://schemas.microsoft.com/office/drawing/2014/main" id="{4804F6E9-08E3-4AE1-A421-F3DB3CCE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795713"/>
            <a:ext cx="4694237" cy="341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A4ACAB2-0F52-4480-8D90-12912590AE11}"/>
              </a:ext>
            </a:extLst>
          </p:cNvPr>
          <p:cNvSpPr>
            <a:spLocks noGrp="1"/>
          </p:cNvSpPr>
          <p:nvPr>
            <p:ph type="title"/>
          </p:nvPr>
        </p:nvSpPr>
        <p:spPr>
          <a:xfrm>
            <a:off x="501650" y="115888"/>
            <a:ext cx="8229600" cy="1143000"/>
          </a:xfrm>
        </p:spPr>
        <p:txBody>
          <a:bodyPr rtlCol="0">
            <a:normAutofit fontScale="90000"/>
          </a:bodyPr>
          <a:lstStyle/>
          <a:p>
            <a:pPr fontAlgn="auto">
              <a:spcAft>
                <a:spcPts val="0"/>
              </a:spcAft>
              <a:defRPr/>
            </a:pPr>
            <a:r>
              <a:rPr lang="sl-SI" dirty="0"/>
              <a:t>VINKOVCI  (80% Hrvatov, 11% Srbov)</a:t>
            </a:r>
          </a:p>
        </p:txBody>
      </p:sp>
      <p:sp>
        <p:nvSpPr>
          <p:cNvPr id="9219" name="Ograda vsebine 2">
            <a:extLst>
              <a:ext uri="{FF2B5EF4-FFF2-40B4-BE49-F238E27FC236}">
                <a16:creationId xmlns:a16="http://schemas.microsoft.com/office/drawing/2014/main" id="{42FE1C9C-2FB1-4E0E-A024-0610733AB716}"/>
              </a:ext>
            </a:extLst>
          </p:cNvPr>
          <p:cNvSpPr>
            <a:spLocks noGrp="1"/>
          </p:cNvSpPr>
          <p:nvPr>
            <p:ph idx="1"/>
          </p:nvPr>
        </p:nvSpPr>
        <p:spPr/>
        <p:txBody>
          <a:bodyPr/>
          <a:lstStyle/>
          <a:p>
            <a:endParaRPr lang="sl-SI" altLang="sl-SI"/>
          </a:p>
        </p:txBody>
      </p:sp>
      <p:pic>
        <p:nvPicPr>
          <p:cNvPr id="9220" name="Picture 2">
            <a:extLst>
              <a:ext uri="{FF2B5EF4-FFF2-40B4-BE49-F238E27FC236}">
                <a16:creationId xmlns:a16="http://schemas.microsoft.com/office/drawing/2014/main" id="{CB0733DD-4BF1-4818-A3FB-7B7E11C55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125538"/>
            <a:ext cx="4224338" cy="3167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4">
            <a:extLst>
              <a:ext uri="{FF2B5EF4-FFF2-40B4-BE49-F238E27FC236}">
                <a16:creationId xmlns:a16="http://schemas.microsoft.com/office/drawing/2014/main" id="{82F39EA6-EE28-4E2B-AE5F-1D8E7D372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425" y="1125538"/>
            <a:ext cx="4340225" cy="3167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5">
            <a:extLst>
              <a:ext uri="{FF2B5EF4-FFF2-40B4-BE49-F238E27FC236}">
                <a16:creationId xmlns:a16="http://schemas.microsoft.com/office/drawing/2014/main" id="{A877C3E7-E99C-4817-A96A-29C834EBF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 y="4076700"/>
            <a:ext cx="4229100" cy="278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6">
            <a:extLst>
              <a:ext uri="{FF2B5EF4-FFF2-40B4-BE49-F238E27FC236}">
                <a16:creationId xmlns:a16="http://schemas.microsoft.com/office/drawing/2014/main" id="{937AE884-5985-47B2-8AAD-1992678F8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38" y="3998913"/>
            <a:ext cx="3998912"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2CC52A-21D3-4005-8675-F86298F3C059}"/>
              </a:ext>
            </a:extLst>
          </p:cNvPr>
          <p:cNvSpPr>
            <a:spLocks noGrp="1"/>
          </p:cNvSpPr>
          <p:nvPr>
            <p:ph type="title"/>
          </p:nvPr>
        </p:nvSpPr>
        <p:spPr/>
        <p:txBody>
          <a:bodyPr rtlCol="0">
            <a:normAutofit fontScale="90000"/>
          </a:bodyPr>
          <a:lstStyle/>
          <a:p>
            <a:pPr fontAlgn="auto">
              <a:spcAft>
                <a:spcPts val="0"/>
              </a:spcAft>
              <a:defRPr/>
            </a:pPr>
            <a:r>
              <a:rPr lang="sl-SI" dirty="0"/>
              <a:t>VUKOVAR (47% Hrvatov, 32% Srbov)</a:t>
            </a:r>
          </a:p>
        </p:txBody>
      </p:sp>
      <p:sp>
        <p:nvSpPr>
          <p:cNvPr id="10243" name="Ograda vsebine 2">
            <a:extLst>
              <a:ext uri="{FF2B5EF4-FFF2-40B4-BE49-F238E27FC236}">
                <a16:creationId xmlns:a16="http://schemas.microsoft.com/office/drawing/2014/main" id="{F191D4F0-BEC2-43D1-B793-92D2ECDDAF78}"/>
              </a:ext>
            </a:extLst>
          </p:cNvPr>
          <p:cNvSpPr>
            <a:spLocks noGrp="1"/>
          </p:cNvSpPr>
          <p:nvPr>
            <p:ph idx="1"/>
          </p:nvPr>
        </p:nvSpPr>
        <p:spPr/>
        <p:txBody>
          <a:bodyPr/>
          <a:lstStyle/>
          <a:p>
            <a:endParaRPr lang="sl-SI" altLang="sl-SI"/>
          </a:p>
        </p:txBody>
      </p:sp>
      <p:pic>
        <p:nvPicPr>
          <p:cNvPr id="10244" name="Picture 2">
            <a:extLst>
              <a:ext uri="{FF2B5EF4-FFF2-40B4-BE49-F238E27FC236}">
                <a16:creationId xmlns:a16="http://schemas.microsoft.com/office/drawing/2014/main" id="{D57010E0-41D8-4693-A7B2-665E727D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4464050" cy="223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3">
            <a:extLst>
              <a:ext uri="{FF2B5EF4-FFF2-40B4-BE49-F238E27FC236}">
                <a16:creationId xmlns:a16="http://schemas.microsoft.com/office/drawing/2014/main" id="{04B3018F-31BE-4F90-81B5-C85767113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329"/>
          <a:stretch>
            <a:fillRect/>
          </a:stretch>
        </p:blipFill>
        <p:spPr bwMode="auto">
          <a:xfrm>
            <a:off x="4435475" y="1163638"/>
            <a:ext cx="4679950" cy="264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4">
            <a:extLst>
              <a:ext uri="{FF2B5EF4-FFF2-40B4-BE49-F238E27FC236}">
                <a16:creationId xmlns:a16="http://schemas.microsoft.com/office/drawing/2014/main" id="{32D53BC1-8467-47DA-BFEB-9B228C0D4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3500438"/>
            <a:ext cx="4714875" cy="335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5">
            <a:extLst>
              <a:ext uri="{FF2B5EF4-FFF2-40B4-BE49-F238E27FC236}">
                <a16:creationId xmlns:a16="http://schemas.microsoft.com/office/drawing/2014/main" id="{C02CC970-DF8C-4887-A5C0-6F9E7AFB52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713" y="3810000"/>
            <a:ext cx="471487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454</Words>
  <Application>Microsoft Office PowerPoint</Application>
  <PresentationFormat>On-screen Show (4:3)</PresentationFormat>
  <Paragraphs>48</Paragraphs>
  <Slides>21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Officeova tema</vt:lpstr>
      <vt:lpstr>DOMOVINSKA VOJNA HRVAŠKA DOMOVINSKI RAT HRVATSKA</vt:lpstr>
      <vt:lpstr>PowerPoint Presentation</vt:lpstr>
      <vt:lpstr>PowerPoint Presentation</vt:lpstr>
      <vt:lpstr>PowerPoint Presentation</vt:lpstr>
      <vt:lpstr>PLAN NAPADA JNA NA HRVAŠKO OZEMLJE: </vt:lpstr>
      <vt:lpstr>Začetek in 1. napad na Hrvaško</vt:lpstr>
      <vt:lpstr>OSIJEK (70% Hrvatov, 15% Srbov)</vt:lpstr>
      <vt:lpstr>VINKOVCI  (80% Hrvatov, 11% Srbov)</vt:lpstr>
      <vt:lpstr>VUKOVAR (47% Hrvatov, 32% Srbov)</vt:lpstr>
      <vt:lpstr>Bojišča:</vt:lpstr>
      <vt:lpstr>PowerPoint Presentation</vt:lpstr>
      <vt:lpstr>HRVAŠKI HEROJ BLAGO ZADRO</vt:lpstr>
      <vt:lpstr>HRVAŠKI HEROJ ANTE GOTOVINA </vt:lpstr>
      <vt:lpstr>PowerPoint Presentation</vt:lpstr>
      <vt:lpstr>OVČARA</vt:lpstr>
      <vt:lpstr>Kljub temu, da se je vojna končala  12. novembra 1995…</vt:lpstr>
      <vt:lpstr>Še vedno ostajajo trenja med Hrvati in Srbi</vt:lpstr>
      <vt:lpstr>PowerPoint Presentation</vt:lpstr>
      <vt:lpstr>PowerPoint Presentation</vt:lpstr>
      <vt:lpstr>PowerPoint Presentation</vt:lpstr>
      <vt:lpstr>Pričanje gospe, ki stanuje v Osijeku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2019-06-03T09:14:29Z</dcterms:created>
  <dcterms:modified xsi:type="dcterms:W3CDTF">2019-06-03T09:14:29Z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