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97675" cy="987425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15E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ACF10B0-E24B-4888-ABD6-E0AFF3AA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EE9BB-B12F-4361-A4A8-5DCA0235659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45D456B-F4E1-41E8-ADC2-37DDCE85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AC4EC49-1369-4136-9848-D30E6615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76A08-ABC2-45A9-8CDF-7318CE7A72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2261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694FE54-684A-4B66-82CA-49EC7ADF9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3AE3-AFF7-47F5-BB2A-3BDD62707E4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22D0A85-4E57-427D-9EC1-45896A0AF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02CBA09-3A85-441A-B96F-6D89CBEF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5D030-834D-4A13-8974-247FAF1D2C4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2861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FBA1D19-D1A8-49D2-AA7D-3A658E92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7238-F3ED-4262-B512-8A757D031D1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4837BAC-0B49-4686-8E94-681CDA58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57C6342-1BDC-4377-811A-AA2ADC00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A487F-FE54-4AA8-BEBD-42E30F6F0F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9338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F2FB25D-2E6F-4BD1-91F4-A395DD50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94A57-6E04-4972-8F13-ACC6D82CFCC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7082612-7CD2-421F-A2B6-2377B6137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242B47F-3631-4BF7-A471-3C309268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15059-4D9F-4774-B9B9-166505F500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757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0EBC529-4232-433E-AD3E-60A8557A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080F4-44B1-4BC9-8B5A-8ACCA0BE192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4468F04-7846-4DC8-BDBF-5CBE19B9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8DCF08D-A0B9-4D49-B8EF-2A2CA753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8D17F-677D-418B-B556-F43419F777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9086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59659F9-5D15-4439-AB00-98E436565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614FB-CC92-4AC7-8455-3FF6214572B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6375CC4-F0B8-407E-B528-E3944CBE6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A2FF1AB-42F2-480D-815F-66636448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18D66-D38D-4A17-B69E-7D093265DA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67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50826074-B910-4A76-9FF8-D10101F4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1679F-106E-4D8B-BA27-3C214B6874C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86881D9A-BFAA-416C-8A52-F1FC256E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ACFF4FCE-F106-45EC-A3C6-AB20271F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8F136-4B1F-4D36-83D2-8804C93C2C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1806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EFE108D3-3CB4-4C8E-8398-C29392F8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505F2-CE34-4A07-B898-E622BD59E60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A0CD862E-4D36-4524-AF37-D247B6D2C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772649CF-9CE7-4EE9-9D20-4952C3485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73DA-8E1D-45BF-9AF0-3E06507498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162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703A0DD6-5668-4516-BE4F-770618096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9D19-224F-4094-8DCA-C48F760628E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EC9038CF-14DB-47C6-A1F3-24EB2631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14ADB099-2127-4484-8C86-EBEAAB35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B2AF8-EB24-45D5-8FEC-F20CEA312C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250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B363CB13-DC6B-4CF4-89A5-D62DF9B6E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31D95-FCD4-40ED-9D84-C1FE4330D58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5BFB63A7-B1D7-4F13-9BE7-CFA8B78C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02BC7896-C1BF-4425-8E36-ABA72936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D98A1-FB91-438A-BED0-3AE8233077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9797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EBD5B7CF-74BB-4964-944D-90AB500C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ACE29-CF49-49F9-932D-66140162DC4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4C064CF6-2DD9-4E8F-81FC-70F0C2AC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D0CCC3D9-AA75-454F-AE25-633A110B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BDDA5-21F2-4293-8A94-F1BA5DF1AA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5304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7AAE66C9-B768-43A7-9FE7-CC62E43ADD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1294C703-CE86-4AB7-9AED-E2530FFAB2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9E6776F-5E64-4BA7-8F8E-45446BD2A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775400-1E0B-445C-89B6-9F0C0929A9A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187E128-AEF3-40F0-924F-06FABCF75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F307EE3-6307-4EDB-881C-4CC49735B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5412322-D29D-4E75-AD13-D23FD9B85CF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sl.wikipedia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673194E7-231A-4C74-8877-34ECF26C6A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 sz="8000">
                <a:solidFill>
                  <a:srgbClr val="FF0000"/>
                </a:solidFill>
                <a:latin typeface="Capture it"/>
              </a:rPr>
              <a:t>2 INDUSTRIJSKA REVOLUCIJA</a:t>
            </a:r>
          </a:p>
        </p:txBody>
      </p:sp>
      <p:sp>
        <p:nvSpPr>
          <p:cNvPr id="2051" name="Podnaslov 2">
            <a:extLst>
              <a:ext uri="{FF2B5EF4-FFF2-40B4-BE49-F238E27FC236}">
                <a16:creationId xmlns:a16="http://schemas.microsoft.com/office/drawing/2014/main" id="{75BE3B17-0E45-4CD5-B17F-3C3022F35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6688" y="6453188"/>
            <a:ext cx="2627312" cy="404812"/>
          </a:xfrm>
        </p:spPr>
        <p:txBody>
          <a:bodyPr/>
          <a:lstStyle/>
          <a:p>
            <a:endParaRPr lang="sl-SI" altLang="sl-SI" sz="20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BACA6911-8FE5-490C-A944-2C5C72972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C000"/>
                </a:solidFill>
              </a:rPr>
              <a:t>Viri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B789FEB6-8C0A-4015-8E27-B59C983FE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Zgodovina- učbenik za 3 letnik gimnazije</a:t>
            </a:r>
          </a:p>
          <a:p>
            <a:r>
              <a:rPr lang="sl-SI" altLang="sl-SI">
                <a:hlinkClick r:id="rId2"/>
              </a:rPr>
              <a:t>http://sl.wikipedia.org</a:t>
            </a:r>
            <a:endParaRPr lang="sl-SI" altLang="sl-SI"/>
          </a:p>
          <a:p>
            <a:r>
              <a:rPr lang="sl-SI" altLang="sl-SI">
                <a:hlinkClick r:id="rId3"/>
              </a:rPr>
              <a:t>www.google.com</a:t>
            </a:r>
            <a:r>
              <a:rPr lang="sl-SI" altLang="sl-SI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37A33DFB-509A-43E5-8406-BAB81230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162"/>
          </a:xfrm>
        </p:spPr>
        <p:txBody>
          <a:bodyPr/>
          <a:lstStyle/>
          <a:p>
            <a:r>
              <a:rPr lang="sl-SI" altLang="sl-SI">
                <a:solidFill>
                  <a:srgbClr val="FFC000"/>
                </a:solidFill>
              </a:rPr>
              <a:t>Hvala za pozornost!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1472CE4-AEA6-4A6F-9367-94CDE77A2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5" y="6092825"/>
            <a:ext cx="3465513" cy="5381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2032A29D-2AF4-4011-9C01-03D7CDCF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260350"/>
            <a:ext cx="8569325" cy="63373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Elektrika in motor z notranjim izgorevanjem zamenjata paro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Poleg premoga postane pomembna tudi nafta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Značilen je še bolj pospešen ritem gospodarske uporabe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 prvi polovici 19 stoletja revolucija doseže ZDA, in po letu 1850 Severna Amerika doživi močno poživitev prometa in industrializacije.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Leta 1860 imajo ZDA že večje železniško omrežje kot Evropa (brez VB)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Jug ZDA plantažno gospodarstvo s suženjsko delovno silo, srednji del- sodobno kmetijstvo, sever pa je industrijsko bolj razvit predvsem severovzhod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Okoli leta 1900 prevzamejo vodstvo v svetovnem gospodarstvu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Na daljnem vzhodu se razvija Japonska, nemško cesarstvo pa je bila največja gospodarska sila v Evropi</a:t>
            </a:r>
          </a:p>
          <a:p>
            <a:pPr fontAlgn="auto">
              <a:spcAft>
                <a:spcPts val="0"/>
              </a:spcAft>
              <a:defRPr/>
            </a:pPr>
            <a:endParaRPr lang="sl-SI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89893F31-97CA-49EF-9D8C-283F29B7B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5888"/>
            <a:ext cx="8713787" cy="58340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Za drugo industrijsko revolucijo je značilen model organiziranega kapitalizma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Pojavljata se koncentracija in centralizacija v trgovini, industriji, bančništvu,…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Nekatera podjetja se povezujejo v kartele in poskušajo doseči monopol na trgu, druga, ki so med seboj konkurenčna pa v </a:t>
            </a:r>
            <a:r>
              <a:rPr lang="sl-SI" sz="2400" dirty="0" err="1">
                <a:solidFill>
                  <a:schemeClr val="tx2">
                    <a:lumMod val="75000"/>
                  </a:schemeClr>
                </a:solidFill>
              </a:rPr>
              <a:t>truste</a:t>
            </a: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 in začenjajo enotno delovati na trgu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Še tesneje se povezujejo holdingi in koncerni- na podlagi delnega solastništva nadzorujejo številna podjetja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Velepodjetja nastajajo s priključevanjem novih manjših podjetij in pogosto delujejo tudi zunaj državnih meja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Sindikalna gibanja- so kapitalu sovražna gibanja, ki gojijo zavest o delavski solidarnosti in potrebi po združevanju</a:t>
            </a:r>
          </a:p>
          <a:p>
            <a:pPr fontAlgn="auto">
              <a:spcAft>
                <a:spcPts val="0"/>
              </a:spcAft>
              <a:defRPr/>
            </a:pPr>
            <a:endParaRPr lang="sl-SI" sz="26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6F3868E0-517C-4E3B-9316-E142F488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>
                <a:solidFill>
                  <a:srgbClr val="FFC000"/>
                </a:solidFill>
              </a:rPr>
              <a:t>Pospešitev in razširitev prometa in komunikacij</a:t>
            </a:r>
          </a:p>
        </p:txBody>
      </p:sp>
      <p:sp>
        <p:nvSpPr>
          <p:cNvPr id="5123" name="Ograda vsebine 2">
            <a:extLst>
              <a:ext uri="{FF2B5EF4-FFF2-40B4-BE49-F238E27FC236}">
                <a16:creationId xmlns:a16="http://schemas.microsoft.com/office/drawing/2014/main" id="{E562393E-913B-4CC6-9F2B-A674B0B6D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>
                <a:solidFill>
                  <a:srgbClr val="C00000"/>
                </a:solidFill>
              </a:rPr>
              <a:t>Prometne razmere se izboljšajo predvsem zaradi potreb po prevozu blaga</a:t>
            </a:r>
          </a:p>
          <a:p>
            <a:r>
              <a:rPr lang="sl-SI" altLang="sl-SI" sz="2400">
                <a:solidFill>
                  <a:srgbClr val="C00000"/>
                </a:solidFill>
              </a:rPr>
              <a:t>Velika Britanija- razvoj novih magistralnih cest, uporabljajo tudi plovne reke (gradnja številnih vodnih kanalov), pravo revolucijo pa promet doživi z uvedbo parnikov in železnic</a:t>
            </a:r>
          </a:p>
          <a:p>
            <a:r>
              <a:rPr lang="sl-SI" altLang="sl-SI" sz="2400">
                <a:solidFill>
                  <a:srgbClr val="C00000"/>
                </a:solidFill>
              </a:rPr>
              <a:t>Vzoru Anglije sledita Belgija in Francija (v Franciji je bilo leta 1850 le 3200 km prog, leta 1870 pa že skoraj 20000km </a:t>
            </a:r>
          </a:p>
          <a:p>
            <a:r>
              <a:rPr lang="sl-SI" altLang="sl-SI" sz="2400">
                <a:solidFill>
                  <a:srgbClr val="C00000"/>
                </a:solidFill>
              </a:rPr>
              <a:t>Tudi v nemški zvezi, ki je zaradi geografske lege križišče evropske trgovine so številne manjše države gradile železnice in pripomogle k napredku gospodarstva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grada vsebine 2">
            <a:extLst>
              <a:ext uri="{FF2B5EF4-FFF2-40B4-BE49-F238E27FC236}">
                <a16:creationId xmlns:a16="http://schemas.microsoft.com/office/drawing/2014/main" id="{2DF64F96-54D3-4A6B-A7B2-18D027D3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60350"/>
            <a:ext cx="4681537" cy="6121400"/>
          </a:xfrm>
        </p:spPr>
        <p:txBody>
          <a:bodyPr/>
          <a:lstStyle/>
          <a:p>
            <a:r>
              <a:rPr lang="sl-SI" altLang="sl-SI" sz="2400"/>
              <a:t>Posebnost železniškega prometa v Evropi so bile španske in ruske železnice, saj je bila njihova širina tirov drugačna kod drugod po Evropi to pa otežuje njune prometne povezave z drugimi državami</a:t>
            </a:r>
          </a:p>
          <a:p>
            <a:r>
              <a:rPr lang="sl-SI" altLang="sl-SI" sz="2400"/>
              <a:t>1904- odprtje transsibirske železnice</a:t>
            </a:r>
          </a:p>
          <a:p>
            <a:r>
              <a:rPr lang="sl-SI" altLang="sl-SI" sz="2400"/>
              <a:t>Britanci so z železnicami prepredli tudi Indijo</a:t>
            </a:r>
          </a:p>
          <a:p>
            <a:r>
              <a:rPr lang="sl-SI" altLang="sl-SI" sz="2400"/>
              <a:t>Zaradi gradnje železnic je industrija jekla in železa cvetela</a:t>
            </a:r>
          </a:p>
        </p:txBody>
      </p:sp>
      <p:pic>
        <p:nvPicPr>
          <p:cNvPr id="6147" name="Picture 2" descr="http://www.worldlymind.org/TransSibRoute2.jpg">
            <a:extLst>
              <a:ext uri="{FF2B5EF4-FFF2-40B4-BE49-F238E27FC236}">
                <a16:creationId xmlns:a16="http://schemas.microsoft.com/office/drawing/2014/main" id="{ADB9F4F1-3C88-45C5-B2AF-9AB7F2AF8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12875"/>
            <a:ext cx="40322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7AF79EA2-8099-483A-BBB6-C579C262A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>
                <a:solidFill>
                  <a:srgbClr val="FFC000"/>
                </a:solidFill>
              </a:rPr>
              <a:t>Uporaba parnega stroja v prometu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D5E89A35-9CA0-466C-91C0-548836C1C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sl-SI" altLang="sl-SI" sz="2400"/>
              <a:t>Leta 1807- prvi veliki parnik z velikimi lopatastimi kolesi (Robert Fulton</a:t>
            </a:r>
          </a:p>
          <a:p>
            <a:r>
              <a:rPr lang="sl-SI" altLang="sl-SI" sz="2400"/>
              <a:t>Sprva plujejo le po rekah, šele z uvedbo ladijskega vijaka leta 1827 se podajo na odprto morje ( Josef Ressel)</a:t>
            </a:r>
          </a:p>
          <a:p>
            <a:r>
              <a:rPr lang="sl-SI" altLang="sl-SI" sz="2400"/>
              <a:t>Do leta 1900 so parniki izpodrinili jadrnice</a:t>
            </a:r>
          </a:p>
          <a:p>
            <a:r>
              <a:rPr lang="sl-SI" altLang="sl-SI" sz="2400"/>
              <a:t>Leta 1825 prva lokomotiva ki je uspešno prepeljala potnike, dosega hitrosti do 50 km na uro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819E82DC-3C28-4C69-9934-008014BE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sl-SI" altLang="sl-SI" sz="3600">
                <a:solidFill>
                  <a:srgbClr val="FFC000"/>
                </a:solidFill>
              </a:rPr>
              <a:t>Telegeraf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525C7FBC-BED6-4570-AAF4-A9AF7EFAD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052513"/>
            <a:ext cx="8785225" cy="4525962"/>
          </a:xfrm>
        </p:spPr>
        <p:txBody>
          <a:bodyPr/>
          <a:lstStyle/>
          <a:p>
            <a:r>
              <a:rPr lang="sl-SI" altLang="sl-SI" sz="2400"/>
              <a:t>Telegrafija je revolucionarno odkritje prve polovice 19 stol, in kmalu zamenja dimne in ognjene signale, sporočila z bobni</a:t>
            </a:r>
          </a:p>
          <a:p>
            <a:r>
              <a:rPr lang="sl-SI" altLang="sl-SI" sz="2400"/>
              <a:t>Telegraf s pisavo je iznašel Američan Samuel Morse leta 1837</a:t>
            </a:r>
          </a:p>
          <a:p>
            <a:r>
              <a:rPr lang="sl-SI" altLang="sl-SI" sz="2400"/>
              <a:t>Sporočila je bilo mogoče poslati v najbolj oddaljene kraje na svetu</a:t>
            </a:r>
          </a:p>
          <a:p>
            <a:r>
              <a:rPr lang="sl-SI" altLang="sl-SI" sz="2400"/>
              <a:t>Od leta 1845 ko so preizkusili to povezavo pa do leta 1856 so v Avstriji naredili 3000km telegrafskih linij</a:t>
            </a:r>
          </a:p>
          <a:p>
            <a:r>
              <a:rPr lang="sl-SI" altLang="sl-SI" sz="2400"/>
              <a:t>1866- prva čezoceanska telegrafska zveza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73BC1AC2-D445-43E4-BF2D-7DBD82D8B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18858" r="3197" b="22624"/>
          <a:stretch>
            <a:fillRect/>
          </a:stretch>
        </p:blipFill>
        <p:spPr bwMode="auto">
          <a:xfrm>
            <a:off x="2314575" y="3930650"/>
            <a:ext cx="6484938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56BFD5-FD6E-4CE4-83FA-C675186A1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C000"/>
                </a:solidFill>
              </a:rPr>
              <a:t>Industrializacija in socialno vprašanje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7789D25A-DC95-409E-A29E-75DE873EC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41438"/>
            <a:ext cx="8640763" cy="4784725"/>
          </a:xfrm>
        </p:spPr>
        <p:txBody>
          <a:bodyPr/>
          <a:lstStyle/>
          <a:p>
            <a:r>
              <a:rPr lang="sl-SI" altLang="sl-SI" sz="2400"/>
              <a:t>Gospodarstveniki industrijsko delavstvo pojmujejo kot blago, cena pa je odvisna od ponudbe in povpraševanja</a:t>
            </a:r>
          </a:p>
          <a:p>
            <a:r>
              <a:rPr lang="sl-SI" altLang="sl-SI" sz="2400"/>
              <a:t>Tovarnar je lahko njihove zaslužke tako znižal da so komaj zadostovali za preživetje, če pa s tem niso bili zadovoljni jih je lahko takoj nadomestil z drugimi</a:t>
            </a:r>
          </a:p>
          <a:p>
            <a:r>
              <a:rPr lang="sl-SI" altLang="sl-SI" sz="2400"/>
              <a:t>Zamuda na delovno mesto in nepopolni izdelki so  bili kaznovani</a:t>
            </a:r>
          </a:p>
          <a:p>
            <a:r>
              <a:rPr lang="sl-SI" altLang="sl-SI" sz="2400"/>
              <a:t>Pokojninskega in zdravstvenega zavarovanja ni </a:t>
            </a:r>
          </a:p>
          <a:p>
            <a:r>
              <a:rPr lang="sl-SI" altLang="sl-SI" sz="2400"/>
              <a:t>Delo je potekalo tudi do 16 ur na dan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2">
            <a:extLst>
              <a:ext uri="{FF2B5EF4-FFF2-40B4-BE49-F238E27FC236}">
                <a16:creationId xmlns:a16="http://schemas.microsoft.com/office/drawing/2014/main" id="{33EA3C2F-5D61-4F4E-AA76-F3AFE00F5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r>
              <a:rPr lang="sl-SI" altLang="sl-SI" sz="2400"/>
              <a:t>To je pripeljalo do uporov delavcev</a:t>
            </a:r>
          </a:p>
          <a:p>
            <a:r>
              <a:rPr lang="sl-SI" altLang="sl-SI" sz="2400"/>
              <a:t>Zlasti v tekstilni industriji so številni ostali brez kruha</a:t>
            </a:r>
          </a:p>
          <a:p>
            <a:r>
              <a:rPr lang="sl-SI" altLang="sl-SI" sz="2400"/>
              <a:t>Sprva krivdo valijo na stroje, zato jih razbijajo- LUDIZEM</a:t>
            </a:r>
          </a:p>
          <a:p>
            <a:r>
              <a:rPr lang="sl-SI" altLang="sl-SI" sz="2400"/>
              <a:t>Upori so bili večinoma zadušeni </a:t>
            </a:r>
          </a:p>
          <a:p>
            <a:r>
              <a:rPr lang="sl-SI" altLang="sl-SI" sz="2400"/>
              <a:t>Kasneje so delavci spoznali da so za to krivi podjetniki</a:t>
            </a:r>
          </a:p>
          <a:p>
            <a:r>
              <a:rPr lang="sl-SI" altLang="sl-SI" sz="2400"/>
              <a:t>Delajo tudi ženske in otroci, vendar moški raje vidijo da ostanejo doma saj imajo tudi manjši zaslužek</a:t>
            </a:r>
          </a:p>
          <a:p>
            <a:r>
              <a:rPr lang="sl-SI" altLang="sl-SI" sz="2400"/>
              <a:t>Otroci so začeli delati v rudnikih že pri 4 ali 5 letih</a:t>
            </a:r>
          </a:p>
          <a:p>
            <a:r>
              <a:rPr lang="sl-SI" altLang="sl-SI" sz="2400"/>
              <a:t>1833 zakon o zaščiti otrok- otroci mlajši od 9 let ne smejo delati, prepovedano je bilo nočno delo in delavnik daljši od 12 ur za mlajše od 18 let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Capture it</vt:lpstr>
      <vt:lpstr>Officeova tema</vt:lpstr>
      <vt:lpstr>2 INDUSTRIJSKA REVOLUCIJA</vt:lpstr>
      <vt:lpstr>PowerPoint Presentation</vt:lpstr>
      <vt:lpstr>PowerPoint Presentation</vt:lpstr>
      <vt:lpstr>Pospešitev in razširitev prometa in komunikacij</vt:lpstr>
      <vt:lpstr>PowerPoint Presentation</vt:lpstr>
      <vt:lpstr>Uporaba parnega stroja v prometu</vt:lpstr>
      <vt:lpstr>Telegeraf</vt:lpstr>
      <vt:lpstr>Industrializacija in socialno vprašanje</vt:lpstr>
      <vt:lpstr>PowerPoint Presentation</vt:lpstr>
      <vt:lpstr>Viri</vt:lpstr>
      <vt:lpstr>Hvala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2019-06-03T09:14:30Z</dcterms:created>
  <dcterms:modified xsi:type="dcterms:W3CDTF">2019-06-03T09:14:30Z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