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/>
  </p:normalViewPr>
  <p:slideViewPr>
    <p:cSldViewPr>
      <p:cViewPr varScale="1">
        <p:scale>
          <a:sx n="154" d="100"/>
          <a:sy n="154" d="100"/>
        </p:scale>
        <p:origin x="35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C3602BEE-A553-4506-90BD-C5482300CF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108CB9CF-209B-42CF-ADDA-4207790300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F66926-37DD-4BB2-A0DB-8D950C6CE4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D25138FF-EED0-47A2-8737-185E734CA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C17425A-0021-4854-AE6B-1D065FD84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DFF7C3B-7650-4183-B4E3-888B6DACD1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5DCB5E2-D8ED-4FC1-A669-39C345D41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D2FFC1-594E-42D8-A999-E33D4D68982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stranske slike 1">
            <a:extLst>
              <a:ext uri="{FF2B5EF4-FFF2-40B4-BE49-F238E27FC236}">
                <a16:creationId xmlns:a16="http://schemas.microsoft.com/office/drawing/2014/main" id="{63797F08-BF5D-42A6-838A-32C72D83D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grada opomb 2">
            <a:extLst>
              <a:ext uri="{FF2B5EF4-FFF2-40B4-BE49-F238E27FC236}">
                <a16:creationId xmlns:a16="http://schemas.microsoft.com/office/drawing/2014/main" id="{9F6C1380-A230-4DA5-B93B-F0C2145512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Ograda številke diapozitiva 3">
            <a:extLst>
              <a:ext uri="{FF2B5EF4-FFF2-40B4-BE49-F238E27FC236}">
                <a16:creationId xmlns:a16="http://schemas.microsoft.com/office/drawing/2014/main" id="{8B129C74-70C6-4971-8ED4-6F345AFB1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345C82C-373E-4688-92A3-66B37004C17C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FDB0368-CD32-482E-9587-1E432B58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F111-09BB-4062-8511-DBD16E73CF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1629A0B-CF07-4EB4-980F-1423EC3D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C772FB7-3229-4363-B0C0-D2D29F53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9A32B-45F3-45F7-9F7C-00E24EC693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2978067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5EA926C1-2367-48FF-971E-F0F4944C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E000-913E-4662-8E00-65EB203C23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75ED599-1001-4A30-ACD5-5C305675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D6D4AD3-4600-472F-9741-0ED2A751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F49FA-FFB5-41C0-BFFA-1974F18B6B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973013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B6C54ED-93E9-4BE8-A81B-D6525135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FCFF-62D0-44AB-9D61-ED3620E3220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28E943D-F6A6-4159-AFF4-C06FABEF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8D51FF5-5235-4013-B167-42D2BC5D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5BF2-7938-454F-ABBD-D25DCBEC4C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1923778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AFDEADA-F221-4239-99F5-E505CA02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B227-88B3-4F0C-AEB9-772AECA0844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36B8A52-0131-4B66-9595-BBDEA30D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F5F67AA-0367-4317-B112-0173415B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C8C8B-E859-40DF-9D2E-F70DA306A9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7635364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B23D587F-C508-4699-B86D-2B85AB21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537B-CC71-46E3-B414-FF6C9F16296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1DE6BF3-B526-4C2A-A1B8-A28E121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00D9075-82A3-4F59-A163-70F707CD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8D92E-B416-4425-9AE1-76F77E9731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388837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4B11A4DB-317B-4206-9C53-7D160F0B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D449-8E3C-452C-A836-9E3600153FE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56B66FA1-E6B8-424A-8CC6-89FCDBE9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7BF20BA-50DF-4B84-94F3-3C5A0144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461C6-B529-4099-B3A0-59113A535E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732748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AA3AA614-8F1D-4AA3-9F45-25422A0E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601F-6DAC-4874-A917-A5D696F5B2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4E7F1703-C47C-42BB-9996-BED891A3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7EEBE23B-5EC0-45DA-9FF3-C456994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765F6-874A-4FE2-8C70-5594429FC5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529044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8695CF88-C3A5-4808-9126-7EF25035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C397-8BF1-4C18-8C82-086819CAF7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38C1E95E-A05B-442A-9268-DC639A93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43FA929B-F2AE-47A8-A282-A16B5CBD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CE51-EC29-4C95-98F2-E0AD740BE1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492045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C270D367-0028-4528-9200-080D6206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5B5B-A060-4B3F-8E0A-7286F1AEFB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C127F2B-C49F-4B0E-94C1-56D29E15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A656BCE9-B35F-4D94-B984-4F0E658F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8B797-4606-4BCC-A9B8-4896644919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1464988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2AB177EA-BCEB-422A-AD38-EEAAA5AB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D929-32DF-4AE1-A642-987A3ADA71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7EDBB8B-2C64-4A13-8AE4-9A15DE3E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60EBA97C-7451-46F5-BE36-3E5ED756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4222-8A8A-4D09-933C-4B933D7A5B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75989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C79C1122-B3FB-43F5-ABA9-9FF38994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4226-AD82-4B15-874B-383FA49367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88698C4C-68A1-4856-8A9E-4B6235D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81B2BBF5-CA70-4E98-A653-A916C83F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F5FD0-9EA7-4659-857E-71EAD6981B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7877211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689A6"/>
            </a:gs>
            <a:gs pos="100000">
              <a:srgbClr val="00000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7668805B-5448-4738-A316-06A94695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C795C9A3-0E2C-4AB3-B8E5-06686CAE5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15643279-BC5D-466A-84E9-43E7C9D60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726C9C-4085-4875-B282-E20ECBF27BF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5E6CD244-4A23-428A-89B4-DDE42A3EC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B1882B57-E04A-49DF-B396-7B4E47D5E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59058026-FB86-4DCE-891C-6B56461795C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B3D409-5D0C-4C51-B018-6B8A81FE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229600" cy="1857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DRUGA SVETOVNA VOJNA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24CDDCC-746A-49E0-A2C4-BCBC057E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2714625"/>
            <a:ext cx="8072438" cy="3929063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Začetek in osvojitev Poljske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sl-SI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2077696-5FE8-4621-9339-F7DB9017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000396" cy="214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K:\Picture\DSC00478.JPG">
            <a:extLst>
              <a:ext uri="{FF2B5EF4-FFF2-40B4-BE49-F238E27FC236}">
                <a16:creationId xmlns:a16="http://schemas.microsoft.com/office/drawing/2014/main" id="{5023FE52-E7F1-4163-A933-51022ED7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643314"/>
            <a:ext cx="171451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9652C172-CE68-4CD4-9C39-EB75A897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500063"/>
            <a:ext cx="8229600" cy="61436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avgust 1939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– nepričakovan </a:t>
            </a: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nemško-sovjetski pakt o nenapadanju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skriven dogovor: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Baltik in vzhodni del Poljske vzdolž Visle sta v sovjetskem območju (s tem je pred vojno opravljena že 4. delitev Poljske).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   Stalin je upal, da bo ostal zunaj bližajoče se vojne.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3C052E47-40E4-44E9-9CD1-1F09E2DA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6" name="Puščica dol 5">
            <a:extLst>
              <a:ext uri="{FF2B5EF4-FFF2-40B4-BE49-F238E27FC236}">
                <a16:creationId xmlns:a16="http://schemas.microsoft.com/office/drawing/2014/main" id="{0237AB9D-1D13-442E-8B93-47F3CE53CA54}"/>
              </a:ext>
            </a:extLst>
          </p:cNvPr>
          <p:cNvSpPr/>
          <p:nvPr/>
        </p:nvSpPr>
        <p:spPr>
          <a:xfrm>
            <a:off x="4000500" y="4143375"/>
            <a:ext cx="500063" cy="85725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89A6"/>
            </a:gs>
            <a:gs pos="100000">
              <a:srgbClr val="00000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91B690-A24C-4518-A743-D567C7B0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866F13A-971A-44D1-8A60-441593D5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072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Osvojitev Poljske: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altLang="sl-SI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september 1939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– Hitler je osvojil Poljsko in z napadom začel 2. svetovno vojno,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napadla jo je tudi ZSSR na krajih, ki so ji bili priznani,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sl-SI" altLang="sl-SI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september 1939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- Baltiški Nemci so preseljeni v Nemčijo</a:t>
            </a:r>
          </a:p>
          <a:p>
            <a:pPr>
              <a:buClr>
                <a:schemeClr val="tx1"/>
              </a:buClr>
              <a:buFont typeface="Wingdings 2" panose="05020102010507070707" pitchFamily="18" charset="2"/>
              <a:buNone/>
            </a:pPr>
            <a:endParaRPr lang="sl-SI" altLang="sl-SI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:\Picture\DSC00487.JPG">
            <a:extLst>
              <a:ext uri="{FF2B5EF4-FFF2-40B4-BE49-F238E27FC236}">
                <a16:creationId xmlns:a16="http://schemas.microsoft.com/office/drawing/2014/main" id="{ABEF1ED5-E181-4892-815E-AEE205059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714884"/>
            <a:ext cx="2635240" cy="197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05DBD-738A-4127-BE7C-8FA27B2E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1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D23290-2149-4B68-BC5F-013A903F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42937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Usoda Poljske:</a:t>
            </a:r>
          </a:p>
          <a:p>
            <a:pPr marL="548640" indent="-411480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sl-SI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Nemci so na Poljskem začeli krvavo barbarstvo in uničili poljski narod, </a:t>
            </a:r>
          </a:p>
          <a:p>
            <a:pPr marL="548640" indent="-411480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sl-SI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nekdanje pruske pokrajine so razglasili za nemška okrožja</a:t>
            </a:r>
          </a:p>
          <a:p>
            <a:pPr marL="548640" indent="-411480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sl-SI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popolna germanizacija</a:t>
            </a:r>
          </a:p>
          <a:p>
            <a:pPr marL="548640" indent="-411480" fontAlgn="auto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sl-SI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uničili so oddelke SS ali SD, postrelili ženske, otroke in tukaj številne Žide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sl-SI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430B9-F983-4321-876E-467A9C4D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E706E9FC-5282-420B-AE83-C88E0C3D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1785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Angleško-francoske čete so na Zahodu zasedle pripravljene utrdbene položaje in čakale…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157FD0-2D2E-4D6D-AFC9-729726DDD2B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00504"/>
            <a:ext cx="32861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93A8774-0B9D-4B2E-BE13-59D472B0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256"/>
            <a:ext cx="3857652" cy="231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:\Picture\DSC00483.JPG">
            <a:extLst>
              <a:ext uri="{FF2B5EF4-FFF2-40B4-BE49-F238E27FC236}">
                <a16:creationId xmlns:a16="http://schemas.microsoft.com/office/drawing/2014/main" id="{625266CA-5021-468E-A865-F1B287FD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71678"/>
            <a:ext cx="2286016" cy="212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B479A-888E-44DE-9654-0F8BB6B0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endParaRPr lang="sl-SI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B8780CA-BB96-43AB-82AE-99E30E8EE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57938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Druga svetovna vojna: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Arial" pitchFamily="34" charset="0"/>
                <a:cs typeface="Arial" pitchFamily="34" charset="0"/>
              </a:rPr>
              <a:t>najbolj obsežen in najdražji oborožen spopad v zgodovini sveta,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Arial" pitchFamily="34" charset="0"/>
                <a:cs typeface="Arial" pitchFamily="34" charset="0"/>
              </a:rPr>
              <a:t>vključeval je večino svetovnih držav,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Arial" pitchFamily="34" charset="0"/>
                <a:cs typeface="Arial" pitchFamily="34" charset="0"/>
              </a:rPr>
              <a:t>odvijal se je hkrati po celem svetu,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Arial" pitchFamily="34" charset="0"/>
                <a:cs typeface="Arial" pitchFamily="34" charset="0"/>
              </a:rPr>
              <a:t>stal je približno 50 milijonov ljudi življenja,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sl-SI" sz="3600" dirty="0">
                <a:latin typeface="Arial" pitchFamily="34" charset="0"/>
                <a:cs typeface="Arial" pitchFamily="34" charset="0"/>
              </a:rPr>
              <a:t>boj se je odvijal večinoma med: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73A4B-1AE9-4CAD-8433-29264B93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0DBCFEEF-133B-4160-B391-31280D79AE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472" y="357166"/>
          <a:ext cx="8158162" cy="3291840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50000"/>
                  </a:schemeClr>
                </a:solidFill>
                <a:tableStyleId>{073A0DAA-6AF3-43AB-8588-CEC1D06C72B9}</a:tableStyleId>
              </a:tblPr>
              <a:tblGrid>
                <a:gridCol w="404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ZAVEZNIKI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SILE</a:t>
                      </a:r>
                      <a:r>
                        <a:rPr lang="sl-SI" sz="2800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OSI</a:t>
                      </a:r>
                      <a:endParaRPr lang="sl-SI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Francija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Nemčija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Velika</a:t>
                      </a:r>
                      <a:r>
                        <a:rPr lang="sl-SI" sz="2000" baseline="0" dirty="0">
                          <a:latin typeface="Arial" pitchFamily="34" charset="0"/>
                          <a:cs typeface="Arial" pitchFamily="34" charset="0"/>
                        </a:rPr>
                        <a:t> Britanija</a:t>
                      </a:r>
                      <a:endParaRPr lang="sl-SI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Italija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Kitajska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Japonska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ZDA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Madžarska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Sovjetska Zveza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Bolgarija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Jugoslavija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Romunija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Poljska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000" dirty="0">
                          <a:latin typeface="Arial" pitchFamily="34" charset="0"/>
                          <a:cs typeface="Arial" pitchFamily="34" charset="0"/>
                        </a:rPr>
                        <a:t>Finska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E4A53760-B8D5-4616-B15E-EBE18D8B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5"/>
            <a:ext cx="3071834" cy="249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7CB217C-7174-4BFC-AD65-17C80DF5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3143272" cy="250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2B588-8537-4615-9375-E78068B0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46037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endParaRPr lang="sl-SI" sz="48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A367788-0D79-4566-963E-0D7627CCE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14362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Vzroki vojne: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prva svetovna vojna,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zaostajanje v razvijanju industrije Nemčije, Italije in Japonske,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Nemčija je glavna poraženka v prvi svetovni vojni (izgubi vse kolonije, brez orožja…),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Italija in Japonska sta razočarani na svoj vojni plen v prvi svetovni vojni.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2CA74F-04AE-4FF7-8F6E-01B1E9B7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0199E7C-8364-4148-BC1B-08AD9A4B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09441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je kriv?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Vojno je zakrivil </a:t>
            </a:r>
            <a:r>
              <a:rPr lang="sl-SI" altLang="sl-SI" sz="3600" u="sng">
                <a:latin typeface="Arial" panose="020B0604020202020204" pitchFamily="34" charset="0"/>
                <a:cs typeface="Arial" panose="020B0604020202020204" pitchFamily="34" charset="0"/>
              </a:rPr>
              <a:t>Adolf Hitler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  in jo s svojimi pomagači načrtno pripravljal do dneva in ure natančno.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    Hitler si je predvsem prizadeval    pridobiti prostor na Vzhodu.</a:t>
            </a:r>
          </a:p>
        </p:txBody>
      </p:sp>
      <p:sp>
        <p:nvSpPr>
          <p:cNvPr id="4" name="Puščica dol 3">
            <a:extLst>
              <a:ext uri="{FF2B5EF4-FFF2-40B4-BE49-F238E27FC236}">
                <a16:creationId xmlns:a16="http://schemas.microsoft.com/office/drawing/2014/main" id="{18430976-6389-4495-A6FA-F548BA388CBC}"/>
              </a:ext>
            </a:extLst>
          </p:cNvPr>
          <p:cNvSpPr/>
          <p:nvPr/>
        </p:nvSpPr>
        <p:spPr>
          <a:xfrm>
            <a:off x="3857625" y="2928938"/>
            <a:ext cx="571500" cy="114300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841220-454B-4D9C-BF5B-96CB328A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A0EBBB4-541A-4B3F-9E52-34F7B73C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5722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Münchenska konferenca: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Hitler, Mussolini, Edouard Daladier in Chamberlain so podpisali: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l-SI" altLang="sl-SI" sz="3600" i="1" u="sng">
                <a:latin typeface="Arial" panose="020B0604020202020204" pitchFamily="34" charset="0"/>
                <a:cs typeface="Arial" panose="020B0604020202020204" pitchFamily="34" charset="0"/>
              </a:rPr>
              <a:t>angleško-francosko-italijansko-nemški sporazum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36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   ta je nemški vojski dovolil, da je 1. oktobra </a:t>
            </a: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zasedla Češko.</a:t>
            </a: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3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uščica dol 3">
            <a:extLst>
              <a:ext uri="{FF2B5EF4-FFF2-40B4-BE49-F238E27FC236}">
                <a16:creationId xmlns:a16="http://schemas.microsoft.com/office/drawing/2014/main" id="{D8C91A17-4DBC-4565-A323-982B5AEC4FDE}"/>
              </a:ext>
            </a:extLst>
          </p:cNvPr>
          <p:cNvSpPr/>
          <p:nvPr/>
        </p:nvSpPr>
        <p:spPr>
          <a:xfrm>
            <a:off x="4000500" y="3643313"/>
            <a:ext cx="484188" cy="1000125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A3F087-86AF-4FAA-AEBD-DB33E27B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084B282-50ED-40C4-8831-495C9C41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364331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14. marec 1939 </a:t>
            </a:r>
            <a:r>
              <a:rPr lang="sl-SI" sz="3600" dirty="0">
                <a:latin typeface="Arial" pitchFamily="34" charset="0"/>
                <a:cs typeface="Arial" pitchFamily="34" charset="0"/>
              </a:rPr>
              <a:t>- Hitler zavzame Slovaško, Emil </a:t>
            </a:r>
            <a:r>
              <a:rPr lang="sl-SI" sz="3600" dirty="0" err="1">
                <a:latin typeface="Arial" pitchFamily="34" charset="0"/>
                <a:cs typeface="Arial" pitchFamily="34" charset="0"/>
              </a:rPr>
              <a:t>Hacha</a:t>
            </a:r>
            <a:r>
              <a:rPr lang="sl-SI" sz="3600" dirty="0">
                <a:latin typeface="Arial" pitchFamily="34" charset="0"/>
                <a:cs typeface="Arial" pitchFamily="34" charset="0"/>
              </a:rPr>
              <a:t> podpiše konec svoji državi.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15. marec 1939 </a:t>
            </a:r>
            <a:r>
              <a:rPr lang="sl-SI" sz="3600" dirty="0">
                <a:latin typeface="Arial" pitchFamily="34" charset="0"/>
                <a:cs typeface="Arial" pitchFamily="34" charset="0"/>
              </a:rPr>
              <a:t>– Hitler zmagoslavno pride v Prago in Češkoslovaška propade.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35">
            <a:extLst>
              <a:ext uri="{FF2B5EF4-FFF2-40B4-BE49-F238E27FC236}">
                <a16:creationId xmlns:a16="http://schemas.microsoft.com/office/drawing/2014/main" id="{6482C173-B7CB-4F2B-84D3-EFD95B11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3714776" cy="277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K:\Picture\DSC00481.JPG">
            <a:extLst>
              <a:ext uri="{FF2B5EF4-FFF2-40B4-BE49-F238E27FC236}">
                <a16:creationId xmlns:a16="http://schemas.microsoft.com/office/drawing/2014/main" id="{31361FFE-FBC8-4654-BD0E-B2E03267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768AD-80D4-491D-AC41-ED87D17B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AD801D-F3F0-40FE-A434-D7940FFA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621506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28. april 1939</a:t>
            </a:r>
            <a:r>
              <a:rPr lang="sl-SI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l-SI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Hitler zahteva, naj Poljska odstopi Nemčiji ozemlje, </a:t>
            </a:r>
            <a:r>
              <a:rPr lang="sl-SI" sz="36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Gdansk</a:t>
            </a:r>
            <a:r>
              <a:rPr lang="sl-SI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in dovoli zgraditi preko koridorja avtomobilsko cesto pod nemško suverenostjo.</a:t>
            </a:r>
          </a:p>
          <a:p>
            <a:pPr marL="548640" indent="-411480" fontAlgn="auto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sl-SI" sz="3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London ponudi pomoč vsaki državi, ki se boji za nevtralnost.</a:t>
            </a:r>
          </a:p>
        </p:txBody>
      </p: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315C87C4-8D22-4833-A818-AC266E9AD908}"/>
              </a:ext>
            </a:extLst>
          </p:cNvPr>
          <p:cNvCxnSpPr/>
          <p:nvPr/>
        </p:nvCxnSpPr>
        <p:spPr>
          <a:xfrm rot="10800000" flipV="1">
            <a:off x="2357438" y="714375"/>
            <a:ext cx="3857625" cy="64293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E945A-17F1-49D7-B367-5C657930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434D4CC8-D015-4FEA-B0E1-FDC4B517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0229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1939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 - Italija zasede Albanijo,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 1939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- Italija in Nemčija podpišeta </a:t>
            </a: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jekleno zvezo.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Sledila so velika pogajanja o ozemljih.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 i="1">
                <a:latin typeface="Arial" panose="020B0604020202020204" pitchFamily="34" charset="0"/>
                <a:cs typeface="Arial" panose="020B0604020202020204" pitchFamily="34" charset="0"/>
              </a:rPr>
              <a:t>Poljska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precenjuje svoje moči, ne dovoli sovjetskim četam</a:t>
            </a:r>
            <a:r>
              <a:rPr lang="sl-SI" altLang="sl-SI" sz="3600"/>
              <a:t> </a:t>
            </a:r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prehoda čez poljsko ozemlje in noče skleniti pogodbe o pomoči. 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sl-SI" altLang="sl-SI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altLang="sl-SI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448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Vrh</vt:lpstr>
      <vt:lpstr>DRUGA SVETOVNA VOJNA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2019-06-03T09:14:32Z</dcterms:created>
  <dcterms:modified xsi:type="dcterms:W3CDTF">2019-06-03T09:14:32Z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