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2" r:id="rId4"/>
    <p:sldId id="258" r:id="rId5"/>
    <p:sldId id="263" r:id="rId6"/>
    <p:sldId id="259" r:id="rId7"/>
    <p:sldId id="261" r:id="rId8"/>
    <p:sldId id="26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F5F5F5"/>
    <a:srgbClr val="E1F5FF"/>
    <a:srgbClr val="FFE1FF"/>
    <a:srgbClr val="FFFFBD"/>
    <a:srgbClr val="FF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17877-B465-4FD9-AB38-FBBB604D01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83417-BD11-4063-9077-A03659009D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2B04B8-F515-4925-B0E8-B2D1DBC8AC9B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0A596-0377-4A4C-916B-A4F6C13058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558DF-8FDE-4B9C-8258-9BAC5258C4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F6812C4-8A02-4E0A-9912-276BE9116AC5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1A045-CE8A-484F-95D5-61DA9D25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4F65-3958-46FE-B64B-17C2FE58726D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32110-2267-4A0C-81AE-D9CDA86F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581E0-3D75-4EB7-8173-CAF7E8B7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5BDE5-0230-4865-A262-FAE4C75F216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2339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8AA1E-1B0E-486D-8419-ABBD1D29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7C7C3-A9DD-442A-9E60-E46175E1BBCA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BCF2B-2E94-48E3-B802-7459329B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919C6-51B4-4148-8454-0E515CC4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16340-670B-47FB-911C-A1A19DA265C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5906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52BEB-54E8-4C6F-983D-D6C9ABDF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3F20-81C6-4210-8F0A-487F15D1659D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37E82-2686-421A-9768-F5CCBACD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09ACA-464E-405A-9EE3-CC2DA5D4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DFE60-04C2-4010-A16F-0572D359B7F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5740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08893-3228-42E3-9889-5A6CFF590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44458-2938-4EA1-AB2D-B0A68CA073B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701F2-E317-4C61-9ED8-21EF90D1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10ED4-2003-4E09-AFA7-E6D6CE88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C2C0B-55A4-4304-96F2-CAD1E1E2157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0195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853BC-2E46-467F-ADF9-92DC10B4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C4847-A705-4322-88A6-FB5B9A241CDA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F3960-498D-4A6C-A285-07177927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04A05-78AD-46C8-ADD3-15436AD9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75475-126C-4E50-92EA-DA51E56D6CF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3214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D90C57-46A4-485D-8B8A-82408A8C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9F3-FAB6-459A-81F2-7F4CFE692434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DE460E-916E-4587-BC73-0C3A40AF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3D2EED-D730-4375-9DEA-53F2BD70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42D1A-E1F9-4F07-BE8C-E6B001560BD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052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9E525F-1B3E-45B9-B08D-6FBDDB00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DC33-F38D-442F-A094-335C78FD3B40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E2A8DC-ECCF-4D44-946D-7FDE1F0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8AD8CC-91C3-40CB-8912-4B3820BD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E8CF2-517F-4276-B824-57417FB8A50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5508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8153222-F56E-4763-9032-CAEDE336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D497-A998-48B9-89A9-4F49F4A92DA6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D7FAB6-908C-4B78-AE9E-1CFD0DF4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7D01FC-4109-476D-9E01-ED913D0B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B8B3E-B301-4785-958B-03B2BC39512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7723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7F0AC6-9FC1-4BE9-B188-8DD4D5AD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E21DF-5985-4292-BF33-7CC8F29BAD49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F1CAEB1-D96A-40C1-BC45-E11776B9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C2810F-636D-42D9-A067-52354A5C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B6608-5DF9-432D-8C6F-F65DB7058C1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2311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2D9058-99A0-4239-A3AB-049D54A9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7794-D7E8-44E3-B9E8-1B3CB7F7CA51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CC546B-0C73-407B-BB84-61D502E5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46E6CB-847C-4B60-821A-2CD4C05A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2A8D4-287A-4F66-A756-07E5C5FC266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3807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3B0ED9-8D55-47E7-90E8-AE56110E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A010A-8B01-48BB-81E1-193C6749FA41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3A4EE3-C80F-43F9-A96D-C7681D0D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CFA888-F4F9-4BE8-A342-EE45DFB0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D4C3D-7118-4FC3-B32D-F001786419C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4516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727DCD1-F16D-4FB0-861A-F9A4468880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1D4482E-123E-4DEB-96D1-D6D7DA49EA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B39F1-C09D-46DC-9A07-1389995B6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638AB1-62FC-4CAE-BEE4-ED608FC5AB0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4C9A3-2B29-404D-9F6E-B58EF5478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36710-ED9E-4458-8025-A47C4035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89056B0-32EA-463A-A93E-5B5E68866862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D2CF784-8A58-4DE6-B17F-BF17A268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0"/>
            <a:ext cx="6053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8C65EE-608A-4EF8-BC43-9A50593C0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9190" y="642918"/>
            <a:ext cx="2714644" cy="71438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VZHODNA FRONTA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C2E8-0C35-4011-BF06-0AB9DAF2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1941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B16FD16C-1B16-420A-B901-17CB4AD0A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5813"/>
            <a:ext cx="9144000" cy="534035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Century Gothic" panose="020B0502020202020204" pitchFamily="34" charset="0"/>
              </a:rPr>
              <a:t>N</a:t>
            </a:r>
            <a:r>
              <a:rPr lang="en-US" altLang="sl-SI" sz="2400">
                <a:latin typeface="Century Gothic" panose="020B0502020202020204" pitchFamily="34" charset="0"/>
              </a:rPr>
              <a:t>a vzhodu se z neuspelo nemško izvedbo načrta Barbarosse konča </a:t>
            </a:r>
            <a:r>
              <a:rPr lang="en-US" altLang="sl-SI" sz="2400">
                <a:solidFill>
                  <a:srgbClr val="7030A0"/>
                </a:solidFill>
                <a:latin typeface="Century Gothic" panose="020B0502020202020204" pitchFamily="34" charset="0"/>
              </a:rPr>
              <a:t>bliskovita vojna</a:t>
            </a:r>
            <a:r>
              <a:rPr lang="sl-SI" altLang="sl-SI" sz="2400">
                <a:latin typeface="Century Gothic" panose="020B0502020202020204" pitchFamily="34" charset="0"/>
              </a:rPr>
              <a:t>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Century Gothic" panose="020B0502020202020204" pitchFamily="34" charset="0"/>
              </a:rPr>
              <a:t>f</a:t>
            </a:r>
            <a:r>
              <a:rPr lang="en-US" altLang="sl-SI" sz="2400">
                <a:latin typeface="Century Gothic" panose="020B0502020202020204" pitchFamily="34" charset="0"/>
              </a:rPr>
              <a:t>ronta se ustavi na </a:t>
            </a:r>
            <a:r>
              <a:rPr lang="en-US" altLang="sl-SI" sz="2400">
                <a:solidFill>
                  <a:srgbClr val="FF0000"/>
                </a:solidFill>
                <a:latin typeface="Century Gothic" panose="020B0502020202020204" pitchFamily="34" charset="0"/>
              </a:rPr>
              <a:t>črti</a:t>
            </a:r>
            <a:r>
              <a:rPr lang="sl-SI" altLang="sl-SI" sz="2400">
                <a:latin typeface="Century Gothic" panose="020B0502020202020204" pitchFamily="34" charset="0"/>
              </a:rPr>
              <a:t> </a:t>
            </a:r>
            <a:r>
              <a:rPr lang="sl-SI" altLang="sl-SI" sz="2000">
                <a:latin typeface="Century Gothic" panose="020B0502020202020204" pitchFamily="34" charset="0"/>
              </a:rPr>
              <a:t>(</a:t>
            </a:r>
            <a:r>
              <a:rPr lang="en-US" altLang="sl-SI" sz="2000">
                <a:latin typeface="Century Gothic" panose="020B0502020202020204" pitchFamily="34" charset="0"/>
              </a:rPr>
              <a:t>Leningrad</a:t>
            </a:r>
            <a:r>
              <a:rPr lang="sl-SI" altLang="sl-SI" sz="2000">
                <a:latin typeface="Century Gothic" panose="020B0502020202020204" pitchFamily="34" charset="0"/>
              </a:rPr>
              <a:t>,</a:t>
            </a:r>
            <a:r>
              <a:rPr lang="en-US" altLang="sl-SI" sz="2000">
                <a:latin typeface="Century Gothic" panose="020B0502020202020204" pitchFamily="34" charset="0"/>
              </a:rPr>
              <a:t>predmestj</a:t>
            </a:r>
            <a:r>
              <a:rPr lang="sl-SI" altLang="sl-SI" sz="2000">
                <a:latin typeface="Century Gothic" panose="020B0502020202020204" pitchFamily="34" charset="0"/>
              </a:rPr>
              <a:t>e</a:t>
            </a:r>
            <a:r>
              <a:rPr lang="en-US" altLang="sl-SI" sz="2000">
                <a:latin typeface="Century Gothic" panose="020B0502020202020204" pitchFamily="34" charset="0"/>
              </a:rPr>
              <a:t> Moskve</a:t>
            </a:r>
            <a:r>
              <a:rPr lang="sl-SI" altLang="sl-SI" sz="2000">
                <a:latin typeface="Century Gothic" panose="020B0502020202020204" pitchFamily="34" charset="0"/>
              </a:rPr>
              <a:t>, </a:t>
            </a:r>
            <a:r>
              <a:rPr lang="en-US" altLang="sl-SI" sz="2000">
                <a:latin typeface="Century Gothic" panose="020B0502020202020204" pitchFamily="34" charset="0"/>
              </a:rPr>
              <a:t>Kavkaz</a:t>
            </a:r>
            <a:r>
              <a:rPr lang="sl-SI" altLang="sl-SI" sz="2000">
                <a:latin typeface="Century Gothic" panose="020B0502020202020204" pitchFamily="34" charset="0"/>
              </a:rPr>
              <a:t>).</a:t>
            </a:r>
            <a:endParaRPr lang="en-US" altLang="sl-SI" sz="2000">
              <a:latin typeface="Century Gothic" panose="020B0502020202020204" pitchFamily="34" charset="0"/>
            </a:endParaRP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599AF958-50AF-4F0A-94AD-F6D1BDF86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406650"/>
            <a:ext cx="3929063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B5C78F-FF3F-4C20-8B13-E8B7D7500DFD}"/>
              </a:ext>
            </a:extLst>
          </p:cNvPr>
          <p:cNvSpPr/>
          <p:nvPr/>
        </p:nvSpPr>
        <p:spPr>
          <a:xfrm>
            <a:off x="4714876" y="2786058"/>
            <a:ext cx="178595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VZHODNA FRONTA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07348CE-75DE-4FC5-BCEC-919AB8DAFF53}"/>
              </a:ext>
            </a:extLst>
          </p:cNvPr>
          <p:cNvSpPr/>
          <p:nvPr/>
        </p:nvSpPr>
        <p:spPr>
          <a:xfrm>
            <a:off x="1857356" y="3571876"/>
            <a:ext cx="1643074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48B3263-0B57-4752-84E0-059CDF7B1EF5}"/>
              </a:ext>
            </a:extLst>
          </p:cNvPr>
          <p:cNvSpPr/>
          <p:nvPr/>
        </p:nvSpPr>
        <p:spPr>
          <a:xfrm>
            <a:off x="3428992" y="6500810"/>
            <a:ext cx="1643074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D4E69AB-3A70-43F8-95FC-A2797CE31DDF}"/>
              </a:ext>
            </a:extLst>
          </p:cNvPr>
          <p:cNvSpPr/>
          <p:nvPr/>
        </p:nvSpPr>
        <p:spPr>
          <a:xfrm rot="10800000">
            <a:off x="4643438" y="4214818"/>
            <a:ext cx="1643074" cy="42862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83BD2C-A0B7-456F-B908-08E67EE0C92B}"/>
              </a:ext>
            </a:extLst>
          </p:cNvPr>
          <p:cNvSpPr/>
          <p:nvPr/>
        </p:nvSpPr>
        <p:spPr>
          <a:xfrm>
            <a:off x="2000232" y="6457890"/>
            <a:ext cx="2028777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Kavkaz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C68F14-FE86-43A0-8ABD-24E9A49E1083}"/>
              </a:ext>
            </a:extLst>
          </p:cNvPr>
          <p:cNvSpPr/>
          <p:nvPr/>
        </p:nvSpPr>
        <p:spPr>
          <a:xfrm>
            <a:off x="714348" y="3571876"/>
            <a:ext cx="142876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Leningrad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3642FE-D9DA-456A-A38A-B9F7DA1068ED}"/>
              </a:ext>
            </a:extLst>
          </p:cNvPr>
          <p:cNvSpPr/>
          <p:nvPr/>
        </p:nvSpPr>
        <p:spPr>
          <a:xfrm>
            <a:off x="6215074" y="4214818"/>
            <a:ext cx="1017651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Moskva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6B028C16-C11E-418F-9377-EE9D0800E41D}"/>
              </a:ext>
            </a:extLst>
          </p:cNvPr>
          <p:cNvSpPr/>
          <p:nvPr/>
        </p:nvSpPr>
        <p:spPr>
          <a:xfrm>
            <a:off x="5929322" y="5357826"/>
            <a:ext cx="157163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Stalingrad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F2D7C7A-0270-49F1-B797-457A732C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887AB-F426-4B7B-8FD0-AC93FE085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8604"/>
            <a:ext cx="9144000" cy="5697559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Bitka za Stalingrad velja za eno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najbolj </a:t>
            </a:r>
            <a:r>
              <a:rPr lang="sl-SI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krvavih</a:t>
            </a:r>
            <a:r>
              <a:rPr lang="sl-SI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bitk v zgodovini.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Slika 3" descr="russian-army-repels-hitlers-forces-1.jpg">
            <a:extLst>
              <a:ext uri="{FF2B5EF4-FFF2-40B4-BE49-F238E27FC236}">
                <a16:creationId xmlns:a16="http://schemas.microsoft.com/office/drawing/2014/main" id="{64515966-946B-4470-8224-8CD86B53C9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357562"/>
            <a:ext cx="3000396" cy="298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5C086CC8-EC28-4201-915B-403BCDB7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143116"/>
            <a:ext cx="3771896" cy="2481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FC612229-FB28-4D4D-BA6B-19E6E961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691058"/>
            <a:ext cx="3886952" cy="21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818D-9FAC-4D81-A453-6265FC05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17. avgust 1942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4D74B-D261-415B-AC05-6BFB2517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8688"/>
            <a:ext cx="8686800" cy="5197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l-SI" sz="3600" dirty="0">
                <a:latin typeface="Century Gothic" pitchFamily="34" charset="0"/>
              </a:rPr>
              <a:t>Začne se </a:t>
            </a:r>
            <a:r>
              <a:rPr lang="sl-SI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splošna ofenziva </a:t>
            </a:r>
            <a:r>
              <a:rPr lang="sl-SI" sz="3600" dirty="0">
                <a:latin typeface="Century Gothic" pitchFamily="34" charset="0"/>
              </a:rPr>
              <a:t>(južni del),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l-SI" sz="3600" dirty="0">
                <a:latin typeface="Century Gothic" pitchFamily="34" charset="0"/>
              </a:rPr>
              <a:t>napad usmerjen v industrijski </a:t>
            </a:r>
            <a:r>
              <a:rPr lang="sl-SI" sz="3600" dirty="0">
                <a:solidFill>
                  <a:srgbClr val="C00000"/>
                </a:solidFill>
                <a:latin typeface="Century Gothic" pitchFamily="34" charset="0"/>
              </a:rPr>
              <a:t>Stalingrad</a:t>
            </a:r>
            <a:r>
              <a:rPr lang="sl-SI" sz="3600" dirty="0">
                <a:latin typeface="Century Gothic" pitchFamily="34" charset="0"/>
              </a:rPr>
              <a:t>,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l-SI" sz="3600" dirty="0">
                <a:latin typeface="Century Gothic" pitchFamily="34" charset="0"/>
              </a:rPr>
              <a:t>kljub težkim razmeram, Stalin ni dovolil umika,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l-SI" sz="3600" dirty="0">
                <a:latin typeface="Century Gothic" pitchFamily="34" charset="0"/>
              </a:rPr>
              <a:t>veliko žrtev.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DCDD753-13E4-4297-933E-EAEC10F97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solidFill>
                  <a:srgbClr val="C00000"/>
                </a:solidFill>
              </a:rPr>
              <a:t>ofenziva</a:t>
            </a:r>
            <a:r>
              <a:rPr lang="sl-SI" altLang="sl-SI"/>
              <a:t> = </a:t>
            </a:r>
            <a:r>
              <a:rPr lang="en-US" altLang="sl-SI" i="1"/>
              <a:t>delovanje oboroženih sil velikega obsega z namenom zavzeti strateško pomembno ozemlje ali uničiti veliko nasprotnikovih sil</a:t>
            </a:r>
            <a:r>
              <a:rPr lang="sl-SI" altLang="sl-SI" i="1"/>
              <a:t> oz. </a:t>
            </a:r>
            <a:r>
              <a:rPr lang="en-US" altLang="sl-SI" i="1"/>
              <a:t>napad</a:t>
            </a:r>
            <a:r>
              <a:rPr lang="sl-SI" altLang="sl-SI" i="1"/>
              <a:t>.</a:t>
            </a:r>
            <a:endParaRPr lang="sl-SI" altLang="sl-SI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2FA2703-9934-483F-9565-7290B38C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876"/>
            <a:ext cx="3038476" cy="207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1B84-E7DA-48CF-81FB-1A9CF592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7214"/>
            <a:ext cx="9144000" cy="17145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NOVEMBER 1942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E1BB9-56B2-46F7-AFE8-A39203DE3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5875"/>
            <a:ext cx="86868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Nemci</a:t>
            </a:r>
            <a:r>
              <a:rPr lang="sl-SI" dirty="0">
                <a:latin typeface="Century Gothic" pitchFamily="34" charset="0"/>
              </a:rPr>
              <a:t> imajo nadzor že nad </a:t>
            </a:r>
            <a:r>
              <a:rPr lang="sl-SI" u="sng" dirty="0">
                <a:latin typeface="Century Gothic" pitchFamily="34" charset="0"/>
              </a:rPr>
              <a:t>90%</a:t>
            </a:r>
            <a:r>
              <a:rPr lang="sl-SI" dirty="0">
                <a:latin typeface="Century Gothic" pitchFamily="34" charset="0"/>
              </a:rPr>
              <a:t> mesta,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l-SI" dirty="0">
                <a:solidFill>
                  <a:srgbClr val="C00000"/>
                </a:solidFill>
                <a:latin typeface="Century Gothic" pitchFamily="34" charset="0"/>
              </a:rPr>
              <a:t>Rdeča armada </a:t>
            </a:r>
            <a:r>
              <a:rPr lang="sl-SI" dirty="0">
                <a:latin typeface="Century Gothic" pitchFamily="34" charset="0"/>
              </a:rPr>
              <a:t>(1.000.000 vojakov) začne protinapad,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l-SI" dirty="0">
                <a:latin typeface="Century Gothic" pitchFamily="34" charset="0"/>
              </a:rPr>
              <a:t>obkoli več kot 330.000 mož </a:t>
            </a:r>
            <a:r>
              <a:rPr lang="sl-SI" sz="2800" dirty="0">
                <a:latin typeface="Century Gothic" pitchFamily="34" charset="0"/>
              </a:rPr>
              <a:t>(oskrba z letali),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r>
              <a:rPr lang="sl-SI" sz="2800" dirty="0">
                <a:latin typeface="Century Gothic" pitchFamily="34" charset="0"/>
              </a:rPr>
              <a:t>	</a:t>
            </a:r>
            <a:r>
              <a:rPr lang="sl-SI" dirty="0">
                <a:latin typeface="Century Gothic" pitchFamily="34" charset="0"/>
              </a:rPr>
              <a:t>zmanjka jim hrane in streliva.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l-SI" dirty="0">
                <a:latin typeface="Century Gothic" pitchFamily="34" charset="0"/>
              </a:rPr>
              <a:t>Stalingrad je </a:t>
            </a: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povsem</a:t>
            </a:r>
            <a:r>
              <a:rPr lang="sl-SI" dirty="0">
                <a:latin typeface="Century Gothic" pitchFamily="34" charset="0"/>
              </a:rPr>
              <a:t> porušen.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D7D7D52-5EE4-4BC4-9A34-B4BDE4421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500570"/>
            <a:ext cx="3713396" cy="224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C4554A60-D036-4086-B01C-4A4959A1D443}"/>
              </a:ext>
            </a:extLst>
          </p:cNvPr>
          <p:cNvSpPr/>
          <p:nvPr/>
        </p:nvSpPr>
        <p:spPr>
          <a:xfrm>
            <a:off x="1428728" y="5286388"/>
            <a:ext cx="3500462" cy="64294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goreče stavbe v Stalingradu 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3E5E-A1D6-44C0-AB2C-0A1E2F74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februar 1943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72DEFF5-5EFB-4627-9934-1B124F09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476885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l-SI" altLang="sl-SI">
                <a:latin typeface="Century Gothic" panose="020B0502020202020204" pitchFamily="34" charset="0"/>
              </a:rPr>
              <a:t>General von Paulus podpiše </a:t>
            </a:r>
            <a:r>
              <a:rPr lang="sl-SI" altLang="sl-SI">
                <a:solidFill>
                  <a:srgbClr val="C00000"/>
                </a:solidFill>
                <a:latin typeface="Century Gothic" panose="020B0502020202020204" pitchFamily="34" charset="0"/>
              </a:rPr>
              <a:t>vdajo</a:t>
            </a:r>
            <a:r>
              <a:rPr lang="sl-SI" altLang="sl-SI">
                <a:latin typeface="Century Gothic" panose="020B0502020202020204" pitchFamily="34" charset="0"/>
              </a:rPr>
              <a:t> 91.000 vojakov,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l-SI" altLang="sl-SI">
                <a:latin typeface="Century Gothic" panose="020B0502020202020204" pitchFamily="34" charset="0"/>
              </a:rPr>
              <a:t>Sovjeti jih pošlejo v </a:t>
            </a:r>
            <a:r>
              <a:rPr lang="sl-SI" altLang="sl-SI">
                <a:solidFill>
                  <a:srgbClr val="00B050"/>
                </a:solidFill>
                <a:latin typeface="Century Gothic" panose="020B0502020202020204" pitchFamily="34" charset="0"/>
              </a:rPr>
              <a:t>Sibirijo</a:t>
            </a:r>
            <a:r>
              <a:rPr lang="sl-SI" altLang="sl-SI">
                <a:latin typeface="Century Gothic" panose="020B0502020202020204" pitchFamily="34" charset="0"/>
              </a:rPr>
              <a:t>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l-SI" altLang="sl-SI">
                <a:latin typeface="Century Gothic" panose="020B0502020202020204" pitchFamily="34" charset="0"/>
              </a:rPr>
              <a:t>po vojni se jih domov vrne okoli 5.000.</a:t>
            </a:r>
            <a:endParaRPr lang="en-US" altLang="sl-SI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2.bp.blogspot.com/_YYMeAu4i7gA/Srh5APAzspI/AAAAAAAAFfY/xQFSNaJbdcs/s1600/battle-stalingrad-eastern-front-second+world-war-two-general-paulus.jpg">
            <a:extLst>
              <a:ext uri="{FF2B5EF4-FFF2-40B4-BE49-F238E27FC236}">
                <a16:creationId xmlns:a16="http://schemas.microsoft.com/office/drawing/2014/main" id="{00E36A33-E5C5-40C8-9EB1-4F2DFD59C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57628"/>
            <a:ext cx="1857388" cy="271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70E26530-07E8-4D80-8E94-4F28C2718783}"/>
              </a:ext>
            </a:extLst>
          </p:cNvPr>
          <p:cNvSpPr/>
          <p:nvPr/>
        </p:nvSpPr>
        <p:spPr>
          <a:xfrm rot="10800000">
            <a:off x="2428875" y="4357688"/>
            <a:ext cx="2428875" cy="10715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4CC31-E6D3-4F8A-94D2-B1DA21618ADA}"/>
              </a:ext>
            </a:extLst>
          </p:cNvPr>
          <p:cNvSpPr/>
          <p:nvPr/>
        </p:nvSpPr>
        <p:spPr>
          <a:xfrm>
            <a:off x="2357422" y="4714884"/>
            <a:ext cx="285752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general von Paulus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E3AAB-AA84-4226-A10C-CD68D347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Namen napada?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D3472-444F-4423-B902-3A905D9F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Nemci so napadli Stalingrad, da bi prišli za hrbet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dobro branjeni Moskvi.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48942C2-A6DE-4672-9C65-B8E1FFA3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4762500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E429-5BD2-49BC-9EE6-976C5E5B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Orožje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460" name="Picture 4" descr="http://t3.gstatic.com/images?q=tbn:ANd9GcQwJkZQCjWq8Qe5pxyHQyOEbOqjNgR2QTpNl9X-Jef-_TBoLSLp&amp;t=1">
            <a:extLst>
              <a:ext uri="{FF2B5EF4-FFF2-40B4-BE49-F238E27FC236}">
                <a16:creationId xmlns:a16="http://schemas.microsoft.com/office/drawing/2014/main" id="{0EDBE099-E5A3-4781-AE58-EF140A85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736"/>
            <a:ext cx="2714625" cy="16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 descr="http://www.442fw.afrc.af.mil/shared/media/photodb/thumbnails160/070707-F-1111A-001.jpg">
            <a:extLst>
              <a:ext uri="{FF2B5EF4-FFF2-40B4-BE49-F238E27FC236}">
                <a16:creationId xmlns:a16="http://schemas.microsoft.com/office/drawing/2014/main" id="{81162865-D771-4090-8209-77DB03889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254001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5" descr="romanian-soldiers-stalingrad.jpg">
            <a:extLst>
              <a:ext uri="{FF2B5EF4-FFF2-40B4-BE49-F238E27FC236}">
                <a16:creationId xmlns:a16="http://schemas.microsoft.com/office/drawing/2014/main" id="{3D50A617-C6A8-4211-A2E0-8E2769E42B2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500438"/>
            <a:ext cx="2500330" cy="302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Office Theme</vt:lpstr>
      <vt:lpstr>VZHODNA FRONTA</vt:lpstr>
      <vt:lpstr>1941</vt:lpstr>
      <vt:lpstr>PowerPoint Presentation</vt:lpstr>
      <vt:lpstr>17. avgust 1942</vt:lpstr>
      <vt:lpstr>NOVEMBER 1942</vt:lpstr>
      <vt:lpstr>2. februar 1943</vt:lpstr>
      <vt:lpstr>Namen napada?</vt:lpstr>
      <vt:lpstr>Orožje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2019-06-03T09:14:33Z</dcterms:created>
  <dcterms:modified xsi:type="dcterms:W3CDTF">2019-06-03T09:14:33Z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