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FFFF905-FB72-4604-BEA3-FFA1802655F9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0B80E6D-3EFD-4664-9EDD-084E1646FE6E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234C4184-00F6-4EAC-A358-99BA78017626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D961C1C8-0AE8-4FCF-A27A-91EA7852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5AEF3-CA79-4B10-8257-F4A4BE97F43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F1AA8649-F5C6-4394-AECC-F7EC22D7D6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39B386-77AC-438F-B201-7249458BB0FE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A783DDB5-AB95-41FA-B4E5-37D56D5B90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3331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C820D580-81B1-4535-9553-3695EC05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0A4D5-09D8-499A-9458-63B04658C89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5913B508-0DE3-465E-A608-4D5F0166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9DC9E12C-ACB4-4C6D-AACD-D66C268E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2B1B1-DB1C-4933-809C-F1C0B76831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53949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C2BA48FC-B5A0-4F67-B8A2-98BBE367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9D45-2549-4A7E-9600-B35CF8B0995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E4E09734-EAD6-4DBE-A261-4BF209F3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EDCA50A5-1A23-4C22-8C58-0D2DFC63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CE99-3398-48B2-AB46-E50EA3EAA2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599750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C7D1B816-153A-4541-8F83-3878F9194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AA20C-02F2-41F1-8CBB-B50A7EA41AF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488FAB3E-624E-4784-B351-13E418D8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33D9C873-4C0E-4057-98EC-C0A9754D1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865B5-E18A-4D2A-941C-820B652399C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811281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BE4BE5-DD3F-4676-8652-B8C6A3785524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825F69-B0B1-45C7-AEAA-8F9723135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0EC33-041D-446A-9F03-7EF8F954A6B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1EE587-FB8F-457A-86DC-2D43FEEF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E9C8AE-CEED-4E46-85D4-E063575A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06FFF-A773-46A3-A0B5-F07B2EE67B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575389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8F9EDC9D-1A23-458C-A7BE-0DC75805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3461A-A7EC-4194-AA9B-2AC956AD726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D64FE4-9A6B-4228-BEEF-9CEE0BDC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91DA7709-A2BA-4B73-A9BC-6D0B8E0B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D5A08-C44A-4BEF-B656-BDBE292D19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053683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A85F-CBA8-4024-AB96-72D4EA1EEEC9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3C2030-DF86-4089-9879-5D792354C4AB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A9F80-7FA4-4512-ACD8-F9ED24068D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E5F7E-6841-45E1-981B-ACFCBDCB0F9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488E2E8-335F-4E2F-9A59-915A3695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EFE29533-412C-4D06-AFC4-76771E3D5C1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E6F04-DA37-4360-A375-459736B85FE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646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F4A09F69-26B1-4987-9290-E755CA254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8B291-10A8-4510-98C7-53BA9CA42F5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F5400925-7F04-4567-A913-FEEC79077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F586FDCC-6EBC-4459-961F-30F03C51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A919C-B9A6-435D-A199-740D94776A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31508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>
            <a:extLst>
              <a:ext uri="{FF2B5EF4-FFF2-40B4-BE49-F238E27FC236}">
                <a16:creationId xmlns:a16="http://schemas.microsoft.com/office/drawing/2014/main" id="{C3D87369-4435-4C57-BFA3-AA1FA3F4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50288-4F1D-425E-A55A-A99B1BBF1DD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9">
            <a:extLst>
              <a:ext uri="{FF2B5EF4-FFF2-40B4-BE49-F238E27FC236}">
                <a16:creationId xmlns:a16="http://schemas.microsoft.com/office/drawing/2014/main" id="{1BBE6543-9BC3-4E3B-95C3-E804A342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21">
            <a:extLst>
              <a:ext uri="{FF2B5EF4-FFF2-40B4-BE49-F238E27FC236}">
                <a16:creationId xmlns:a16="http://schemas.microsoft.com/office/drawing/2014/main" id="{4B74749A-13D9-4206-81D4-742FE76B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C40E9-0DD2-4DA9-BD84-2D7ECAE5E0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258459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3330B2A-05DC-4D2A-AAAC-1CF3C48B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3DF2-20E4-45D5-A64E-6F59A43D3DF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306BFA9-9B64-4C81-93D2-44680A7C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1E3A0F-F57F-4078-8963-B7DD2BC2215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5C2E378F-CB28-4119-92AC-6E1D74EBF23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76384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73FA7B3F-297C-4569-9DA4-E4D5AAED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3C0DC-E50D-4C80-9480-4C6C9391FDE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24A2E069-3BD4-4064-9DF9-D930C594F3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CF7BAC-59BE-44F4-84D3-D7ABDD8B84E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D11B289A-8D1C-4F43-B9E6-5CAE2292E56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80823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>
            <a:extLst>
              <a:ext uri="{FF2B5EF4-FFF2-40B4-BE49-F238E27FC236}">
                <a16:creationId xmlns:a16="http://schemas.microsoft.com/office/drawing/2014/main" id="{8E230614-AFC9-4C96-8DE7-1E807EA1A4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D265560D-F6EE-4CA6-8184-98A005FA5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F25B03-1B6C-4D1E-AED6-D052EC17FBF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D70CC09-DF00-4128-9487-1A214DDE5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0A6CF53E-FD8B-4225-814A-4DCA4DD3F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440C6592-7F09-4B04-8A3A-CACDBD38910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4AE376A7-A052-45C4-892B-21EFE132A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AE12-8FE6-49CB-B7C7-3A33BD4D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502657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/>
              <a:t>2. Slovenski kmečki upor iz leta 1635:</a:t>
            </a:r>
            <a:br>
              <a:rPr lang="sl-SI" sz="4000"/>
            </a:br>
            <a:r>
              <a:rPr lang="sl-SI" sz="9600"/>
              <a:t>HOLA HOLA MI SMO TU</a:t>
            </a:r>
            <a:endParaRPr lang="sl-SI" sz="40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33D1FD14-6832-413F-BFFF-C289B103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Začetek: april 1635, Grajska vas pri Savinjski dolini</a:t>
            </a:r>
          </a:p>
          <a:p>
            <a:r>
              <a:rPr lang="sl-SI" altLang="sl-SI"/>
              <a:t>Razširili so se na spodnjo Štajersko, Kranjsko in Koroško.</a:t>
            </a:r>
          </a:p>
          <a:p>
            <a:r>
              <a:rPr lang="sl-SI" altLang="sl-SI"/>
              <a:t>Več žarišč upora: okolica Vranskega, Laškega, Trbovelj, Gornjega grada do Ojstrice, na Krasu in drugod po Kranjskem</a:t>
            </a:r>
          </a:p>
          <a:p>
            <a:r>
              <a:rPr lang="sl-SI" altLang="sl-SI"/>
              <a:t>Konec: maj istega leta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8359E-795A-456D-8ED0-42FF66266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KDAJ, KJE?</a:t>
            </a:r>
          </a:p>
        </p:txBody>
      </p:sp>
      <p:pic>
        <p:nvPicPr>
          <p:cNvPr id="8196" name="Picture 2" descr="http://www.savel-hobi.net/leksikon/zgodovina_sl/slike_zg/protiref17.jpg">
            <a:extLst>
              <a:ext uri="{FF2B5EF4-FFF2-40B4-BE49-F238E27FC236}">
                <a16:creationId xmlns:a16="http://schemas.microsoft.com/office/drawing/2014/main" id="{AE5AF249-003E-43FD-957B-EC2E2C61B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825"/>
            <a:ext cx="3384550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DC250EE0-82CD-488D-A5EB-529CB3EB4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15000 kmetov                                                </a:t>
            </a:r>
          </a:p>
          <a:p>
            <a:r>
              <a:rPr lang="sl-SI" altLang="sl-SI"/>
              <a:t>Pridružijo se še prebivalci mnogih trgov in manjših mest </a:t>
            </a:r>
          </a:p>
          <a:p>
            <a:r>
              <a:rPr lang="sl-SI" altLang="sl-SI"/>
              <a:t>1800 vojakov iz Vojne krajine</a:t>
            </a:r>
          </a:p>
          <a:p>
            <a:r>
              <a:rPr lang="sl-SI" altLang="sl-SI"/>
              <a:t>Pomagali so jim tudi Srbski vojaki</a:t>
            </a:r>
          </a:p>
          <a:p>
            <a:r>
              <a:rPr lang="sl-SI" altLang="sl-SI"/>
              <a:t>Vladar: Ferdinand </a:t>
            </a:r>
            <a:r>
              <a:rPr lang="az-Cyrl-AZ" altLang="sl-SI"/>
              <a:t>ІІ</a:t>
            </a:r>
            <a:endParaRPr lang="sl-SI" altLang="sl-S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52C2CC-FFFA-4773-AB6A-8690AF73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KDO?</a:t>
            </a:r>
          </a:p>
        </p:txBody>
      </p:sp>
      <p:pic>
        <p:nvPicPr>
          <p:cNvPr id="9220" name="Picture 2" descr="http://tadejvetrih.files.wordpress.com/2010/11/punt4.jpg">
            <a:extLst>
              <a:ext uri="{FF2B5EF4-FFF2-40B4-BE49-F238E27FC236}">
                <a16:creationId xmlns:a16="http://schemas.microsoft.com/office/drawing/2014/main" id="{F01CB433-5D6F-408D-AB45-6437250FB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6233" r="2066" b="3458"/>
          <a:stretch>
            <a:fillRect/>
          </a:stretch>
        </p:blipFill>
        <p:spPr bwMode="auto">
          <a:xfrm>
            <a:off x="755650" y="4292600"/>
            <a:ext cx="46482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ttp://upload.wikimedia.org/wikipedia/commons/thumb/4/44/Georg_Pachmann_001.jpg/200px-Georg_Pachmann_001.jpg">
            <a:extLst>
              <a:ext uri="{FF2B5EF4-FFF2-40B4-BE49-F238E27FC236}">
                <a16:creationId xmlns:a16="http://schemas.microsoft.com/office/drawing/2014/main" id="{33F64AAB-69F8-4C44-909E-288434EFF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141663"/>
            <a:ext cx="19050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0CB63D2B-8D63-4EFA-A6C3-6BCA64FCF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Uporniki zavzeli veliko sovražnih mitnic ter več kot 80 gradov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Zavzeli 15000 km²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Zatem so prepevali pesem Hola hola  mi smo tu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Neenotnost vodstva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V maju so vojaki zaustavili upor</a:t>
            </a:r>
            <a:endParaRPr lang="sl-SI" sz="24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7CDB2B25-B74B-4A0F-8119-E77BA870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POTEK  UPORA:</a:t>
            </a:r>
          </a:p>
        </p:txBody>
      </p:sp>
      <p:pic>
        <p:nvPicPr>
          <p:cNvPr id="2050" name="Picture 2" descr="http://tadejvetrih.files.wordpress.com/2010/11/e-german-empire-proclaimed.jpg">
            <a:extLst>
              <a:ext uri="{FF2B5EF4-FFF2-40B4-BE49-F238E27FC236}">
                <a16:creationId xmlns:a16="http://schemas.microsoft.com/office/drawing/2014/main" id="{C7A96821-58E1-4F12-BA82-6FDD7F074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05064"/>
            <a:ext cx="3349092" cy="2237701"/>
          </a:xfrm>
          <a:prstGeom prst="roundRect">
            <a:avLst>
              <a:gd name="adj" fmla="val 689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6FF854E9-1473-4580-B9F2-2DF1C8D6D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1630-jeza v kmetih se je začela kupičiti</a:t>
            </a:r>
          </a:p>
          <a:p>
            <a:r>
              <a:rPr lang="sl-SI" altLang="sl-SI"/>
              <a:t>1635 izbruhne upor </a:t>
            </a:r>
          </a:p>
          <a:p>
            <a:r>
              <a:rPr lang="sl-SI" altLang="sl-SI"/>
              <a:t>Povečevanje državnih davkov</a:t>
            </a:r>
          </a:p>
          <a:p>
            <a:r>
              <a:rPr lang="sl-SI" altLang="sl-SI"/>
              <a:t>Dražja hrana</a:t>
            </a:r>
          </a:p>
          <a:p>
            <a:r>
              <a:rPr lang="sl-SI" altLang="sl-SI"/>
              <a:t>Povečane dajatve in tlaka</a:t>
            </a:r>
          </a:p>
          <a:p>
            <a:endParaRPr lang="sl-SI" altLang="sl-S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0FD440-09F4-47A2-9481-CE1D88C33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ZAKAJ?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48824FD-A1CC-4173-9AC9-31B092BED7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Negativne: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734697B9-4809-4107-A8CE-EDCB73F4E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3913187"/>
          </a:xfrm>
        </p:spPr>
        <p:txBody>
          <a:bodyPr/>
          <a:lstStyle/>
          <a:p>
            <a:r>
              <a:rPr lang="sl-SI" altLang="sl-SI"/>
              <a:t>Slaba organizacija, nediscipliniranost.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endParaRPr lang="sl-SI" altLang="sl-SI"/>
          </a:p>
          <a:p>
            <a:r>
              <a:rPr lang="sl-SI" altLang="sl-SI"/>
              <a:t>Vojaki so kmečke vojske razgnali že v maju in oplenili podeželje.</a:t>
            </a:r>
          </a:p>
        </p:txBody>
      </p:sp>
      <p:sp>
        <p:nvSpPr>
          <p:cNvPr id="12292" name="Content Placeholder 3">
            <a:extLst>
              <a:ext uri="{FF2B5EF4-FFF2-40B4-BE49-F238E27FC236}">
                <a16:creationId xmlns:a16="http://schemas.microsoft.com/office/drawing/2014/main" id="{20BE4BD8-CADF-481C-B2D0-118AB78F4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038600" cy="3913187"/>
          </a:xfrm>
        </p:spPr>
        <p:txBody>
          <a:bodyPr/>
          <a:lstStyle/>
          <a:p>
            <a:r>
              <a:rPr lang="sl-SI" altLang="sl-SI"/>
              <a:t>Priznavanje pravice do pritožb.</a:t>
            </a:r>
          </a:p>
          <a:p>
            <a:r>
              <a:rPr lang="sl-SI" altLang="sl-SI"/>
              <a:t>Zemjiški gospodje so se bili bolj pripravljeni pogajati z njimi.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53F8A1-2EA1-49A9-BD54-AF6D03C4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 dirty="0"/>
              <a:t>POSLEDICE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A594AA-467C-488A-B073-55CC272E2714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noFill/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Pozitivne: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F4CFADE6-8A5F-459C-92F9-D5F6A778E526}"/>
              </a:ext>
            </a:extLst>
          </p:cNvPr>
          <p:cNvSpPr/>
          <p:nvPr/>
        </p:nvSpPr>
        <p:spPr>
          <a:xfrm>
            <a:off x="1835150" y="3141663"/>
            <a:ext cx="649288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2298" name="Picture 2" descr="http://www.savel-hobi.net/valvasor/slike/puntarji.jpg">
            <a:extLst>
              <a:ext uri="{FF2B5EF4-FFF2-40B4-BE49-F238E27FC236}">
                <a16:creationId xmlns:a16="http://schemas.microsoft.com/office/drawing/2014/main" id="{75B159DA-5BE2-4DA0-B46B-F6E0820D5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578350"/>
            <a:ext cx="2557463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>
            <a:extLst>
              <a:ext uri="{FF2B5EF4-FFF2-40B4-BE49-F238E27FC236}">
                <a16:creationId xmlns:a16="http://schemas.microsoft.com/office/drawing/2014/main" id="{104E8CAF-C81E-41E5-B81E-AA7AA693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Vojna je trajala samo 2 meseca.</a:t>
            </a:r>
          </a:p>
          <a:p>
            <a:r>
              <a:rPr lang="sl-SI" altLang="sl-SI"/>
              <a:t>upornike so kaznovali na različne načine, od smrtne kazni do prisilnega dela, denarne kazni.</a:t>
            </a:r>
          </a:p>
          <a:p>
            <a:endParaRPr lang="sl-SI" altLang="sl-S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11F7FC-2F13-48B0-9B88-DEFF7797A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ZANIMIVOSTI: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666610B1-BB49-4460-810E-818E6D127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1800"/>
              <a:t>GRUDEN, Josip. Zgodovina slovenskega naroda. Celje: Mohorjeva družba, 1992.</a:t>
            </a:r>
          </a:p>
          <a:p>
            <a:r>
              <a:rPr lang="sl-SI" altLang="sl-SI" sz="1800"/>
              <a:t>REISP, Branko. Zgodbe in podobe iz naše preteklosti. Ljubljana: Društvo Slovenska matica, 2008</a:t>
            </a:r>
          </a:p>
          <a:p>
            <a:r>
              <a:rPr lang="sl-SI" altLang="sl-SI" sz="1800"/>
              <a:t>KRANJEC, Miško. Zimzelen na slovenskih tleh: kronika kmečkih uporov. Ljubljana: Prešernova družba, 1972</a:t>
            </a:r>
          </a:p>
          <a:p>
            <a:r>
              <a:rPr lang="sl-SI" altLang="sl-SI" sz="1800"/>
              <a:t>KOROPEC, Jože. Mi smo tu: veliki punt na Slovenskem v letu 1635. Maribor: Obzorja, 1985</a:t>
            </a:r>
          </a:p>
          <a:p>
            <a:r>
              <a:rPr lang="sl-SI" altLang="sl-SI" sz="1800"/>
              <a:t>GRAFENAUER, Bogo. Kmečki upori na Slovenskem. Ljubljana: Državna založba Slovenije, 1962</a:t>
            </a:r>
          </a:p>
          <a:p>
            <a:r>
              <a:rPr lang="sl-SI" altLang="sl-SI" sz="1800" u="sng"/>
              <a:t>http://www.zgodovinsko-drustvo-kovacic.si/node/2837</a:t>
            </a:r>
          </a:p>
          <a:p>
            <a:r>
              <a:rPr lang="sl-SI" altLang="sl-SI" sz="1800" u="sng"/>
              <a:t>http://sl.wikipedia.org/wiki/Drugi_slovenski_kme%C4%8Dki_upor</a:t>
            </a:r>
            <a:r>
              <a:rPr lang="sl-SI" altLang="sl-SI" sz="1800"/>
              <a:t> </a:t>
            </a:r>
          </a:p>
          <a:p>
            <a:r>
              <a:rPr lang="sl-SI" altLang="sl-SI" sz="1800" u="sng"/>
              <a:t>http://klativitez.mojforum.si/klativitez-post-91.html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 sz="1800"/>
          </a:p>
          <a:p>
            <a:pPr>
              <a:buFont typeface="Wingdings 2" panose="05020102010507070707" pitchFamily="18" charset="2"/>
              <a:buNone/>
            </a:pPr>
            <a:endParaRPr lang="sl-SI" altLang="sl-SI" sz="1800"/>
          </a:p>
          <a:p>
            <a:endParaRPr lang="sl-SI" altLang="sl-SI" sz="18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F743D1-5F79-4935-A01A-6FDEF907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/>
              <a:t>VIRI: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237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Constantia</vt:lpstr>
      <vt:lpstr>Wingdings 2</vt:lpstr>
      <vt:lpstr>Paper</vt:lpstr>
      <vt:lpstr>2. Slovenski kmečki upor iz leta 1635: HOLA HOLA MI SMO TU</vt:lpstr>
      <vt:lpstr>KDAJ, KJE?</vt:lpstr>
      <vt:lpstr>KDO?</vt:lpstr>
      <vt:lpstr>POTEK  UPORA:</vt:lpstr>
      <vt:lpstr>ZAKAJ?</vt:lpstr>
      <vt:lpstr>POSLEDICE</vt:lpstr>
      <vt:lpstr>ZANIMIVOSTI:</vt:lpstr>
      <vt:lpstr>VIRI: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2019-06-03T09:14:35Z</dcterms:created>
  <dcterms:modified xsi:type="dcterms:W3CDTF">2019-06-03T09:14:35Z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