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7">
            <a:extLst>
              <a:ext uri="{FF2B5EF4-FFF2-40B4-BE49-F238E27FC236}">
                <a16:creationId xmlns:a16="http://schemas.microsoft.com/office/drawing/2014/main" id="{BD88E22A-0D46-4500-9ADC-9C84852960CF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12">
            <a:extLst>
              <a:ext uri="{FF2B5EF4-FFF2-40B4-BE49-F238E27FC236}">
                <a16:creationId xmlns:a16="http://schemas.microsoft.com/office/drawing/2014/main" id="{9A61E60D-1C8F-4D1C-B389-1D57185929C6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FA7F20EE-8491-4636-9CB7-EFBFCA9FADDD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3D21E66E-D743-46E0-82F7-5D9E232C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E7CA-A161-4896-B561-71ADE45410C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5F07700D-B3A5-40E4-AA04-323469DAE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E51FFD-1705-4DE7-8E44-7D03901C332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12F6E550-EED4-451A-A306-A6E3DC1CB4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777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A3E6D2F3-A7B8-4CE0-A9B8-141E3D8F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068E-2ED2-496B-B5EF-7C4E1A7F719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158337E0-9D11-4F98-8C97-5AA427B8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0DCE2684-F30B-46FA-A9F3-D359E0E0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6CDC-5560-498A-8556-3EBEF28A0D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300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E28222FB-9377-499F-92F8-0BCDCB70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1DBA-0565-40C5-84D7-9F019E3D659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C934D7AE-0C2D-4776-8B17-F146BB2E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D0DAE586-6593-4048-8DF8-85F6D765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86A80-E740-4950-9425-A866C943CA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891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66E92682-0F1E-47D8-96B6-77EDAD36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52EB-D8FB-4902-AB3E-D3606B6CD41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35B23204-A7AE-43DB-B3B3-20454B927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DF416738-9DFD-424C-9BFD-22BDD5B8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95040-E19E-4ADE-B5B6-C9971C9AC2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2097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AF024781-4D74-4E12-8680-7616D469336B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4BAA0B4-4F14-420C-96A7-B57C0DBD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95FF-5504-4668-99CE-5E1E44FE452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D614162-1A84-498C-9DBD-26943B5B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C73DEE3-495C-4705-A0F9-57C97D7C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81636-2FDF-413A-B1A9-1CACC66597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370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A8CF57EF-8332-4F8A-B67E-BBF0C416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9447-0001-4E91-9BAF-C0A58B16BA7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4FEC0E9A-B4D0-4C4E-B2A4-F86C9458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08EE895F-01AE-426F-A313-2B6C192D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D0B2A-0B60-41ED-B441-CF8BC98E0D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185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ABE1CB3F-2454-47D8-ACDA-127F805AC129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16">
            <a:extLst>
              <a:ext uri="{FF2B5EF4-FFF2-40B4-BE49-F238E27FC236}">
                <a16:creationId xmlns:a16="http://schemas.microsoft.com/office/drawing/2014/main" id="{1A1F8DEE-0C24-403A-B027-28026FAEECD3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D5967008-C674-487B-99F0-BF4DFF141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94E2C8-9D51-429F-AE93-19373F5CA83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4011690F-90F4-4B1C-BEDB-4C9BB98D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2F9F5F71-60C5-4581-BA41-27D1286488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D106C-1802-4AB2-B951-EA0F53CC906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758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24FAD8DB-ACF6-45C6-B92F-10ACC0A0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AC0B-6B22-4267-9301-B420D08C65D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D4F96C33-D503-4DAD-AB95-56A1A8DF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1A5A3441-D22E-44EC-9822-763B0847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0FD4F-A160-4A69-88CA-1885176EA2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947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9853F377-337D-4EF8-A0E8-B5D74C47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C063-F1C5-419B-8328-F5E27E53057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25357E20-901E-41E1-825A-4143DC7F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443862F1-D519-484D-9365-9B91B8D91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0DB99-6700-4E85-9AFB-16EEB47BB9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994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E19E7602-679B-4018-B43B-983AF70A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837F1-1D55-47BC-B09E-68D0224065E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A2F2875C-3C67-4B17-B1F6-E16B59623C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4B9A57-76E6-411F-BD40-9BAC8E7A654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61D70FD6-A752-470D-8BAE-B435A6DB4E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403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9EB2C03A-88B8-474C-B8E0-57B6BCAD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16966-8515-4768-A538-3970E6B9351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E8E83B6A-870D-4782-8BA6-081ADD2D6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8E08E3-27A8-429B-A565-27E3085AB24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FC84609C-B6AF-4D15-AB14-483DEA5C94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853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E6D01F38-E350-4083-85AE-EF5C5990B3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61765579-4CC5-4F72-B6B6-B395274D0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E9808-1E1A-4948-AFBA-2D9BC32ECB1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A5166C1C-6666-4739-ACF1-A1C04F002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4562EA0C-8175-495B-A2FF-F7FA4E8D4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BAD590D8-D7EE-403E-915C-8A6183EC731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3555CEA8-7FE9-4A6A-92C2-52787853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B8A2C696-DD54-4FC1-B322-1FB3D833F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D54B1BD-6218-4C94-B25D-720FEEE5E2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DUHOVNA IN POSVETNA </a:t>
            </a:r>
            <a:r>
              <a:rPr lang="sl-SI" b="1"/>
              <a:t>MOČ CERKVE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images3.wikia.nocookie.net/__cb20070504160402/uncyclopedia/images/8/8b/Angry_pope.gif">
            <a:extLst>
              <a:ext uri="{FF2B5EF4-FFF2-40B4-BE49-F238E27FC236}">
                <a16:creationId xmlns:a16="http://schemas.microsoft.com/office/drawing/2014/main" id="{0EA66758-17CA-45CE-8EEE-D45E70FCF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3240087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lak 5">
            <a:extLst>
              <a:ext uri="{FF2B5EF4-FFF2-40B4-BE49-F238E27FC236}">
                <a16:creationId xmlns:a16="http://schemas.microsoft.com/office/drawing/2014/main" id="{5D040253-A5F5-40FF-95D7-2C28C95FA896}"/>
              </a:ext>
            </a:extLst>
          </p:cNvPr>
          <p:cNvSpPr/>
          <p:nvPr/>
        </p:nvSpPr>
        <p:spPr>
          <a:xfrm>
            <a:off x="3492500" y="1341438"/>
            <a:ext cx="3527425" cy="2016125"/>
          </a:xfrm>
          <a:prstGeom prst="cloudCallout">
            <a:avLst>
              <a:gd name="adj1" fmla="val -49988"/>
              <a:gd name="adj2" fmla="val 80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Dovolj za danes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B113B7C9-7D29-480F-98B8-A0608528D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/>
          </a:bodyPr>
          <a:lstStyle/>
          <a:p>
            <a:pPr lvl="8">
              <a:buFont typeface="Wingdings 2" pitchFamily="18" charset="2"/>
              <a:buNone/>
              <a:defRPr/>
            </a:pPr>
            <a:r>
              <a:rPr lang="sl-SI" dirty="0"/>
              <a:t>			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VERA RIM. CESARSTVA</a:t>
            </a:r>
          </a:p>
          <a:p>
            <a:pPr lvl="8">
              <a:buFont typeface="Wingdings 2" pitchFamily="18" charset="2"/>
              <a:buNone/>
              <a:defRPr/>
            </a:pPr>
            <a:r>
              <a:rPr lang="sl-SI" sz="2000" dirty="0"/>
              <a:t>			</a:t>
            </a:r>
            <a:r>
              <a:rPr lang="sl-SI" sz="2000" b="1" dirty="0"/>
              <a:t>Trdna notranja organizacija</a:t>
            </a:r>
          </a:p>
          <a:p>
            <a:pPr lvl="8">
              <a:buFont typeface="Wingdings 2" pitchFamily="18" charset="2"/>
              <a:buNone/>
              <a:defRPr/>
            </a:pPr>
            <a:endParaRPr lang="sl-SI" sz="2000" b="1" dirty="0"/>
          </a:p>
          <a:p>
            <a:pPr lvl="8">
              <a:buFont typeface="Wingdings 2" pitchFamily="18" charset="2"/>
              <a:buNone/>
              <a:defRPr/>
            </a:pPr>
            <a:endParaRPr lang="sl-SI" sz="2000" b="1" dirty="0"/>
          </a:p>
          <a:p>
            <a:pPr lvl="8">
              <a:buFont typeface="Wingdings 2" pitchFamily="18" charset="2"/>
              <a:buNone/>
              <a:defRPr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POMEN: </a:t>
            </a:r>
          </a:p>
          <a:p>
            <a:pPr lvl="8">
              <a:buFont typeface="Arial" pitchFamily="34" charset="0"/>
              <a:buChar char="•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Nastanek Fevdalne države</a:t>
            </a:r>
          </a:p>
          <a:p>
            <a:pPr lvl="8">
              <a:buFont typeface="Arial" pitchFamily="34" charset="0"/>
              <a:buChar char="•"/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Priseljevanje  ljudstev</a:t>
            </a:r>
          </a:p>
          <a:p>
            <a:pPr lvl="8">
              <a:buFont typeface="Arial" pitchFamily="34" charset="0"/>
              <a:buChar char="•"/>
              <a:defRPr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2" descr="http://3.bp.blogspot.com/_yDdXOmWh19g/TR2Nv2FlZeI/AAAAAAAAABE/ahILg08pPiY/s1600/605christianity.gif">
            <a:extLst>
              <a:ext uri="{FF2B5EF4-FFF2-40B4-BE49-F238E27FC236}">
                <a16:creationId xmlns:a16="http://schemas.microsoft.com/office/drawing/2014/main" id="{33D786BB-1F4B-4BDB-B24F-2E48E4EC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23812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vzdol ukrivljena puščica 5">
            <a:extLst>
              <a:ext uri="{FF2B5EF4-FFF2-40B4-BE49-F238E27FC236}">
                <a16:creationId xmlns:a16="http://schemas.microsoft.com/office/drawing/2014/main" id="{B7006598-6178-4329-8373-A2FE8859CAD5}"/>
              </a:ext>
            </a:extLst>
          </p:cNvPr>
          <p:cNvSpPr/>
          <p:nvPr/>
        </p:nvSpPr>
        <p:spPr>
          <a:xfrm>
            <a:off x="2771775" y="765175"/>
            <a:ext cx="1368425" cy="6477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9" name="Enakokraki trikotnik 8">
            <a:extLst>
              <a:ext uri="{FF2B5EF4-FFF2-40B4-BE49-F238E27FC236}">
                <a16:creationId xmlns:a16="http://schemas.microsoft.com/office/drawing/2014/main" id="{779868EC-28AF-4C22-AE23-86F19DA6A880}"/>
              </a:ext>
            </a:extLst>
          </p:cNvPr>
          <p:cNvSpPr/>
          <p:nvPr/>
        </p:nvSpPr>
        <p:spPr>
          <a:xfrm>
            <a:off x="5292725" y="3429000"/>
            <a:ext cx="3240088" cy="2879725"/>
          </a:xfrm>
          <a:prstGeom prst="triangle">
            <a:avLst>
              <a:gd name="adj" fmla="val 49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PAPEŠTVO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POSVETNI VLADARJI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PODREJENI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6EF84B0F-3446-44C8-A5AA-37657E6BF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KANONSKO PRAVO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sl-SI" dirty="0"/>
              <a:t>(cerkveni zakoni)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CERKVENA SODIŠČA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B75BA40-E66D-45C0-B923-FCDEF3DC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003232" cy="8229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12. stoletje………………………………………</a:t>
            </a:r>
          </a:p>
        </p:txBody>
      </p:sp>
      <p:pic>
        <p:nvPicPr>
          <p:cNvPr id="9220" name="Picture 2" descr="Slika:Treegratian.jpg">
            <a:extLst>
              <a:ext uri="{FF2B5EF4-FFF2-40B4-BE49-F238E27FC236}">
                <a16:creationId xmlns:a16="http://schemas.microsoft.com/office/drawing/2014/main" id="{6D3C0C1B-3638-4BD9-BA6A-DC2B3654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338455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uščica dol 4">
            <a:extLst>
              <a:ext uri="{FF2B5EF4-FFF2-40B4-BE49-F238E27FC236}">
                <a16:creationId xmlns:a16="http://schemas.microsoft.com/office/drawing/2014/main" id="{37C883E4-C665-4D9C-8968-806CF35E5F1A}"/>
              </a:ext>
            </a:extLst>
          </p:cNvPr>
          <p:cNvSpPr/>
          <p:nvPr/>
        </p:nvSpPr>
        <p:spPr>
          <a:xfrm>
            <a:off x="2339975" y="2636838"/>
            <a:ext cx="503238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9222" name="Picture 4" descr="http://www.epublika.si/UserFiles/image/novice/gospodarstvo_bilancia.jpg">
            <a:extLst>
              <a:ext uri="{FF2B5EF4-FFF2-40B4-BE49-F238E27FC236}">
                <a16:creationId xmlns:a16="http://schemas.microsoft.com/office/drawing/2014/main" id="{1CD4B34E-CF52-4998-AFD5-8F335E44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2087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F1A643DA-1DE1-4EE2-BDAD-CE0FFA855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46725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pomeni EKSKOMUNIKACIJA za vladarje?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/…/ V isti vrsti cerkvenih kazenskih ukrepov je interdikt, ki je z splošnim izobčenjem prizadel celo ozemlje, vse mesto, da bi prisilili k pokorščini tistega, ki je bil odgovoren za tisti kraj; fevdalnega gospoda, kralja, ali celo opata. Tovrstna izključitev iz družbe verujočih je bila najučinkovitejše sredstvo za dosego krivičnega poboljšanja, saj je interdikt prepovedal sleherni verski obred: zvonovi so nehali zvoniti, svetih opravil (poroke, pokopi…) niso  več opravljali, kar je delalo življenje za ljudi dobesedno nevzdržno /…/</a:t>
            </a:r>
          </a:p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endParaRPr lang="sl-SI" sz="1400" dirty="0"/>
          </a:p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endParaRPr lang="sl-SI" sz="1400" dirty="0"/>
          </a:p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endParaRPr lang="sl-SI" sz="1400" dirty="0"/>
          </a:p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400" dirty="0"/>
              <a:t>Regine </a:t>
            </a:r>
            <a:r>
              <a:rPr lang="sl-SI" sz="1400" dirty="0" err="1"/>
              <a:t>Pernoud</a:t>
            </a:r>
            <a:r>
              <a:rPr lang="sl-SI" sz="1400" dirty="0"/>
              <a:t>, Nehajmo že s tem srednjim vekom</a:t>
            </a:r>
          </a:p>
          <a:p>
            <a:pPr marL="274320" indent="-27432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400" dirty="0"/>
              <a:t>Družina, Ljubljana 2003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ladina.si/media/www/slike.old/clanki/200116/inkvizic2_display.jpg">
            <a:extLst>
              <a:ext uri="{FF2B5EF4-FFF2-40B4-BE49-F238E27FC236}">
                <a16:creationId xmlns:a16="http://schemas.microsoft.com/office/drawing/2014/main" id="{0019BAA9-13C9-4D9F-9C4C-E8AB8C12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9275"/>
            <a:ext cx="6931025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://3.bp.blogspot.com/_OZEW1KPpFOI/SfJgpEgqbQI/AAAAAAAABwQ/c-BZe-iea0Q/s400/pope_benedict.jpg">
            <a:extLst>
              <a:ext uri="{FF2B5EF4-FFF2-40B4-BE49-F238E27FC236}">
                <a16:creationId xmlns:a16="http://schemas.microsoft.com/office/drawing/2014/main" id="{9929E49B-03DC-4DA7-81A7-AF4C3E8C8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3455988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lak 6">
            <a:extLst>
              <a:ext uri="{FF2B5EF4-FFF2-40B4-BE49-F238E27FC236}">
                <a16:creationId xmlns:a16="http://schemas.microsoft.com/office/drawing/2014/main" id="{D624FEEF-B0E5-43CD-84CF-FA36161AA3C3}"/>
              </a:ext>
            </a:extLst>
          </p:cNvPr>
          <p:cNvSpPr/>
          <p:nvPr/>
        </p:nvSpPr>
        <p:spPr>
          <a:xfrm>
            <a:off x="2555875" y="333375"/>
            <a:ext cx="6119813" cy="3816350"/>
          </a:xfrm>
          <a:prstGeom prst="cloudCallout">
            <a:avLst>
              <a:gd name="adj1" fmla="val -44295"/>
              <a:gd name="adj2" fmla="val 458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2292" name="Picture 8" descr="http://upload.wikimedia.org/wikipedia/en/f/fa/Stacks_of_money.jpg">
            <a:extLst>
              <a:ext uri="{FF2B5EF4-FFF2-40B4-BE49-F238E27FC236}">
                <a16:creationId xmlns:a16="http://schemas.microsoft.com/office/drawing/2014/main" id="{E44EC24D-BD28-4CF8-A2EE-D4BF10DC3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D4"/>
              </a:clrFrom>
              <a:clrTo>
                <a:srgbClr val="FFFD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2808288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324F99A-BA6F-40D9-8DC5-32016625E8FD}"/>
              </a:ext>
            </a:extLst>
          </p:cNvPr>
          <p:cNvSpPr txBox="1"/>
          <p:nvPr/>
        </p:nvSpPr>
        <p:spPr>
          <a:xfrm>
            <a:off x="5795963" y="1628775"/>
            <a:ext cx="2260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= ODPUSTKI</a:t>
            </a:r>
          </a:p>
        </p:txBody>
      </p:sp>
      <p:sp>
        <p:nvSpPr>
          <p:cNvPr id="12294" name="PoljeZBesedilom 9">
            <a:extLst>
              <a:ext uri="{FF2B5EF4-FFF2-40B4-BE49-F238E27FC236}">
                <a16:creationId xmlns:a16="http://schemas.microsoft.com/office/drawing/2014/main" id="{FC380E22-F465-4794-B156-7E18363AA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08500"/>
            <a:ext cx="2693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/>
              <a:t>~Odpušča grehe za denar</a:t>
            </a:r>
          </a:p>
          <a:p>
            <a:r>
              <a:rPr lang="sl-SI" altLang="sl-SI"/>
              <a:t>~KRIŽARSKE VOJNE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laček 1 5">
            <a:extLst>
              <a:ext uri="{FF2B5EF4-FFF2-40B4-BE49-F238E27FC236}">
                <a16:creationId xmlns:a16="http://schemas.microsoft.com/office/drawing/2014/main" id="{03ACD467-D71E-4A6B-B8E3-8E293486A8C1}"/>
              </a:ext>
            </a:extLst>
          </p:cNvPr>
          <p:cNvSpPr/>
          <p:nvPr/>
        </p:nvSpPr>
        <p:spPr>
          <a:xfrm>
            <a:off x="2915816" y="2924944"/>
            <a:ext cx="2160240" cy="3096344"/>
          </a:xfrm>
          <a:prstGeom prst="borderCallout1">
            <a:avLst>
              <a:gd name="adj1" fmla="val -528"/>
              <a:gd name="adj2" fmla="val 53396"/>
              <a:gd name="adj3" fmla="val -57306"/>
              <a:gd name="adj4" fmla="val 1016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Ohranijo MORALO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CISTERIJANCI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/>
              <a:t>(ročna dela, samota, mir…)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KARTUZIJANI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laček 1 4">
            <a:extLst>
              <a:ext uri="{FF2B5EF4-FFF2-40B4-BE49-F238E27FC236}">
                <a16:creationId xmlns:a16="http://schemas.microsoft.com/office/drawing/2014/main" id="{7C173403-5D70-4A64-8D22-6250D1FD7057}"/>
              </a:ext>
            </a:extLst>
          </p:cNvPr>
          <p:cNvSpPr/>
          <p:nvPr/>
        </p:nvSpPr>
        <p:spPr>
          <a:xfrm>
            <a:off x="611560" y="2924944"/>
            <a:ext cx="1872208" cy="1728192"/>
          </a:xfrm>
          <a:prstGeom prst="borderCallout1">
            <a:avLst>
              <a:gd name="adj1" fmla="val -528"/>
              <a:gd name="adj2" fmla="val 53396"/>
              <a:gd name="adj3" fmla="val -104988"/>
              <a:gd name="adj4" fmla="val 8682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Nekateri se izpridijo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" name="Ograda vsebine 1">
            <a:extLst>
              <a:ext uri="{FF2B5EF4-FFF2-40B4-BE49-F238E27FC236}">
                <a16:creationId xmlns:a16="http://schemas.microsoft.com/office/drawing/2014/main" id="{6EC9A234-75C2-4D7C-B7CE-F42FDCA78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4835525" cy="5403850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SAMOSTANI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Meniška predanost veri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Izobraževanje, znanost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21" name="Picture 2" descr="http://www.parapsihologija.hr/slike/svbenedikt.jpg">
            <a:extLst>
              <a:ext uri="{FF2B5EF4-FFF2-40B4-BE49-F238E27FC236}">
                <a16:creationId xmlns:a16="http://schemas.microsoft.com/office/drawing/2014/main" id="{441535F3-4276-45A5-A4B8-F86F925B3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81075"/>
            <a:ext cx="3325812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 descr="http://images.mylot.com/userImages/images/postphotos/2558244.jpg">
            <a:extLst>
              <a:ext uri="{FF2B5EF4-FFF2-40B4-BE49-F238E27FC236}">
                <a16:creationId xmlns:a16="http://schemas.microsoft.com/office/drawing/2014/main" id="{2D4B3DD5-654F-45F6-AC20-6DB58388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05263"/>
            <a:ext cx="1509712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E2B1502F-D48F-4CAD-878A-1138F820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147248" cy="8949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13. stol…………………………………………...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CD9DF37-662F-469F-AF21-2F9B7BEA7BBF}"/>
              </a:ext>
            </a:extLst>
          </p:cNvPr>
          <p:cNvSpPr/>
          <p:nvPr/>
        </p:nvSpPr>
        <p:spPr>
          <a:xfrm>
            <a:off x="1476375" y="1484313"/>
            <a:ext cx="2951163" cy="1512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FRANČIŠKANI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/>
              <a:t>~Revščina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/>
              <a:t>~Sv. Frančišek</a:t>
            </a:r>
            <a:endParaRPr lang="sl-SI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435D77CD-EA06-4064-8CA4-6C308CCF10CC}"/>
              </a:ext>
            </a:extLst>
          </p:cNvPr>
          <p:cNvSpPr/>
          <p:nvPr/>
        </p:nvSpPr>
        <p:spPr>
          <a:xfrm>
            <a:off x="5003800" y="1484313"/>
            <a:ext cx="2952750" cy="1512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DOMINIKALCI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/>
              <a:t>~Izobraženi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/>
              <a:t>~Cerkvena sodišča</a:t>
            </a:r>
            <a:endParaRPr lang="sl-SI" dirty="0"/>
          </a:p>
        </p:txBody>
      </p:sp>
      <p:pic>
        <p:nvPicPr>
          <p:cNvPr id="32770" name="Picture 2" descr="http://fourriverscharter.org/projects/Inventions/images/gothic_cathedrals5.jpg">
            <a:extLst>
              <a:ext uri="{FF2B5EF4-FFF2-40B4-BE49-F238E27FC236}">
                <a16:creationId xmlns:a16="http://schemas.microsoft.com/office/drawing/2014/main" id="{73BAB11E-DF33-43AD-8C20-B8689C48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573463"/>
            <a:ext cx="2682875" cy="251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://madamepickwickartblog.com/wp-content/uploads/2010/02/giotto2.jpg">
            <a:extLst>
              <a:ext uri="{FF2B5EF4-FFF2-40B4-BE49-F238E27FC236}">
                <a16:creationId xmlns:a16="http://schemas.microsoft.com/office/drawing/2014/main" id="{467A4FED-C314-4C98-A977-2DADD077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429000"/>
            <a:ext cx="3024188" cy="2836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Raven konektor 9">
            <a:extLst>
              <a:ext uri="{FF2B5EF4-FFF2-40B4-BE49-F238E27FC236}">
                <a16:creationId xmlns:a16="http://schemas.microsoft.com/office/drawing/2014/main" id="{28C9D763-0F40-4A69-BF5F-0EBF8284CF73}"/>
              </a:ext>
            </a:extLst>
          </p:cNvPr>
          <p:cNvCxnSpPr/>
          <p:nvPr/>
        </p:nvCxnSpPr>
        <p:spPr>
          <a:xfrm>
            <a:off x="467544" y="3139281"/>
            <a:ext cx="813690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Oblaček 1 10">
            <a:extLst>
              <a:ext uri="{FF2B5EF4-FFF2-40B4-BE49-F238E27FC236}">
                <a16:creationId xmlns:a16="http://schemas.microsoft.com/office/drawing/2014/main" id="{0B82FE03-8D62-4CD3-B212-656664DF4841}"/>
              </a:ext>
            </a:extLst>
          </p:cNvPr>
          <p:cNvSpPr/>
          <p:nvPr/>
        </p:nvSpPr>
        <p:spPr>
          <a:xfrm>
            <a:off x="7667625" y="3716338"/>
            <a:ext cx="1225550" cy="576262"/>
          </a:xfrm>
          <a:prstGeom prst="borderCallout1">
            <a:avLst>
              <a:gd name="adj1" fmla="val 43001"/>
              <a:gd name="adj2" fmla="val -1071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GIOTTO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92E07273-67E4-4EAB-8885-676A9CCEB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275" y="5876925"/>
            <a:ext cx="4906963" cy="4318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DE COMPOSTELA</a:t>
            </a:r>
          </a:p>
        </p:txBody>
      </p:sp>
      <p:pic>
        <p:nvPicPr>
          <p:cNvPr id="15363" name="Picture 6" descr="http://www.caminoways.com/uploads/section/day-hotel/full/1309360081_Camino-frances-day8.jpg">
            <a:extLst>
              <a:ext uri="{FF2B5EF4-FFF2-40B4-BE49-F238E27FC236}">
                <a16:creationId xmlns:a16="http://schemas.microsoft.com/office/drawing/2014/main" id="{FF892FFE-629E-4BD4-B05B-40F9363A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08275"/>
            <a:ext cx="42481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F37436C8-BBEC-4B21-9387-CC905313345E}"/>
              </a:ext>
            </a:extLst>
          </p:cNvPr>
          <p:cNvSpPr/>
          <p:nvPr/>
        </p:nvSpPr>
        <p:spPr>
          <a:xfrm>
            <a:off x="683568" y="548680"/>
            <a:ext cx="7776864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Vera jih spremlja od rojstva do smrti.</a:t>
            </a:r>
            <a:endParaRPr lang="sl-SI" i="1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87AC1AED-463D-405C-AA1F-28789B7255E5}"/>
              </a:ext>
            </a:extLst>
          </p:cNvPr>
          <p:cNvSpPr/>
          <p:nvPr/>
        </p:nvSpPr>
        <p:spPr>
          <a:xfrm>
            <a:off x="900113" y="3716338"/>
            <a:ext cx="2303462" cy="865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ROMANJA</a:t>
            </a:r>
          </a:p>
        </p:txBody>
      </p:sp>
      <p:sp>
        <p:nvSpPr>
          <p:cNvPr id="15368" name="PoljeZBesedilom 8">
            <a:extLst>
              <a:ext uri="{FF2B5EF4-FFF2-40B4-BE49-F238E27FC236}">
                <a16:creationId xmlns:a16="http://schemas.microsoft.com/office/drawing/2014/main" id="{CC9673C6-1651-41CD-91D3-5B706A890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652963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Rim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/>
              <a:t>Sveta dežela</a:t>
            </a:r>
          </a:p>
        </p:txBody>
      </p:sp>
      <p:pic>
        <p:nvPicPr>
          <p:cNvPr id="15369" name="Picture 8" descr="http://7bigspoons.com/wp-content/uploads/2011/03/birth-to-death.png">
            <a:extLst>
              <a:ext uri="{FF2B5EF4-FFF2-40B4-BE49-F238E27FC236}">
                <a16:creationId xmlns:a16="http://schemas.microsoft.com/office/drawing/2014/main" id="{386B4081-FA6A-407D-B114-5EB6A40B5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6697662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195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Constantia</vt:lpstr>
      <vt:lpstr>Wingdings</vt:lpstr>
      <vt:lpstr>Wingdings 2</vt:lpstr>
      <vt:lpstr>Papir</vt:lpstr>
      <vt:lpstr>DUHOVNA IN POSVETNA MOČ CERKVE</vt:lpstr>
      <vt:lpstr>PowerPoint Presentation</vt:lpstr>
      <vt:lpstr>12. stoletje………………………………………</vt:lpstr>
      <vt:lpstr>PowerPoint Presentation</vt:lpstr>
      <vt:lpstr>PowerPoint Presentation</vt:lpstr>
      <vt:lpstr>PowerPoint Presentation</vt:lpstr>
      <vt:lpstr>PowerPoint Presentation</vt:lpstr>
      <vt:lpstr>13. stol…………………………………………...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2019-06-03T09:14:37Z</dcterms:created>
  <dcterms:modified xsi:type="dcterms:W3CDTF">2019-06-03T09:14:37Z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