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16" autoAdjust="0"/>
  </p:normalViewPr>
  <p:slideViewPr>
    <p:cSldViewPr>
      <p:cViewPr varScale="1">
        <p:scale>
          <a:sx n="89" d="100"/>
          <a:sy n="89" d="100"/>
        </p:scale>
        <p:origin x="-102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CC31-D20C-469E-993C-C422F62BE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23D6D-43D1-4B86-AD74-9648290B6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B9D5A-9C9D-447E-80A5-79D08C0C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70221-9022-468D-8FFC-E8BEAD06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69415-AEA6-4B87-AD04-72D4BA29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A730B-36AA-4D02-8447-D2667D7EFB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358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75EE1-E9A8-4099-87E2-A0BA35DBD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4679C-206D-4F23-91D7-6CE75B3FB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86409-140A-4387-9A60-2C237BF3E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B52A9-96EF-4327-92A3-C0219BD03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C2CBA-B333-4CA0-9012-0A4C380B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3AF9C-1059-44A6-94DB-1BF5001BC5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0090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727FEC-44E0-4947-A251-88C0E71E0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0AAF75-85F0-4ADA-8FD3-DC9B7E7D0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1EC12-F04C-4195-A7FE-3CC3607C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80890-4759-45EA-9777-5684BF756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AE2D1-1D12-4FB3-8CF6-26B5C14D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DEFB9-B0EB-45C5-B8D4-267A0557DA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9832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2F17B-40A2-4904-AC06-F575AD4E2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606A1-DCB0-40A5-9FDC-144407E62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9FCDF-2F05-431D-88EC-E5661EDB6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758AE-1E89-4C25-A406-327111C7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DA0EE-A5E5-41BB-B3DC-EE8B38037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97567-4256-4E6F-B1A4-C617804B39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2560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C8879-0D57-4D29-99A9-A12F69628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B9A7C-13C2-4928-8E36-8E6879BB1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9BD7B-9A06-4CEA-8413-9E8957FD9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8D7D4-A1AE-4E3C-AA8D-65A123F8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3091E-CCBB-4415-A609-723B99C0D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64021-6594-484F-A39E-B0E67FE417D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7083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02C2E-A1EF-4E00-A98E-E0811176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4CA8D-6565-4D37-88F0-FADFD1A4D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0023C8-6E96-4E47-9245-BE7999964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58ADC-D5BD-4CAB-A35D-29509CE0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41918-26DA-4D4A-BC77-0A5D3113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064D6-1F98-493D-AD8C-108C8520C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7E18E-70C8-4D4E-AA5E-9E4764251DC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1207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72DC-920C-49A8-B925-04A5E104F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0F8F9-87E6-41E2-92E8-6CB411EE6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9DA76-7E6D-4D65-82BD-3E4032A53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CD0DD1-40D4-42E7-B599-950D3EA6B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E8D15A-31EB-4BF8-88C7-24400668D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4A6BB3-BB9B-4EFF-8DF8-6DE9D0DCE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431CCA-49CB-48C2-93A9-2F75107B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B8430F-CA8E-46E7-943B-657F3E32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BE575-EBF1-4D5E-96D7-07FF1F816D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8890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51DF-F462-452D-BBD6-8CE648925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27880C-234F-4076-B3D6-6F99A238B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7E652-7143-47CC-899D-DDBA4A0AF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78F64-FB71-40C8-83F1-1E62BCDA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2C97A-6E0C-4FD4-900C-9349118AA9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2651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D57D33-B68B-4CDA-9C9E-2D964322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94340C-1FED-4AFF-A921-6EB4743F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5D81F-6EF5-4DE1-8521-FE7BE30E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06E1D-52EF-462F-A412-7FE7DFBF92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8434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A48F1-4E33-4376-AD41-98A1EC04F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7EB74-841A-44D1-B7D9-688E38731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A566B-62F1-42F4-84D0-3141D05E3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5CDE4-8C27-4E6D-BCBA-46DDD542B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B2DF6-4245-43C9-BECA-B623771A2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147D4-D694-4528-92E0-70E4D8F9F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681D1-7D31-455D-BD75-4A5785F2894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4566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6EC17-5B48-4FDC-BF12-BAD4D8263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803D4F-24D4-4D02-98B4-41E57C3191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B4EA2-D23D-49E4-A8B5-EBB1D927A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DB22B-FDB1-457A-BEEF-DA0654DEB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BF6CF-47FB-4362-BFB7-51EB5C522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BEB77-8F59-42E2-A560-EC849768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69902-33EB-41F3-B431-1AECD2C0BFC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0162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>
            <a:extLst>
              <a:ext uri="{FF2B5EF4-FFF2-40B4-BE49-F238E27FC236}">
                <a16:creationId xmlns:a16="http://schemas.microsoft.com/office/drawing/2014/main" id="{F9257AC7-93B0-4C94-85ED-6BBFD28B3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>
            <a:extLst>
              <a:ext uri="{FF2B5EF4-FFF2-40B4-BE49-F238E27FC236}">
                <a16:creationId xmlns:a16="http://schemas.microsoft.com/office/drawing/2014/main" id="{5AAB8E32-F6DD-4DDA-9EDD-6C4674166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9065DDB-741E-4CFA-81F5-ED0BC4D007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matrice.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04C0935-FCE0-4549-8E18-0F45236858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174C85-FB72-4346-AA31-6B1A4F2CBC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FDE2F48-5F87-4341-9153-9D12EFD437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D7AA7A-E24F-4BF0-AFDC-C4727E7E710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0467281-FDF4-41DD-B768-A7A2D3710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7488237" cy="5472112"/>
          </a:xfrm>
        </p:spPr>
        <p:txBody>
          <a:bodyPr/>
          <a:lstStyle/>
          <a:p>
            <a:r>
              <a:rPr lang="sl-SI" altLang="sl-SI" sz="129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Dunajski kongres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E52E69A-C3F0-42E0-83A7-E29A163A6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O dunajskem kongresu…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56012DC2-6535-4549-A3B7-D55CB4E99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7800" y="1600200"/>
            <a:ext cx="7239000" cy="2260600"/>
          </a:xfrm>
        </p:spPr>
        <p:txBody>
          <a:bodyPr/>
          <a:lstStyle/>
          <a:p>
            <a:r>
              <a:rPr lang="sl-SI" altLang="sl-SI" sz="2400" b="1" i="1"/>
              <a:t>zbor veleposlanikov</a:t>
            </a:r>
          </a:p>
          <a:p>
            <a:r>
              <a:rPr lang="sl-SI" altLang="sl-SI" sz="2400" b="1" i="1"/>
              <a:t>1. september 1814 – 9. junij 1815</a:t>
            </a:r>
          </a:p>
          <a:p>
            <a:r>
              <a:rPr lang="sl-SI" altLang="sl-SI" sz="2400" b="1" i="1"/>
              <a:t>predsedujoči Klemens Wenzel von Metternich </a:t>
            </a:r>
          </a:p>
          <a:p>
            <a:r>
              <a:rPr lang="sl-SI" altLang="sl-SI" sz="2400" b="1" i="1"/>
              <a:t>povratek Napoleona </a:t>
            </a:r>
          </a:p>
          <a:p>
            <a:r>
              <a:rPr lang="sl-SI" altLang="sl-SI" sz="2400" b="1" i="1"/>
              <a:t>oblikovanje celotne Evrope po napoleonskih vojnah</a:t>
            </a:r>
          </a:p>
          <a:p>
            <a:endParaRPr lang="sl-SI" altLang="sl-SI" sz="2400" b="1" i="1"/>
          </a:p>
        </p:txBody>
      </p:sp>
      <p:pic>
        <p:nvPicPr>
          <p:cNvPr id="21512" name="Picture 8" descr="wiener-altstadt-unesco-weltkulturerbe-wien-wien-sehenswuerdigkeiten">
            <a:extLst>
              <a:ext uri="{FF2B5EF4-FFF2-40B4-BE49-F238E27FC236}">
                <a16:creationId xmlns:a16="http://schemas.microsoft.com/office/drawing/2014/main" id="{5289F7A6-B7CF-491A-B501-C47155CA3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933825"/>
            <a:ext cx="4464050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DABD3E8-5592-4333-9AFE-0FBA1D5D9D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Udeleženci 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48F2C4B-951C-4A06-AC80-370DA65DC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9250" y="1628775"/>
            <a:ext cx="7067550" cy="1944688"/>
          </a:xfrm>
        </p:spPr>
        <p:txBody>
          <a:bodyPr/>
          <a:lstStyle/>
          <a:p>
            <a:r>
              <a:rPr lang="sl-SI" altLang="sl-SI" sz="2400" b="1" i="1"/>
              <a:t>predstavniki držav</a:t>
            </a:r>
          </a:p>
          <a:p>
            <a:r>
              <a:rPr lang="sl-SI" altLang="sl-SI" sz="2400" b="1" i="1"/>
              <a:t>Avstrija, Prusija, Rusija, Velika Britanija in Francija</a:t>
            </a:r>
          </a:p>
          <a:p>
            <a:r>
              <a:rPr lang="sl-SI" altLang="sl-SI" sz="2400" b="1" i="1"/>
              <a:t>izločitev francoske delegacije </a:t>
            </a:r>
          </a:p>
          <a:p>
            <a:endParaRPr lang="sl-SI" altLang="sl-SI" sz="2800" b="1" i="1"/>
          </a:p>
        </p:txBody>
      </p:sp>
      <p:pic>
        <p:nvPicPr>
          <p:cNvPr id="22535" name="Picture 7" descr="udelezenci_dunajskega_kongresa_7549">
            <a:extLst>
              <a:ext uri="{FF2B5EF4-FFF2-40B4-BE49-F238E27FC236}">
                <a16:creationId xmlns:a16="http://schemas.microsoft.com/office/drawing/2014/main" id="{602FA6E7-4847-432A-B8E3-6884EB70B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357563"/>
            <a:ext cx="5400675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8944B1E-7BD4-4E44-8AC1-039C7C9B7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Poljsko-saška kriza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1FE5DFE-A56F-48B8-AF50-997817F96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 b="1" i="1"/>
              <a:t>predlog sporazuma</a:t>
            </a:r>
          </a:p>
          <a:p>
            <a:r>
              <a:rPr lang="sl-SI" altLang="sl-SI" sz="2400" b="1" i="1"/>
              <a:t>neodvisno Poljsko kraljestvo</a:t>
            </a:r>
          </a:p>
          <a:p>
            <a:r>
              <a:rPr lang="sl-SI" altLang="sl-SI" sz="2400" b="1" i="1"/>
              <a:t>nasprotovanje Angležev, Avstrijcev in Francozov</a:t>
            </a:r>
          </a:p>
          <a:p>
            <a:r>
              <a:rPr lang="sl-SI" altLang="sl-SI" sz="2400" b="1" i="1"/>
              <a:t>tajni sporazum (3. januar 1815)</a:t>
            </a:r>
          </a:p>
          <a:p>
            <a:r>
              <a:rPr lang="sl-SI" altLang="sl-SI" sz="2400" b="1" i="1"/>
              <a:t>Rusija dobi večino Napoleonovega vojvodstva (Poznan)</a:t>
            </a:r>
          </a:p>
          <a:p>
            <a:r>
              <a:rPr lang="sl-SI" altLang="sl-SI" sz="2400" b="1" i="1"/>
              <a:t>Prusiji pripade polovica saškega ozemlja</a:t>
            </a:r>
          </a:p>
          <a:p>
            <a:r>
              <a:rPr lang="sl-SI" altLang="sl-SI" sz="2400" b="1" i="1"/>
              <a:t>preostanek vrnejo Friderik August I.</a:t>
            </a:r>
          </a:p>
          <a:p>
            <a:endParaRPr lang="sl-SI" altLang="sl-SI" sz="24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950"/>
                            </p:stCondLst>
                            <p:childTnLst>
                              <p:par>
                                <p:cTn id="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7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4700"/>
                            </p:stCondLst>
                            <p:childTnLst>
                              <p:par>
                                <p:cTn id="3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700"/>
                            </p:stCondLst>
                            <p:childTnLst>
                              <p:par>
                                <p:cTn id="4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3700"/>
                            </p:stCondLst>
                            <p:childTnLst>
                              <p:par>
                                <p:cTn id="5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2950"/>
                            </p:stCondLst>
                            <p:childTnLst>
                              <p:par>
                                <p:cTn id="5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5FA1B01-EECB-4254-89AA-C72BE650A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Ostale spremembe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D98EAB5-8D42-432D-9863-21FC8B6034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 b="1" i="1"/>
              <a:t>potrditev francoske izgube ozemlja</a:t>
            </a:r>
          </a:p>
          <a:p>
            <a:r>
              <a:rPr lang="sl-SI" altLang="sl-SI" sz="2400" b="1" i="1"/>
              <a:t>ozemeljsko povečanje Rusije</a:t>
            </a:r>
          </a:p>
          <a:p>
            <a:r>
              <a:rPr lang="sl-SI" altLang="sl-SI" sz="2400" b="1" i="1"/>
              <a:t>povečanje delov Prusije</a:t>
            </a:r>
          </a:p>
          <a:p>
            <a:r>
              <a:rPr lang="sl-SI" altLang="sl-SI" sz="2400" b="1" i="1"/>
              <a:t>potrditev združitve 300 držav</a:t>
            </a:r>
          </a:p>
          <a:p>
            <a:r>
              <a:rPr lang="sl-SI" altLang="sl-SI" sz="2400" b="1" i="1"/>
              <a:t>prehod Norveške k Švedski</a:t>
            </a:r>
          </a:p>
          <a:p>
            <a:r>
              <a:rPr lang="sl-SI" altLang="sl-SI" sz="2400" b="1" i="1"/>
              <a:t>Nemška zveza</a:t>
            </a:r>
          </a:p>
          <a:p>
            <a:r>
              <a:rPr lang="sl-SI" altLang="sl-SI" sz="2400" b="1" i="1"/>
              <a:t>obnova Papeške države</a:t>
            </a:r>
          </a:p>
          <a:p>
            <a:r>
              <a:rPr lang="sl-SI" altLang="sl-SI" sz="2400" b="1" i="1"/>
              <a:t>Ferdinand IV. Neapeljski zavzame Neapeljsko kraljestvo</a:t>
            </a:r>
          </a:p>
          <a:p>
            <a:r>
              <a:rPr lang="sl-SI" altLang="sl-SI" sz="2400" b="1" i="1"/>
              <a:t>Združeno kraljestvo prejme dele Z. Indije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4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0E6530F-AFC6-4077-AA43-623230E09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Po kongresu…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068DF4E-4149-4588-A347-48F7A839A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6013" y="1125538"/>
            <a:ext cx="6911975" cy="3455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 b="1" i="1"/>
              <a:t>kritike zaradi zanemarjanja nacionalnih idej</a:t>
            </a:r>
          </a:p>
          <a:p>
            <a:pPr>
              <a:lnSpc>
                <a:spcPct val="90000"/>
              </a:lnSpc>
            </a:pPr>
            <a:r>
              <a:rPr lang="sl-SI" altLang="sl-SI" sz="2400" b="1" i="1"/>
              <a:t>velike posledice (do 19. stol.)</a:t>
            </a:r>
          </a:p>
          <a:p>
            <a:pPr>
              <a:lnSpc>
                <a:spcPct val="90000"/>
              </a:lnSpc>
            </a:pPr>
            <a:r>
              <a:rPr lang="sl-SI" altLang="sl-SI" sz="2400" b="1" i="1"/>
              <a:t>novi upori (Poljska)</a:t>
            </a:r>
          </a:p>
          <a:p>
            <a:pPr>
              <a:lnSpc>
                <a:spcPct val="90000"/>
              </a:lnSpc>
            </a:pPr>
            <a:r>
              <a:rPr lang="sl-SI" altLang="sl-SI" sz="2400" b="1" i="1"/>
              <a:t>julijska revolucija – 1830 (Francija)</a:t>
            </a:r>
          </a:p>
          <a:p>
            <a:pPr>
              <a:lnSpc>
                <a:spcPct val="90000"/>
              </a:lnSpc>
            </a:pPr>
            <a:r>
              <a:rPr lang="sl-SI" altLang="sl-SI" sz="2400" b="1" i="1"/>
              <a:t>februarska revolucija – 1848 (Francija)</a:t>
            </a:r>
          </a:p>
          <a:p>
            <a:pPr>
              <a:lnSpc>
                <a:spcPct val="90000"/>
              </a:lnSpc>
            </a:pPr>
            <a:r>
              <a:rPr lang="sl-SI" altLang="sl-SI" sz="2400" b="1" i="1"/>
              <a:t>marčna revolucija – 1848 (Nemška zveza)</a:t>
            </a:r>
          </a:p>
          <a:p>
            <a:pPr>
              <a:lnSpc>
                <a:spcPct val="90000"/>
              </a:lnSpc>
            </a:pPr>
            <a:r>
              <a:rPr lang="sl-SI" altLang="sl-SI" sz="2400" b="1" i="1"/>
              <a:t>zahteve po svobodi tiska in nemškem parlamentu</a:t>
            </a:r>
          </a:p>
          <a:p>
            <a:pPr>
              <a:lnSpc>
                <a:spcPct val="90000"/>
              </a:lnSpc>
            </a:pPr>
            <a:r>
              <a:rPr lang="sl-SI" altLang="sl-SI" sz="2400" b="1" i="1"/>
              <a:t>ideja o vsenemški združitvi dežel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4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7400"/>
                            </p:stCondLst>
                            <p:childTnLst>
                              <p:par>
                                <p:cTn id="3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180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6100"/>
                            </p:stCondLst>
                            <p:childTnLst>
                              <p:par>
                                <p:cTn id="4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5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BFA5FBF-53A2-4093-A1CF-E57554756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Pokongresne vojne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595F2C7-1870-4D8C-AB8A-BE10DF4EB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7800" y="1600200"/>
            <a:ext cx="7239000" cy="3052763"/>
          </a:xfrm>
        </p:spPr>
        <p:txBody>
          <a:bodyPr/>
          <a:lstStyle/>
          <a:p>
            <a:r>
              <a:rPr lang="sl-SI" altLang="sl-SI" sz="2400" b="1" i="1"/>
              <a:t>vojne z Dansko (1848-50 in 1864)</a:t>
            </a:r>
          </a:p>
          <a:p>
            <a:r>
              <a:rPr lang="sl-SI" altLang="sl-SI" sz="2400" b="1" i="1"/>
              <a:t>avstrijsko-pruska vojna (1866)</a:t>
            </a:r>
          </a:p>
          <a:p>
            <a:r>
              <a:rPr lang="sl-SI" altLang="sl-SI" sz="2400" b="1" i="1"/>
              <a:t>francosko-pruska vojna (1870-71)</a:t>
            </a:r>
          </a:p>
          <a:p>
            <a:r>
              <a:rPr lang="sl-SI" altLang="sl-SI" sz="2400" b="1" i="1"/>
              <a:t>upori proti Habsburžanom </a:t>
            </a:r>
          </a:p>
          <a:p>
            <a:r>
              <a:rPr lang="sl-SI" altLang="sl-SI" sz="2400" b="1" i="1"/>
              <a:t>upori proti Bourbonom</a:t>
            </a:r>
          </a:p>
          <a:p>
            <a:r>
              <a:rPr lang="sl-SI" altLang="sl-SI" sz="2400" b="1" i="1"/>
              <a:t>vojna z Avstrijo (1859)</a:t>
            </a:r>
          </a:p>
          <a:p>
            <a:r>
              <a:rPr lang="sl-SI" altLang="sl-SI" sz="2400" b="1" i="1"/>
              <a:t>ustanovitev Kraljevine Italije (1861)</a:t>
            </a:r>
          </a:p>
          <a:p>
            <a:endParaRPr lang="sl-SI" altLang="sl-SI" sz="2400" b="1" i="1"/>
          </a:p>
        </p:txBody>
      </p:sp>
      <p:pic>
        <p:nvPicPr>
          <p:cNvPr id="28677" name="Picture 5" descr="sz5_topovi">
            <a:extLst>
              <a:ext uri="{FF2B5EF4-FFF2-40B4-BE49-F238E27FC236}">
                <a16:creationId xmlns:a16="http://schemas.microsoft.com/office/drawing/2014/main" id="{D536D2DB-C91F-4CFE-9E10-846484A97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724400"/>
            <a:ext cx="3744913" cy="1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208delac">
            <a:extLst>
              <a:ext uri="{FF2B5EF4-FFF2-40B4-BE49-F238E27FC236}">
                <a16:creationId xmlns:a16="http://schemas.microsoft.com/office/drawing/2014/main" id="{174E9A7A-E284-4AF5-8434-58C6ED112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4033837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9" descr="91633-050-F3D1EF27">
            <a:extLst>
              <a:ext uri="{FF2B5EF4-FFF2-40B4-BE49-F238E27FC236}">
                <a16:creationId xmlns:a16="http://schemas.microsoft.com/office/drawing/2014/main" id="{E3360E4A-A9D6-4667-8074-061A84790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500438"/>
            <a:ext cx="5329238" cy="318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7" name="Rectangle 11">
            <a:extLst>
              <a:ext uri="{FF2B5EF4-FFF2-40B4-BE49-F238E27FC236}">
                <a16:creationId xmlns:a16="http://schemas.microsoft.com/office/drawing/2014/main" id="{0CE71331-5823-4FB8-B6DD-1264A5AEE0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4663" y="0"/>
            <a:ext cx="4402137" cy="981075"/>
          </a:xfrm>
        </p:spPr>
        <p:txBody>
          <a:bodyPr/>
          <a:lstStyle/>
          <a:p>
            <a:r>
              <a:rPr lang="sl-SI" altLang="sl-SI" sz="2800" b="1" i="1"/>
              <a:t>julijska, februarska in marčna revolucija</a:t>
            </a:r>
          </a:p>
        </p:txBody>
      </p:sp>
      <p:pic>
        <p:nvPicPr>
          <p:cNvPr id="29709" name="Picture 13" descr="marcna_revolucija_dunaj_1848">
            <a:extLst>
              <a:ext uri="{FF2B5EF4-FFF2-40B4-BE49-F238E27FC236}">
                <a16:creationId xmlns:a16="http://schemas.microsoft.com/office/drawing/2014/main" id="{6A242CA8-8050-43C7-81CF-2C4AE9DEB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2513013" cy="314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1" name="Picture 15" descr="webmedia">
            <a:extLst>
              <a:ext uri="{FF2B5EF4-FFF2-40B4-BE49-F238E27FC236}">
                <a16:creationId xmlns:a16="http://schemas.microsoft.com/office/drawing/2014/main" id="{E11BA6C2-313F-4FCF-ACD4-7927F5D77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08050"/>
            <a:ext cx="3673475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6224729-6973-49CF-AF6D-8C86964765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algn="l"/>
            <a:br>
              <a:rPr lang="sl-SI" altLang="sl-SI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sl-SI" altLang="sl-SI" sz="28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342DFB91-2171-4575-8561-F5CF6CE860C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1050" y="260350"/>
            <a:ext cx="3816350" cy="43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Ferdinand IV. Neapeljski</a:t>
            </a:r>
          </a:p>
        </p:txBody>
      </p:sp>
      <p:pic>
        <p:nvPicPr>
          <p:cNvPr id="30726" name="Picture 6" descr="266px-Duchy_of_Warsaw_and_Republic_of_Danzig">
            <a:extLst>
              <a:ext uri="{FF2B5EF4-FFF2-40B4-BE49-F238E27FC236}">
                <a16:creationId xmlns:a16="http://schemas.microsoft.com/office/drawing/2014/main" id="{AAC67A11-9AE5-4CE6-8309-3332A336C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313"/>
            <a:ext cx="4248150" cy="358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Ferdinand_IV_of_Naples">
            <a:extLst>
              <a:ext uri="{FF2B5EF4-FFF2-40B4-BE49-F238E27FC236}">
                <a16:creationId xmlns:a16="http://schemas.microsoft.com/office/drawing/2014/main" id="{9F1BF023-15AA-4957-9021-1D78849D0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3989388" cy="547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1_Office Theme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1_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228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1_Office Theme</vt:lpstr>
      <vt:lpstr>Dunajski kongres</vt:lpstr>
      <vt:lpstr>O dunajskem kongresu…</vt:lpstr>
      <vt:lpstr>Udeleženci </vt:lpstr>
      <vt:lpstr>Poljsko-saška kriza</vt:lpstr>
      <vt:lpstr>Ostale spremembe</vt:lpstr>
      <vt:lpstr>Po kongresu…</vt:lpstr>
      <vt:lpstr>Pokongresne vojne</vt:lpstr>
      <vt:lpstr>PowerPoint Presentation</vt:lpstr>
      <vt:lpstr>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2019-06-03T09:14:38Z</dcterms:created>
  <dcterms:modified xsi:type="dcterms:W3CDTF">2019-06-03T09:14:38Z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