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8" autoAdjust="0"/>
    <p:restoredTop sz="94660"/>
  </p:normalViewPr>
  <p:slideViewPr>
    <p:cSldViewPr>
      <p:cViewPr varScale="1">
        <p:scale>
          <a:sx n="152" d="100"/>
          <a:sy n="152" d="100"/>
        </p:scale>
        <p:origin x="282"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72ED34C9-AD73-48F4-84AD-18D915BFC9ED}"/>
              </a:ext>
            </a:extLst>
          </p:cNvPr>
          <p:cNvGrpSpPr>
            <a:grpSpLocks/>
          </p:cNvGrpSpPr>
          <p:nvPr/>
        </p:nvGrpSpPr>
        <p:grpSpPr bwMode="auto">
          <a:xfrm>
            <a:off x="3800475" y="1789113"/>
            <a:ext cx="5340350" cy="5056187"/>
            <a:chOff x="2394" y="1127"/>
            <a:chExt cx="3364" cy="3185"/>
          </a:xfrm>
        </p:grpSpPr>
        <p:sp>
          <p:nvSpPr>
            <p:cNvPr id="14339" name="Rectangle 3">
              <a:extLst>
                <a:ext uri="{FF2B5EF4-FFF2-40B4-BE49-F238E27FC236}">
                  <a16:creationId xmlns:a16="http://schemas.microsoft.com/office/drawing/2014/main" id="{36A842D1-C09B-45B3-B96F-EA8CA8EEF1A8}"/>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40" name="Oval 4">
              <a:extLst>
                <a:ext uri="{FF2B5EF4-FFF2-40B4-BE49-F238E27FC236}">
                  <a16:creationId xmlns:a16="http://schemas.microsoft.com/office/drawing/2014/main" id="{40BA1FB0-193B-491D-992A-2F3E638D1A7F}"/>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41" name="Rectangle 5">
              <a:extLst>
                <a:ext uri="{FF2B5EF4-FFF2-40B4-BE49-F238E27FC236}">
                  <a16:creationId xmlns:a16="http://schemas.microsoft.com/office/drawing/2014/main" id="{5E9F55E4-7634-43D4-B8BE-C385759DFE7B}"/>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42" name="Freeform 6">
              <a:extLst>
                <a:ext uri="{FF2B5EF4-FFF2-40B4-BE49-F238E27FC236}">
                  <a16:creationId xmlns:a16="http://schemas.microsoft.com/office/drawing/2014/main" id="{89DA63DE-5770-40EE-B6FD-7725A8F4DA30}"/>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43" name="Rectangle 7">
              <a:extLst>
                <a:ext uri="{FF2B5EF4-FFF2-40B4-BE49-F238E27FC236}">
                  <a16:creationId xmlns:a16="http://schemas.microsoft.com/office/drawing/2014/main" id="{CAEF8D69-A91C-4D96-8994-88AB6EDBDC77}"/>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44" name="Rectangle 8">
              <a:extLst>
                <a:ext uri="{FF2B5EF4-FFF2-40B4-BE49-F238E27FC236}">
                  <a16:creationId xmlns:a16="http://schemas.microsoft.com/office/drawing/2014/main" id="{65856F03-09BF-4018-A6F7-FBD310EC246F}"/>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45" name="Rectangle 9">
              <a:extLst>
                <a:ext uri="{FF2B5EF4-FFF2-40B4-BE49-F238E27FC236}">
                  <a16:creationId xmlns:a16="http://schemas.microsoft.com/office/drawing/2014/main" id="{613A4A6C-47AA-4F0E-96FB-095D94A1102A}"/>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46" name="Rectangle 10">
              <a:extLst>
                <a:ext uri="{FF2B5EF4-FFF2-40B4-BE49-F238E27FC236}">
                  <a16:creationId xmlns:a16="http://schemas.microsoft.com/office/drawing/2014/main" id="{11DA2740-0DC1-4D47-9B36-CC8F73474FBD}"/>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47" name="Rectangle 11">
              <a:extLst>
                <a:ext uri="{FF2B5EF4-FFF2-40B4-BE49-F238E27FC236}">
                  <a16:creationId xmlns:a16="http://schemas.microsoft.com/office/drawing/2014/main" id="{6CE7A017-7645-4DD8-B661-9B67D22A5015}"/>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48" name="Freeform 12">
              <a:extLst>
                <a:ext uri="{FF2B5EF4-FFF2-40B4-BE49-F238E27FC236}">
                  <a16:creationId xmlns:a16="http://schemas.microsoft.com/office/drawing/2014/main" id="{A7CB82C3-5F98-4918-A57A-6FB016F6AF7C}"/>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49" name="Freeform 13">
              <a:extLst>
                <a:ext uri="{FF2B5EF4-FFF2-40B4-BE49-F238E27FC236}">
                  <a16:creationId xmlns:a16="http://schemas.microsoft.com/office/drawing/2014/main" id="{9172F4A1-3457-4404-83FD-DF0DEB7DA27A}"/>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0" name="Freeform 14">
              <a:extLst>
                <a:ext uri="{FF2B5EF4-FFF2-40B4-BE49-F238E27FC236}">
                  <a16:creationId xmlns:a16="http://schemas.microsoft.com/office/drawing/2014/main" id="{CB65EF3C-0B1E-4E49-B75E-ABC8A45A0CC3}"/>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1" name="Freeform 15">
              <a:extLst>
                <a:ext uri="{FF2B5EF4-FFF2-40B4-BE49-F238E27FC236}">
                  <a16:creationId xmlns:a16="http://schemas.microsoft.com/office/drawing/2014/main" id="{608B1308-EB03-48EB-B679-49EF8C4564D7}"/>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2" name="Freeform 16">
              <a:extLst>
                <a:ext uri="{FF2B5EF4-FFF2-40B4-BE49-F238E27FC236}">
                  <a16:creationId xmlns:a16="http://schemas.microsoft.com/office/drawing/2014/main" id="{BAD9796D-93D3-4A4C-B11D-C7A43F915E3F}"/>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3" name="Freeform 17">
              <a:extLst>
                <a:ext uri="{FF2B5EF4-FFF2-40B4-BE49-F238E27FC236}">
                  <a16:creationId xmlns:a16="http://schemas.microsoft.com/office/drawing/2014/main" id="{9063E7E9-B837-4EDC-99BC-1FCF6D0B8AAA}"/>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4" name="Freeform 18">
              <a:extLst>
                <a:ext uri="{FF2B5EF4-FFF2-40B4-BE49-F238E27FC236}">
                  <a16:creationId xmlns:a16="http://schemas.microsoft.com/office/drawing/2014/main" id="{21F72841-2BC8-4380-A73E-1F731B999325}"/>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5" name="Freeform 19">
              <a:extLst>
                <a:ext uri="{FF2B5EF4-FFF2-40B4-BE49-F238E27FC236}">
                  <a16:creationId xmlns:a16="http://schemas.microsoft.com/office/drawing/2014/main" id="{46F41D32-9326-44E5-AEF2-FA2C732D145E}"/>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6" name="Freeform 20">
              <a:extLst>
                <a:ext uri="{FF2B5EF4-FFF2-40B4-BE49-F238E27FC236}">
                  <a16:creationId xmlns:a16="http://schemas.microsoft.com/office/drawing/2014/main" id="{114B07A4-6881-40BE-82A3-A97EE76AA760}"/>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7" name="Freeform 21">
              <a:extLst>
                <a:ext uri="{FF2B5EF4-FFF2-40B4-BE49-F238E27FC236}">
                  <a16:creationId xmlns:a16="http://schemas.microsoft.com/office/drawing/2014/main" id="{2D0D5C4B-55AE-48F3-9DDE-24D026E1F2A4}"/>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8" name="Freeform 22">
              <a:extLst>
                <a:ext uri="{FF2B5EF4-FFF2-40B4-BE49-F238E27FC236}">
                  <a16:creationId xmlns:a16="http://schemas.microsoft.com/office/drawing/2014/main" id="{37192799-4397-4561-997C-CC580325C6A5}"/>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59" name="Freeform 23">
              <a:extLst>
                <a:ext uri="{FF2B5EF4-FFF2-40B4-BE49-F238E27FC236}">
                  <a16:creationId xmlns:a16="http://schemas.microsoft.com/office/drawing/2014/main" id="{B03CB8B5-543F-453A-9FCA-45992ED7890D}"/>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60" name="Freeform 24">
              <a:extLst>
                <a:ext uri="{FF2B5EF4-FFF2-40B4-BE49-F238E27FC236}">
                  <a16:creationId xmlns:a16="http://schemas.microsoft.com/office/drawing/2014/main" id="{1C917901-133B-41D4-9A4F-0FB3782EF3DE}"/>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61" name="Freeform 25">
              <a:extLst>
                <a:ext uri="{FF2B5EF4-FFF2-40B4-BE49-F238E27FC236}">
                  <a16:creationId xmlns:a16="http://schemas.microsoft.com/office/drawing/2014/main" id="{49B6780A-1DB6-4B30-A152-150433574ED8}"/>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62" name="Freeform 26">
              <a:extLst>
                <a:ext uri="{FF2B5EF4-FFF2-40B4-BE49-F238E27FC236}">
                  <a16:creationId xmlns:a16="http://schemas.microsoft.com/office/drawing/2014/main" id="{BFAD9E89-2018-4873-A9E3-520CFCDBF560}"/>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63" name="Oval 27">
              <a:extLst>
                <a:ext uri="{FF2B5EF4-FFF2-40B4-BE49-F238E27FC236}">
                  <a16:creationId xmlns:a16="http://schemas.microsoft.com/office/drawing/2014/main" id="{F4A78AEE-6FE9-447E-97DB-85FF6EAF04B2}"/>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64" name="Oval 28">
              <a:extLst>
                <a:ext uri="{FF2B5EF4-FFF2-40B4-BE49-F238E27FC236}">
                  <a16:creationId xmlns:a16="http://schemas.microsoft.com/office/drawing/2014/main" id="{4A309CC3-B417-4B38-B3C3-1ED519B729F7}"/>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65" name="Oval 29">
              <a:extLst>
                <a:ext uri="{FF2B5EF4-FFF2-40B4-BE49-F238E27FC236}">
                  <a16:creationId xmlns:a16="http://schemas.microsoft.com/office/drawing/2014/main" id="{9D45FC39-8312-4364-B53D-246E87D4C3D8}"/>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66" name="Freeform 30">
              <a:extLst>
                <a:ext uri="{FF2B5EF4-FFF2-40B4-BE49-F238E27FC236}">
                  <a16:creationId xmlns:a16="http://schemas.microsoft.com/office/drawing/2014/main" id="{63533C33-9D99-43B3-B13C-4DC6C80B9B2B}"/>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67" name="Freeform 31">
              <a:extLst>
                <a:ext uri="{FF2B5EF4-FFF2-40B4-BE49-F238E27FC236}">
                  <a16:creationId xmlns:a16="http://schemas.microsoft.com/office/drawing/2014/main" id="{ACA331CD-EABC-4B46-AA1F-32FD21CE4422}"/>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68" name="Rectangle 32">
              <a:extLst>
                <a:ext uri="{FF2B5EF4-FFF2-40B4-BE49-F238E27FC236}">
                  <a16:creationId xmlns:a16="http://schemas.microsoft.com/office/drawing/2014/main" id="{8AD4DAE3-1884-4F9E-8E64-75C63FC3DFC7}"/>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69" name="Rectangle 33">
              <a:extLst>
                <a:ext uri="{FF2B5EF4-FFF2-40B4-BE49-F238E27FC236}">
                  <a16:creationId xmlns:a16="http://schemas.microsoft.com/office/drawing/2014/main" id="{C139553B-D3E9-4ABC-A456-086FB822DC5E}"/>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70" name="AutoShape 34">
              <a:extLst>
                <a:ext uri="{FF2B5EF4-FFF2-40B4-BE49-F238E27FC236}">
                  <a16:creationId xmlns:a16="http://schemas.microsoft.com/office/drawing/2014/main" id="{BC92B16F-AF6D-4165-A7C6-EA2CDCAFB7FA}"/>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4371" name="Freeform 35">
              <a:extLst>
                <a:ext uri="{FF2B5EF4-FFF2-40B4-BE49-F238E27FC236}">
                  <a16:creationId xmlns:a16="http://schemas.microsoft.com/office/drawing/2014/main" id="{31666187-A4AC-4F32-A19A-90CC1BBC9E73}"/>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4372" name="Freeform 36">
              <a:extLst>
                <a:ext uri="{FF2B5EF4-FFF2-40B4-BE49-F238E27FC236}">
                  <a16:creationId xmlns:a16="http://schemas.microsoft.com/office/drawing/2014/main" id="{000F2841-CC66-4B0A-9A2D-EFFCFAD78EFF}"/>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4373" name="Rectangle 37">
            <a:extLst>
              <a:ext uri="{FF2B5EF4-FFF2-40B4-BE49-F238E27FC236}">
                <a16:creationId xmlns:a16="http://schemas.microsoft.com/office/drawing/2014/main" id="{699B5933-9E4C-4ABA-9137-D463F788C4E7}"/>
              </a:ext>
            </a:extLst>
          </p:cNvPr>
          <p:cNvSpPr>
            <a:spLocks noGrp="1" noChangeArrowheads="1"/>
          </p:cNvSpPr>
          <p:nvPr>
            <p:ph type="dt" sz="half" idx="2"/>
          </p:nvPr>
        </p:nvSpPr>
        <p:spPr/>
        <p:txBody>
          <a:bodyPr/>
          <a:lstStyle>
            <a:lvl1pPr>
              <a:defRPr/>
            </a:lvl1pPr>
          </a:lstStyle>
          <a:p>
            <a:endParaRPr lang="sl-SI" altLang="sl-SI"/>
          </a:p>
        </p:txBody>
      </p:sp>
      <p:sp>
        <p:nvSpPr>
          <p:cNvPr id="14374" name="Rectangle 38">
            <a:extLst>
              <a:ext uri="{FF2B5EF4-FFF2-40B4-BE49-F238E27FC236}">
                <a16:creationId xmlns:a16="http://schemas.microsoft.com/office/drawing/2014/main" id="{BD615FD0-3BED-436C-A932-17F1D47F1882}"/>
              </a:ext>
            </a:extLst>
          </p:cNvPr>
          <p:cNvSpPr>
            <a:spLocks noGrp="1" noChangeArrowheads="1"/>
          </p:cNvSpPr>
          <p:nvPr>
            <p:ph type="ftr" sz="quarter" idx="3"/>
          </p:nvPr>
        </p:nvSpPr>
        <p:spPr/>
        <p:txBody>
          <a:bodyPr/>
          <a:lstStyle>
            <a:lvl1pPr>
              <a:defRPr/>
            </a:lvl1pPr>
          </a:lstStyle>
          <a:p>
            <a:endParaRPr lang="sl-SI" altLang="sl-SI"/>
          </a:p>
        </p:txBody>
      </p:sp>
      <p:sp>
        <p:nvSpPr>
          <p:cNvPr id="14375" name="Rectangle 39">
            <a:extLst>
              <a:ext uri="{FF2B5EF4-FFF2-40B4-BE49-F238E27FC236}">
                <a16:creationId xmlns:a16="http://schemas.microsoft.com/office/drawing/2014/main" id="{BF01FF08-4385-499C-8916-6B3CA248A2B1}"/>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14376" name="Rectangle 40">
            <a:extLst>
              <a:ext uri="{FF2B5EF4-FFF2-40B4-BE49-F238E27FC236}">
                <a16:creationId xmlns:a16="http://schemas.microsoft.com/office/drawing/2014/main" id="{972D7DE1-8FF6-4BBB-BFED-76C289516C6C}"/>
              </a:ext>
            </a:extLst>
          </p:cNvPr>
          <p:cNvSpPr>
            <a:spLocks noGrp="1" noChangeArrowheads="1"/>
          </p:cNvSpPr>
          <p:nvPr>
            <p:ph type="ctrTitle"/>
          </p:nvPr>
        </p:nvSpPr>
        <p:spPr>
          <a:xfrm>
            <a:off x="685800" y="1768475"/>
            <a:ext cx="7772400" cy="1736725"/>
          </a:xfrm>
        </p:spPr>
        <p:txBody>
          <a:bodyPr anchor="b" anchorCtr="1"/>
          <a:lstStyle>
            <a:lvl1pPr>
              <a:defRPr sz="5400"/>
            </a:lvl1pPr>
          </a:lstStyle>
          <a:p>
            <a:pPr lvl="0"/>
            <a:r>
              <a:rPr lang="sl-SI" altLang="sl-SI" noProof="0"/>
              <a:t>Kliknite, če želite urediti slog naslova matrice</a:t>
            </a:r>
          </a:p>
        </p:txBody>
      </p:sp>
      <p:sp>
        <p:nvSpPr>
          <p:cNvPr id="14377" name="Rectangle 41">
            <a:extLst>
              <a:ext uri="{FF2B5EF4-FFF2-40B4-BE49-F238E27FC236}">
                <a16:creationId xmlns:a16="http://schemas.microsoft.com/office/drawing/2014/main" id="{A7E8BDFA-A910-4CAF-BC33-0715C8864385}"/>
              </a:ext>
            </a:extLst>
          </p:cNvPr>
          <p:cNvSpPr>
            <a:spLocks noGrp="1" noChangeArrowheads="1"/>
          </p:cNvSpPr>
          <p:nvPr>
            <p:ph type="sldNum" sz="quarter" idx="4"/>
          </p:nvPr>
        </p:nvSpPr>
        <p:spPr/>
        <p:txBody>
          <a:bodyPr/>
          <a:lstStyle>
            <a:lvl1pPr>
              <a:defRPr/>
            </a:lvl1pPr>
          </a:lstStyle>
          <a:p>
            <a:fld id="{11FEFC29-B381-4467-868D-C6FAFEBB3008}"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7066-7ADD-47EA-B562-950EC0070018}"/>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6D82F6A-0E03-44C5-8B9C-A6CCE9226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89FEEA8-E3AE-4B78-BC2F-EF91C31948A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A6B7CA7-63E8-4822-9578-AC63040C248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DDEC1F3-2FD7-41CD-9587-F969FDA2871B}"/>
              </a:ext>
            </a:extLst>
          </p:cNvPr>
          <p:cNvSpPr>
            <a:spLocks noGrp="1"/>
          </p:cNvSpPr>
          <p:nvPr>
            <p:ph type="sldNum" sz="quarter" idx="12"/>
          </p:nvPr>
        </p:nvSpPr>
        <p:spPr/>
        <p:txBody>
          <a:bodyPr/>
          <a:lstStyle>
            <a:lvl1pPr>
              <a:defRPr/>
            </a:lvl1pPr>
          </a:lstStyle>
          <a:p>
            <a:fld id="{BBEC629D-2274-47EF-946C-293A263655FC}" type="slidenum">
              <a:rPr lang="sl-SI" altLang="sl-SI"/>
              <a:pPr/>
              <a:t>‹#›</a:t>
            </a:fld>
            <a:endParaRPr lang="sl-SI" altLang="sl-SI"/>
          </a:p>
        </p:txBody>
      </p:sp>
    </p:spTree>
    <p:extLst>
      <p:ext uri="{BB962C8B-B14F-4D97-AF65-F5344CB8AC3E}">
        <p14:creationId xmlns:p14="http://schemas.microsoft.com/office/powerpoint/2010/main" val="385124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82F5F-5598-4B65-9D3B-322C48BB5608}"/>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ECFD79C-910A-4023-AECD-C229605FFFF6}"/>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B017C97-E3AF-4A26-ABC4-1B8E9B21174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D207A2A-7CA3-4BD5-9143-116D5DA351D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F64471E-9F02-4556-87D2-9D4345361035}"/>
              </a:ext>
            </a:extLst>
          </p:cNvPr>
          <p:cNvSpPr>
            <a:spLocks noGrp="1"/>
          </p:cNvSpPr>
          <p:nvPr>
            <p:ph type="sldNum" sz="quarter" idx="12"/>
          </p:nvPr>
        </p:nvSpPr>
        <p:spPr/>
        <p:txBody>
          <a:bodyPr/>
          <a:lstStyle>
            <a:lvl1pPr>
              <a:defRPr/>
            </a:lvl1pPr>
          </a:lstStyle>
          <a:p>
            <a:fld id="{61154B6D-701A-4366-A7A1-4EE0A257FD3C}" type="slidenum">
              <a:rPr lang="sl-SI" altLang="sl-SI"/>
              <a:pPr/>
              <a:t>‹#›</a:t>
            </a:fld>
            <a:endParaRPr lang="sl-SI" altLang="sl-SI"/>
          </a:p>
        </p:txBody>
      </p:sp>
    </p:spTree>
    <p:extLst>
      <p:ext uri="{BB962C8B-B14F-4D97-AF65-F5344CB8AC3E}">
        <p14:creationId xmlns:p14="http://schemas.microsoft.com/office/powerpoint/2010/main" val="192949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4A2A9-3CCE-4759-8DFE-F762BBF35E9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2852971-A221-4BBA-919C-13C85A206F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277FDE6-AAAA-480F-ADE8-68BDF08E31A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1ED712E-4757-461F-8D06-BA75B350D9D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7CC1AF2-188F-4918-9456-777BBB6D4923}"/>
              </a:ext>
            </a:extLst>
          </p:cNvPr>
          <p:cNvSpPr>
            <a:spLocks noGrp="1"/>
          </p:cNvSpPr>
          <p:nvPr>
            <p:ph type="sldNum" sz="quarter" idx="12"/>
          </p:nvPr>
        </p:nvSpPr>
        <p:spPr/>
        <p:txBody>
          <a:bodyPr/>
          <a:lstStyle>
            <a:lvl1pPr>
              <a:defRPr/>
            </a:lvl1pPr>
          </a:lstStyle>
          <a:p>
            <a:fld id="{E4647408-4982-4D62-8D8E-6C5414226CBA}" type="slidenum">
              <a:rPr lang="sl-SI" altLang="sl-SI"/>
              <a:pPr/>
              <a:t>‹#›</a:t>
            </a:fld>
            <a:endParaRPr lang="sl-SI" altLang="sl-SI"/>
          </a:p>
        </p:txBody>
      </p:sp>
    </p:spTree>
    <p:extLst>
      <p:ext uri="{BB962C8B-B14F-4D97-AF65-F5344CB8AC3E}">
        <p14:creationId xmlns:p14="http://schemas.microsoft.com/office/powerpoint/2010/main" val="289913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0C31-8832-495F-924A-E35D14B59B3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AD51A835-01C0-4388-AE83-75AFAA9A9B5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9A2CFEC-8B44-4A65-B051-505C03A93D7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76C6F7B-C9DF-476C-B9A9-B0ACBE9BF57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1CFFE0C-02EF-44E1-8F22-2AC71E250580}"/>
              </a:ext>
            </a:extLst>
          </p:cNvPr>
          <p:cNvSpPr>
            <a:spLocks noGrp="1"/>
          </p:cNvSpPr>
          <p:nvPr>
            <p:ph type="sldNum" sz="quarter" idx="12"/>
          </p:nvPr>
        </p:nvSpPr>
        <p:spPr/>
        <p:txBody>
          <a:bodyPr/>
          <a:lstStyle>
            <a:lvl1pPr>
              <a:defRPr/>
            </a:lvl1pPr>
          </a:lstStyle>
          <a:p>
            <a:fld id="{E42ABC93-4D80-4BCF-BF62-010DF7DF2898}" type="slidenum">
              <a:rPr lang="sl-SI" altLang="sl-SI"/>
              <a:pPr/>
              <a:t>‹#›</a:t>
            </a:fld>
            <a:endParaRPr lang="sl-SI" altLang="sl-SI"/>
          </a:p>
        </p:txBody>
      </p:sp>
    </p:spTree>
    <p:extLst>
      <p:ext uri="{BB962C8B-B14F-4D97-AF65-F5344CB8AC3E}">
        <p14:creationId xmlns:p14="http://schemas.microsoft.com/office/powerpoint/2010/main" val="226427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D31D-2814-41B6-A256-16DCE91B0BF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699B452-58CA-4D0A-AEA3-835E99D1CB93}"/>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62F8049-AADB-4648-B860-E2C1BE9EE6DB}"/>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84FCE7F-3024-4A62-9804-89666F7E881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2991331-B0D4-4DAF-AD00-41D969F1038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A5C2565-5524-4A80-8F48-ED1A43A45D55}"/>
              </a:ext>
            </a:extLst>
          </p:cNvPr>
          <p:cNvSpPr>
            <a:spLocks noGrp="1"/>
          </p:cNvSpPr>
          <p:nvPr>
            <p:ph type="sldNum" sz="quarter" idx="12"/>
          </p:nvPr>
        </p:nvSpPr>
        <p:spPr/>
        <p:txBody>
          <a:bodyPr/>
          <a:lstStyle>
            <a:lvl1pPr>
              <a:defRPr/>
            </a:lvl1pPr>
          </a:lstStyle>
          <a:p>
            <a:fld id="{822C5822-B9C1-4DE8-9E8A-EE4F52433057}" type="slidenum">
              <a:rPr lang="sl-SI" altLang="sl-SI"/>
              <a:pPr/>
              <a:t>‹#›</a:t>
            </a:fld>
            <a:endParaRPr lang="sl-SI" altLang="sl-SI"/>
          </a:p>
        </p:txBody>
      </p:sp>
    </p:spTree>
    <p:extLst>
      <p:ext uri="{BB962C8B-B14F-4D97-AF65-F5344CB8AC3E}">
        <p14:creationId xmlns:p14="http://schemas.microsoft.com/office/powerpoint/2010/main" val="85999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84FD-3C45-4DAA-8450-C95E922EBFDB}"/>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1C3B6F1-1519-4063-8B58-D5855335B00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712930-3FF1-4188-BD05-C054DA9AED5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2A21D0E-CC54-4A8B-B5D9-2A6C840699D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083468-34DB-43CA-B966-4CCE9B24F5D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3D8A27C2-CF74-47E1-A0E2-C4A0FF25C638}"/>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8AD01A52-16FA-4BFA-83CE-95038D82F39D}"/>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9CB61E33-0948-40FC-BBD0-632FD7604107}"/>
              </a:ext>
            </a:extLst>
          </p:cNvPr>
          <p:cNvSpPr>
            <a:spLocks noGrp="1"/>
          </p:cNvSpPr>
          <p:nvPr>
            <p:ph type="sldNum" sz="quarter" idx="12"/>
          </p:nvPr>
        </p:nvSpPr>
        <p:spPr/>
        <p:txBody>
          <a:bodyPr/>
          <a:lstStyle>
            <a:lvl1pPr>
              <a:defRPr/>
            </a:lvl1pPr>
          </a:lstStyle>
          <a:p>
            <a:fld id="{2353F56A-AC17-48E8-AA6E-A048B90171C2}" type="slidenum">
              <a:rPr lang="sl-SI" altLang="sl-SI"/>
              <a:pPr/>
              <a:t>‹#›</a:t>
            </a:fld>
            <a:endParaRPr lang="sl-SI" altLang="sl-SI"/>
          </a:p>
        </p:txBody>
      </p:sp>
    </p:spTree>
    <p:extLst>
      <p:ext uri="{BB962C8B-B14F-4D97-AF65-F5344CB8AC3E}">
        <p14:creationId xmlns:p14="http://schemas.microsoft.com/office/powerpoint/2010/main" val="104387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CE9A-A2A2-49DD-A6F3-33D727DB013A}"/>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E8659131-DAAC-4CC4-BDCB-A82D62D9DED5}"/>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66E50E48-8A63-45F6-BE35-06473F95CBFB}"/>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26C2F773-DD75-40DC-AF0E-1445F8BAB439}"/>
              </a:ext>
            </a:extLst>
          </p:cNvPr>
          <p:cNvSpPr>
            <a:spLocks noGrp="1"/>
          </p:cNvSpPr>
          <p:nvPr>
            <p:ph type="sldNum" sz="quarter" idx="12"/>
          </p:nvPr>
        </p:nvSpPr>
        <p:spPr/>
        <p:txBody>
          <a:bodyPr/>
          <a:lstStyle>
            <a:lvl1pPr>
              <a:defRPr/>
            </a:lvl1pPr>
          </a:lstStyle>
          <a:p>
            <a:fld id="{8B9554D9-66CF-418A-9DC5-53A031C6CA1A}" type="slidenum">
              <a:rPr lang="sl-SI" altLang="sl-SI"/>
              <a:pPr/>
              <a:t>‹#›</a:t>
            </a:fld>
            <a:endParaRPr lang="sl-SI" altLang="sl-SI"/>
          </a:p>
        </p:txBody>
      </p:sp>
    </p:spTree>
    <p:extLst>
      <p:ext uri="{BB962C8B-B14F-4D97-AF65-F5344CB8AC3E}">
        <p14:creationId xmlns:p14="http://schemas.microsoft.com/office/powerpoint/2010/main" val="331147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FD4B7A-B2BA-4740-A72B-14D8CC9007B6}"/>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A1D7C9E0-02FC-4E4A-AA76-837821104942}"/>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6D7C2C24-36B5-4C76-9DCC-D5E2B0664852}"/>
              </a:ext>
            </a:extLst>
          </p:cNvPr>
          <p:cNvSpPr>
            <a:spLocks noGrp="1"/>
          </p:cNvSpPr>
          <p:nvPr>
            <p:ph type="sldNum" sz="quarter" idx="12"/>
          </p:nvPr>
        </p:nvSpPr>
        <p:spPr/>
        <p:txBody>
          <a:bodyPr/>
          <a:lstStyle>
            <a:lvl1pPr>
              <a:defRPr/>
            </a:lvl1pPr>
          </a:lstStyle>
          <a:p>
            <a:fld id="{79BCF7F2-409B-42B9-90A5-4598F8E05E7F}" type="slidenum">
              <a:rPr lang="sl-SI" altLang="sl-SI"/>
              <a:pPr/>
              <a:t>‹#›</a:t>
            </a:fld>
            <a:endParaRPr lang="sl-SI" altLang="sl-SI"/>
          </a:p>
        </p:txBody>
      </p:sp>
    </p:spTree>
    <p:extLst>
      <p:ext uri="{BB962C8B-B14F-4D97-AF65-F5344CB8AC3E}">
        <p14:creationId xmlns:p14="http://schemas.microsoft.com/office/powerpoint/2010/main" val="216025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91B6-6080-485A-8464-15C72CF83F2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6208A3EE-76BB-4934-BE32-39B9097A1DE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5F964FF5-6A61-48CB-8AD8-7F12844C48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B5315-4499-45D5-929C-89CDE0A0232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D9C45D0-CE01-414E-8F5D-6D2C47196F0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71B2066-4F34-488B-AEC1-715E453E107D}"/>
              </a:ext>
            </a:extLst>
          </p:cNvPr>
          <p:cNvSpPr>
            <a:spLocks noGrp="1"/>
          </p:cNvSpPr>
          <p:nvPr>
            <p:ph type="sldNum" sz="quarter" idx="12"/>
          </p:nvPr>
        </p:nvSpPr>
        <p:spPr/>
        <p:txBody>
          <a:bodyPr/>
          <a:lstStyle>
            <a:lvl1pPr>
              <a:defRPr/>
            </a:lvl1pPr>
          </a:lstStyle>
          <a:p>
            <a:fld id="{EE79C9FF-0C66-4793-A442-177126884C7B}" type="slidenum">
              <a:rPr lang="sl-SI" altLang="sl-SI"/>
              <a:pPr/>
              <a:t>‹#›</a:t>
            </a:fld>
            <a:endParaRPr lang="sl-SI" altLang="sl-SI"/>
          </a:p>
        </p:txBody>
      </p:sp>
    </p:spTree>
    <p:extLst>
      <p:ext uri="{BB962C8B-B14F-4D97-AF65-F5344CB8AC3E}">
        <p14:creationId xmlns:p14="http://schemas.microsoft.com/office/powerpoint/2010/main" val="276055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B343-149F-46D5-AEB8-37444976559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332617AF-DF4E-4809-972F-F502767C4B5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D585BDDB-2C67-4EA4-A9F7-9C6AB954BE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50BBF-56C2-44E2-BF03-A4569C5D212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F5F3FDA-35B6-4CE3-918E-8F739977750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781085C-E1F0-4F7D-9B1D-23BFAC278843}"/>
              </a:ext>
            </a:extLst>
          </p:cNvPr>
          <p:cNvSpPr>
            <a:spLocks noGrp="1"/>
          </p:cNvSpPr>
          <p:nvPr>
            <p:ph type="sldNum" sz="quarter" idx="12"/>
          </p:nvPr>
        </p:nvSpPr>
        <p:spPr/>
        <p:txBody>
          <a:bodyPr/>
          <a:lstStyle>
            <a:lvl1pPr>
              <a:defRPr/>
            </a:lvl1pPr>
          </a:lstStyle>
          <a:p>
            <a:fld id="{CAB73BDD-9858-4831-86B5-1F2C6129A3D0}" type="slidenum">
              <a:rPr lang="sl-SI" altLang="sl-SI"/>
              <a:pPr/>
              <a:t>‹#›</a:t>
            </a:fld>
            <a:endParaRPr lang="sl-SI" altLang="sl-SI"/>
          </a:p>
        </p:txBody>
      </p:sp>
    </p:spTree>
    <p:extLst>
      <p:ext uri="{BB962C8B-B14F-4D97-AF65-F5344CB8AC3E}">
        <p14:creationId xmlns:p14="http://schemas.microsoft.com/office/powerpoint/2010/main" val="155926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D2835AEE-86FB-40BB-8804-E7316AD98A55}"/>
              </a:ext>
            </a:extLst>
          </p:cNvPr>
          <p:cNvGrpSpPr>
            <a:grpSpLocks/>
          </p:cNvGrpSpPr>
          <p:nvPr/>
        </p:nvGrpSpPr>
        <p:grpSpPr bwMode="auto">
          <a:xfrm>
            <a:off x="3800475" y="1789113"/>
            <a:ext cx="5340350" cy="5056187"/>
            <a:chOff x="2394" y="1127"/>
            <a:chExt cx="3364" cy="3185"/>
          </a:xfrm>
        </p:grpSpPr>
        <p:sp>
          <p:nvSpPr>
            <p:cNvPr id="13315" name="Rectangle 3">
              <a:extLst>
                <a:ext uri="{FF2B5EF4-FFF2-40B4-BE49-F238E27FC236}">
                  <a16:creationId xmlns:a16="http://schemas.microsoft.com/office/drawing/2014/main" id="{32400430-9155-4F34-817D-537102BEFDE7}"/>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16" name="Oval 4">
              <a:extLst>
                <a:ext uri="{FF2B5EF4-FFF2-40B4-BE49-F238E27FC236}">
                  <a16:creationId xmlns:a16="http://schemas.microsoft.com/office/drawing/2014/main" id="{9B5BA489-57C0-4F6F-9141-459422939154}"/>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17" name="Rectangle 5">
              <a:extLst>
                <a:ext uri="{FF2B5EF4-FFF2-40B4-BE49-F238E27FC236}">
                  <a16:creationId xmlns:a16="http://schemas.microsoft.com/office/drawing/2014/main" id="{5E04D6C7-EF04-472C-8BAF-7C69D345C2BC}"/>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18" name="Freeform 6">
              <a:extLst>
                <a:ext uri="{FF2B5EF4-FFF2-40B4-BE49-F238E27FC236}">
                  <a16:creationId xmlns:a16="http://schemas.microsoft.com/office/drawing/2014/main" id="{2D5A540F-A1F3-4B55-936C-9BEB933975BD}"/>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19" name="Rectangle 7">
              <a:extLst>
                <a:ext uri="{FF2B5EF4-FFF2-40B4-BE49-F238E27FC236}">
                  <a16:creationId xmlns:a16="http://schemas.microsoft.com/office/drawing/2014/main" id="{007D53CB-F9D9-4981-AACF-3D2E4FA682DC}"/>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20" name="Rectangle 8">
              <a:extLst>
                <a:ext uri="{FF2B5EF4-FFF2-40B4-BE49-F238E27FC236}">
                  <a16:creationId xmlns:a16="http://schemas.microsoft.com/office/drawing/2014/main" id="{AAE6B7C2-15FD-4A95-ACE6-9704BF0FEDD0}"/>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21" name="Rectangle 9">
              <a:extLst>
                <a:ext uri="{FF2B5EF4-FFF2-40B4-BE49-F238E27FC236}">
                  <a16:creationId xmlns:a16="http://schemas.microsoft.com/office/drawing/2014/main" id="{730DF00A-2E81-4DCC-B9ED-5EC78BB20623}"/>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22" name="Rectangle 10">
              <a:extLst>
                <a:ext uri="{FF2B5EF4-FFF2-40B4-BE49-F238E27FC236}">
                  <a16:creationId xmlns:a16="http://schemas.microsoft.com/office/drawing/2014/main" id="{D2803D98-33A0-4F4D-8D7A-EBA28DBA8C7E}"/>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23" name="Rectangle 11">
              <a:extLst>
                <a:ext uri="{FF2B5EF4-FFF2-40B4-BE49-F238E27FC236}">
                  <a16:creationId xmlns:a16="http://schemas.microsoft.com/office/drawing/2014/main" id="{2CE48B0A-5E5E-46C0-BACA-5B11AD74D13D}"/>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24" name="Freeform 12">
              <a:extLst>
                <a:ext uri="{FF2B5EF4-FFF2-40B4-BE49-F238E27FC236}">
                  <a16:creationId xmlns:a16="http://schemas.microsoft.com/office/drawing/2014/main" id="{B192F76C-6104-4D27-8D16-85CC54143F75}"/>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25" name="Freeform 13">
              <a:extLst>
                <a:ext uri="{FF2B5EF4-FFF2-40B4-BE49-F238E27FC236}">
                  <a16:creationId xmlns:a16="http://schemas.microsoft.com/office/drawing/2014/main" id="{989BE28D-9100-4709-9A3E-3CA77052C422}"/>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26" name="Freeform 14">
              <a:extLst>
                <a:ext uri="{FF2B5EF4-FFF2-40B4-BE49-F238E27FC236}">
                  <a16:creationId xmlns:a16="http://schemas.microsoft.com/office/drawing/2014/main" id="{17658CCB-9526-4AF2-8BDA-304C76459995}"/>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27" name="Freeform 15">
              <a:extLst>
                <a:ext uri="{FF2B5EF4-FFF2-40B4-BE49-F238E27FC236}">
                  <a16:creationId xmlns:a16="http://schemas.microsoft.com/office/drawing/2014/main" id="{01B5F29A-5E75-40B8-B52A-D9611517BD2C}"/>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28" name="Freeform 16">
              <a:extLst>
                <a:ext uri="{FF2B5EF4-FFF2-40B4-BE49-F238E27FC236}">
                  <a16:creationId xmlns:a16="http://schemas.microsoft.com/office/drawing/2014/main" id="{8CA2D809-E812-4C82-AC98-AFF01275F635}"/>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29" name="Freeform 17">
              <a:extLst>
                <a:ext uri="{FF2B5EF4-FFF2-40B4-BE49-F238E27FC236}">
                  <a16:creationId xmlns:a16="http://schemas.microsoft.com/office/drawing/2014/main" id="{85AD8A0E-32A6-4F26-8AD2-57F145C766AE}"/>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0" name="Freeform 18">
              <a:extLst>
                <a:ext uri="{FF2B5EF4-FFF2-40B4-BE49-F238E27FC236}">
                  <a16:creationId xmlns:a16="http://schemas.microsoft.com/office/drawing/2014/main" id="{529744D2-5B2B-445E-A0CE-9F130B3D5AF1}"/>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1" name="Freeform 19">
              <a:extLst>
                <a:ext uri="{FF2B5EF4-FFF2-40B4-BE49-F238E27FC236}">
                  <a16:creationId xmlns:a16="http://schemas.microsoft.com/office/drawing/2014/main" id="{FD625587-186C-4686-8ACE-5A458D85B9D0}"/>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2" name="Freeform 20">
              <a:extLst>
                <a:ext uri="{FF2B5EF4-FFF2-40B4-BE49-F238E27FC236}">
                  <a16:creationId xmlns:a16="http://schemas.microsoft.com/office/drawing/2014/main" id="{4B00F074-FA39-401A-A29B-D7631883DAA1}"/>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3" name="Freeform 21">
              <a:extLst>
                <a:ext uri="{FF2B5EF4-FFF2-40B4-BE49-F238E27FC236}">
                  <a16:creationId xmlns:a16="http://schemas.microsoft.com/office/drawing/2014/main" id="{1654173D-460C-439D-89AA-7CD38569E3B3}"/>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4" name="Freeform 22">
              <a:extLst>
                <a:ext uri="{FF2B5EF4-FFF2-40B4-BE49-F238E27FC236}">
                  <a16:creationId xmlns:a16="http://schemas.microsoft.com/office/drawing/2014/main" id="{C6A407D7-B180-4D08-8B0B-13AC8100808C}"/>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5" name="Freeform 23">
              <a:extLst>
                <a:ext uri="{FF2B5EF4-FFF2-40B4-BE49-F238E27FC236}">
                  <a16:creationId xmlns:a16="http://schemas.microsoft.com/office/drawing/2014/main" id="{393A1511-41FC-42A8-ACD1-FE6D5C6CF049}"/>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6" name="Freeform 24">
              <a:extLst>
                <a:ext uri="{FF2B5EF4-FFF2-40B4-BE49-F238E27FC236}">
                  <a16:creationId xmlns:a16="http://schemas.microsoft.com/office/drawing/2014/main" id="{FEC7F9CA-ACD0-4E26-85E9-D4F089C7F5F8}"/>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7" name="Freeform 25">
              <a:extLst>
                <a:ext uri="{FF2B5EF4-FFF2-40B4-BE49-F238E27FC236}">
                  <a16:creationId xmlns:a16="http://schemas.microsoft.com/office/drawing/2014/main" id="{3EFF21EB-0D30-4F5D-8500-88F844C6613A}"/>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8" name="Freeform 26">
              <a:extLst>
                <a:ext uri="{FF2B5EF4-FFF2-40B4-BE49-F238E27FC236}">
                  <a16:creationId xmlns:a16="http://schemas.microsoft.com/office/drawing/2014/main" id="{4DE5B364-3477-4BDD-9F42-09D59174896B}"/>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39" name="Oval 27">
              <a:extLst>
                <a:ext uri="{FF2B5EF4-FFF2-40B4-BE49-F238E27FC236}">
                  <a16:creationId xmlns:a16="http://schemas.microsoft.com/office/drawing/2014/main" id="{6AF4A397-000F-4EE9-88A7-4A8E2F52F53A}"/>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40" name="Oval 28">
              <a:extLst>
                <a:ext uri="{FF2B5EF4-FFF2-40B4-BE49-F238E27FC236}">
                  <a16:creationId xmlns:a16="http://schemas.microsoft.com/office/drawing/2014/main" id="{4DC95601-2231-495C-9F32-ADF662403107}"/>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41" name="Oval 29">
              <a:extLst>
                <a:ext uri="{FF2B5EF4-FFF2-40B4-BE49-F238E27FC236}">
                  <a16:creationId xmlns:a16="http://schemas.microsoft.com/office/drawing/2014/main" id="{93DF6FBE-5AE5-4B45-9D51-B49A86583EBA}"/>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42" name="Freeform 30">
              <a:extLst>
                <a:ext uri="{FF2B5EF4-FFF2-40B4-BE49-F238E27FC236}">
                  <a16:creationId xmlns:a16="http://schemas.microsoft.com/office/drawing/2014/main" id="{92C89611-FBDD-4F72-AF67-EC0057ECBED8}"/>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43" name="Freeform 31">
              <a:extLst>
                <a:ext uri="{FF2B5EF4-FFF2-40B4-BE49-F238E27FC236}">
                  <a16:creationId xmlns:a16="http://schemas.microsoft.com/office/drawing/2014/main" id="{7ED03389-80C5-4F97-96D8-B995A9C956D2}"/>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44" name="Rectangle 32">
              <a:extLst>
                <a:ext uri="{FF2B5EF4-FFF2-40B4-BE49-F238E27FC236}">
                  <a16:creationId xmlns:a16="http://schemas.microsoft.com/office/drawing/2014/main" id="{2257A045-1B53-47F1-98A5-312B6906D993}"/>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45" name="Rectangle 33">
              <a:extLst>
                <a:ext uri="{FF2B5EF4-FFF2-40B4-BE49-F238E27FC236}">
                  <a16:creationId xmlns:a16="http://schemas.microsoft.com/office/drawing/2014/main" id="{6DEFDE87-E7D6-47F9-AF8B-9E94F2AEE175}"/>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46" name="AutoShape 34">
              <a:extLst>
                <a:ext uri="{FF2B5EF4-FFF2-40B4-BE49-F238E27FC236}">
                  <a16:creationId xmlns:a16="http://schemas.microsoft.com/office/drawing/2014/main" id="{7F0033C0-6103-42AB-877E-0A79F2AF31C1}"/>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347" name="Freeform 35">
              <a:extLst>
                <a:ext uri="{FF2B5EF4-FFF2-40B4-BE49-F238E27FC236}">
                  <a16:creationId xmlns:a16="http://schemas.microsoft.com/office/drawing/2014/main" id="{9B0EB36B-4D68-41F0-AA15-ACE2CD74E743}"/>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13348" name="Freeform 36">
              <a:extLst>
                <a:ext uri="{FF2B5EF4-FFF2-40B4-BE49-F238E27FC236}">
                  <a16:creationId xmlns:a16="http://schemas.microsoft.com/office/drawing/2014/main" id="{55F3DEED-4DBD-486C-864A-11BECA1163D6}"/>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13349" name="Rectangle 37">
            <a:extLst>
              <a:ext uri="{FF2B5EF4-FFF2-40B4-BE49-F238E27FC236}">
                <a16:creationId xmlns:a16="http://schemas.microsoft.com/office/drawing/2014/main" id="{C553B267-EDAD-4872-A743-9C1BDC15D3ED}"/>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3350" name="Rectangle 38">
            <a:extLst>
              <a:ext uri="{FF2B5EF4-FFF2-40B4-BE49-F238E27FC236}">
                <a16:creationId xmlns:a16="http://schemas.microsoft.com/office/drawing/2014/main" id="{9AFA5A4C-AAE0-4F06-8191-FC0D860A3C38}"/>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3351" name="Rectangle 39">
            <a:extLst>
              <a:ext uri="{FF2B5EF4-FFF2-40B4-BE49-F238E27FC236}">
                <a16:creationId xmlns:a16="http://schemas.microsoft.com/office/drawing/2014/main" id="{39E49F00-438F-4F94-97CD-601F93DF683C}"/>
              </a:ext>
            </a:extLst>
          </p:cNvPr>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ltLang="sl-SI"/>
          </a:p>
        </p:txBody>
      </p:sp>
      <p:sp>
        <p:nvSpPr>
          <p:cNvPr id="13352" name="Rectangle 40">
            <a:extLst>
              <a:ext uri="{FF2B5EF4-FFF2-40B4-BE49-F238E27FC236}">
                <a16:creationId xmlns:a16="http://schemas.microsoft.com/office/drawing/2014/main" id="{3A9E246C-7847-43F0-AB11-4EB5465600F7}"/>
              </a:ext>
            </a:extLst>
          </p:cNvPr>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sl-SI" altLang="sl-SI"/>
          </a:p>
        </p:txBody>
      </p:sp>
      <p:sp>
        <p:nvSpPr>
          <p:cNvPr id="13353" name="Rectangle 41">
            <a:extLst>
              <a:ext uri="{FF2B5EF4-FFF2-40B4-BE49-F238E27FC236}">
                <a16:creationId xmlns:a16="http://schemas.microsoft.com/office/drawing/2014/main" id="{84486724-50E4-4F67-9208-74666C5CC326}"/>
              </a:ext>
            </a:extLst>
          </p:cNvPr>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E7A949-9940-47F1-80CF-2DBD9BC5745C}"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si/imgres?imgurl=http://adria.fesb.hr/~jbaskovi/7sc/slike/slika_piramide.jpg&amp;imgrefurl=http://adria.fesb.hr/~jbaskovi/7sc/piramide.html&amp;usg=__BmqMSL5kIUVTnSGEFUpqxTSCLv0=&amp;h=360&amp;w=480&amp;sz=20&amp;hl=sl&amp;start=9&amp;tbnid=X6EQPvEnaMLXeM:&amp;tbnh=97&amp;tbnw=129&amp;prev=/images%3Fq%3Dpiramide%26gbv%3D2%26hl%3Dsl%26sa%3DG" TargetMode="External"/><Relationship Id="rId1" Type="http://schemas.openxmlformats.org/officeDocument/2006/relationships/slideLayout" Target="../slideLayouts/slideLayout2.xml"/><Relationship Id="rId6" Type="http://schemas.openxmlformats.org/officeDocument/2006/relationships/hyperlink" Target="http://sl.wikipedia.org/wiki/Faraon" TargetMode="External"/><Relationship Id="rId5" Type="http://schemas.openxmlformats.org/officeDocument/2006/relationships/hyperlink" Target="http://sl.wikipedia.org/wiki/Vojni_ujetnik" TargetMode="External"/><Relationship Id="rId4" Type="http://schemas.openxmlformats.org/officeDocument/2006/relationships/hyperlink" Target="http://sl.wikipedia.org/wiki/Su%C5%BEenj"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wikipedia.org/wiki/Arheolo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google.si/imgres?imgurl=http://shrani.si/files/6dc0fdf723x23d.jpg&amp;imgrefurl=http://ptuj.7.forumer.com/viewtopic.php%3Ft%3D796&amp;usg=__5WUeTOgL7Fx6P_khO_PkavZPj34=&amp;h=221&amp;w=326&amp;sz=10&amp;hl=sl&amp;start=14&amp;tbnid=qL7Jt54EOUjHRM:&amp;tbnh=80&amp;tbnw=118&amp;prev=/images%3Fq%3DGRADNJA%2BPIRAMID%26gbv%3D2%26hl%3Dsl"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wikipedia.org/wiki/Planota" TargetMode="External"/><Relationship Id="rId7" Type="http://schemas.openxmlformats.org/officeDocument/2006/relationships/hyperlink" Target="http://sl.wikipedia.org/wiki/Sarkofa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l.wikipedia.org/wiki/Granit" TargetMode="External"/><Relationship Id="rId5" Type="http://schemas.openxmlformats.org/officeDocument/2006/relationships/hyperlink" Target="http://sl.wikipedia.org/wiki/Kamen" TargetMode="External"/><Relationship Id="rId4" Type="http://schemas.openxmlformats.org/officeDocument/2006/relationships/hyperlink" Target="http://sl.wikipedia.org/wiki/1_E2_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img.siol.net/09/036/633694218892288609_00a.jpg" TargetMode="External"/><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images.google.si/imgres?imgurl=http://image38.webshots.com/38/9/51/39/272995139OwEPtC_fs.jpg&amp;imgrefurl=http://travel.webshots.com/photo/1272995139053360081OwEPtC&amp;usg=__dJWAYNTNRrZEL4cIAM7MKWtnfPw=&amp;h=2048&amp;w=1536&amp;sz=421&amp;hl=sl&amp;start=24&amp;um=1&amp;tbnid=Ov5_mddL7cZ--M:&amp;tbnh=150&amp;tbnw=113&amp;prev=/images%3Fq%3Dkeopsova%2Bpiramida%26ndsp%3D18%26hl%3Dsl%26rlz%3D1R2GPEA_en%26sa%3DN%26start%3D18%26um%3D1" TargetMode="External"/><Relationship Id="rId4" Type="http://schemas.openxmlformats.org/officeDocument/2006/relationships/image" Target="../media/image5.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images.google.si/imgres?imgurl=http://arhiva.net.hr/2009/01/22/0473007.17.jpg&amp;imgrefurl=http://arhiva.net.hr/planet-x/page/2009/01/22/0470006.html&amp;usg=__I78PeR4EP5GV2bvd1K52DPDGk-8=&amp;h=229&amp;w=310&amp;sz=23&amp;hl=sl&amp;start=23&amp;tbnid=DvgO6yDIlES1nM:&amp;tbnh=86&amp;tbnw=117&amp;prev=/images%3Fq%3Dkefrenova%2Bpiramida%26gbv%3D2%26ndsp%3D18%26hl%3Dsl%26sa%3DN%26start%3D18"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images.google.si/imgres?imgurl=http://www.rb-donjahercegovina.ba/CMSImages/Normal/3020.jpg&amp;imgrefurl=http://www.rb-donjahercegovina.ba/Default.aspx%3Fid%3D2590&amp;usg=__bqSGyVULdQcug1setb5JQTFJXKM=&amp;h=375&amp;w=500&amp;sz=22&amp;hl=sl&amp;start=29&amp;tbnid=uhZQpSUaCtXEfM:&amp;tbnh=98&amp;tbnw=130&amp;prev=/images%3Fq%3Dkefrenova%2Bpiramida%26gbv%3D2%26ndsp%3D18%26hl%3Dsl%26sa%3DN%26start%3D18" TargetMode="External"/><Relationship Id="rId5" Type="http://schemas.openxmlformats.org/officeDocument/2006/relationships/image" Target="../media/image12.jpeg"/><Relationship Id="rId4" Type="http://schemas.openxmlformats.org/officeDocument/2006/relationships/hyperlink" Target="http://images.google.si/imgres?imgurl=http://inlinethumb08.webshots.com/43719/2207375400098498948S600x600Q85.jpg&amp;imgrefurl=http://www.vlaki.info/forum/viewtopic.php%3Ff%3D17%26t%3D4926&amp;usg=__TeorPfCFU0WFNgE4vyW_kzIpnko=&amp;h=399&amp;w=600&amp;sz=51&amp;hl=sl&amp;start=15&amp;tbnid=c2UKbDx475ur6M:&amp;tbnh=90&amp;tbnw=135&amp;prev=/images%3Fq%3Dkefrenova%2Bpiramida%26gbv%3D2%26hl%3Dsl%26sa%3DG" TargetMode="Externa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si/imgres?imgurl=http://www.znanje.org/i/i24/04iv05/04iv0503052425/zanimljivosti/mikerin.jpg&amp;imgrefurl=http://www.znanje.org/i/i24/04iv05/04iv0503052425/zanimljivosti/PIRAMIDE.htm&amp;usg=__K6L7dJ3OmwmHUwgtD5eeHItLnAg=&amp;h=300&amp;w=400&amp;sz=11&amp;hl=sl&amp;start=1&amp;tbnid=YilU7TeqkleSOM:&amp;tbnh=93&amp;tbnw=124&amp;prev=/images%3Fq%3DMIKERINOVA%2BPIRAMIDA%26gbv%3D2%26hl%3Dsl%26sa%3D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images.google.si/imgres?imgurl=http://www.studentnet.hr/uploads/20070208133811pyramid_cheops.jpg&amp;imgrefurl=http://www.studentnet.hr/mjesta/show/2040/&amp;usg=__JTTddwmD6Z1PqWYcykoh-iFb9tk=&amp;h=95&amp;w=95&amp;sz=3&amp;hl=sl&amp;start=13&amp;tbnid=vYHcMRwekoXuKM:&amp;tbnh=80&amp;tbnw=80&amp;prev=/images%3Fq%3DMIKERINOVA%2BPIRAMIDA%26gbv%3D2%26hl%3Dsl%26sa%3DX" TargetMode="External"/><Relationship Id="rId3" Type="http://schemas.openxmlformats.org/officeDocument/2006/relationships/image" Target="../media/image16.jpeg"/><Relationship Id="rId7" Type="http://schemas.openxmlformats.org/officeDocument/2006/relationships/image" Target="../media/image14.jpeg"/><Relationship Id="rId2" Type="http://schemas.openxmlformats.org/officeDocument/2006/relationships/hyperlink" Target="http://images.google.si/imgres?imgurl=http://lh5.ggpht.com/_3MPInjMAV1o/SEEw7pptBmI/AAAAAAAAcRs/LmRk3bhjK7M/DSC04759.jpg&amp;imgrefurl=http://picasaweb.google.com/lh/photo/hzvW4w9iPuSY6AXQazAf2w&amp;usg=__CsyYIcZVuoXEK7Z_hRMSEbup5to=&amp;h=1200&amp;w=1600&amp;sz=10&amp;hl=sl&amp;start=5&amp;tbnid=eNds4NpyF0HYFM:&amp;tbnh=113&amp;tbnw=150&amp;prev=/images%3Fq%3DMIKERINOVA%2BPIRAMIDA%26gbv%3D2%26hl%3Dsl%26sa%3DX" TargetMode="External"/><Relationship Id="rId1" Type="http://schemas.openxmlformats.org/officeDocument/2006/relationships/slideLayout" Target="../slideLayouts/slideLayout2.xml"/><Relationship Id="rId6" Type="http://schemas.openxmlformats.org/officeDocument/2006/relationships/hyperlink" Target="http://images.google.si/imgres?imgurl=http://arhiva.net.hr/2009/01/22/0473007.17.jpg&amp;imgrefurl=http://arhiva.net.hr/planet-x/page/2009/01/22/0470006.html&amp;usg=__I78PeR4EP5GV2bvd1K52DPDGk-8=&amp;h=229&amp;w=310&amp;sz=23&amp;hl=sl&amp;start=9&amp;tbnid=DvgO6yDIlES1nM:&amp;tbnh=86&amp;tbnw=117&amp;prev=/images%3Fq%3DMIKERINOVA%2BPIRAMIDA%26gbv%3D2%26hl%3Dsl%26sa%3DX" TargetMode="External"/><Relationship Id="rId11" Type="http://schemas.openxmlformats.org/officeDocument/2006/relationships/image" Target="../media/image19.jpeg"/><Relationship Id="rId5" Type="http://schemas.openxmlformats.org/officeDocument/2006/relationships/image" Target="../media/image17.jpeg"/><Relationship Id="rId10" Type="http://schemas.openxmlformats.org/officeDocument/2006/relationships/hyperlink" Target="http://images.google.si/imgres?imgurl=http://shrani.si/f/1p/Lv/4LTMk60H/sharm-el-sheikh-451.jpg&amp;imgrefurl=http://sharm.mojforum.si/sharm-about9.html&amp;usg=__ZkfYQUmE2DcKPCH-IsF4phQXX88=&amp;h=600&amp;w=800&amp;sz=99&amp;hl=sl&amp;start=31&amp;tbnid=qr1T1pXdaXAExM:&amp;tbnh=107&amp;tbnw=143&amp;prev=/images%3Fq%3DMIKERINOVA%2BPIRAMIDA%26gbv%3D2%26ndsp%3D18%26hl%3Dsl%26sa%3DN%26start%3D18" TargetMode="External"/><Relationship Id="rId4" Type="http://schemas.openxmlformats.org/officeDocument/2006/relationships/hyperlink" Target="http://images.google.si/imgres?imgurl=http://www.conopljanews.net/egipat/The_Khufu_Khafre_and_Menkaure_pyramids_in_Giza.jpg&amp;imgrefurl=http://www.conopljanews.net/egipat.html&amp;usg=__y-4_LoGHk3xtXVdsIQHLfuDWXhk=&amp;h=213&amp;w=361&amp;sz=24&amp;hl=sl&amp;start=11&amp;tbnid=h2vgOTYcKll6FM:&amp;tbnh=71&amp;tbnw=121&amp;prev=/images%3Fq%3DMIKERINOVA%2BPIRAMIDA%26gbv%3D2%26hl%3Dsl%26sa%3DX" TargetMode="Externa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si/imgres?imgurl=http://shop.hanny.si/userdata/HTMLIMG/%24%24H_E66051B3_150618%242Dpiramide%242Dv%242Dgazi%242Dv.jpg&amp;imgrefurl=http://shop.hanny.si/si/castorland-puzzle-sestavljanke-1500-piramide-pri-gizi-egipt-i127.shtml&amp;usg=__CvBCaGKttFEoG9E4xPIjilGny6s=&amp;h=414&amp;w=600&amp;sz=79&amp;hl=sl&amp;start=6&amp;tbnid=SjGBticj1lY78M:&amp;tbnh=93&amp;tbnw=135&amp;prev=/images%3Fq%3Dpiramide%26gbv%3D2%26hl%3Dsl%26sa%3DG" TargetMode="External"/><Relationship Id="rId1" Type="http://schemas.openxmlformats.org/officeDocument/2006/relationships/slideLayout" Target="../slideLayouts/slideLayout2.xml"/><Relationship Id="rId5" Type="http://schemas.openxmlformats.org/officeDocument/2006/relationships/hyperlink" Target="http://sl.wikipedia.org/wiki/Sakkara" TargetMode="External"/><Relationship Id="rId4" Type="http://schemas.openxmlformats.org/officeDocument/2006/relationships/hyperlink" Target="http://sl.wikipedia.org/wiki/Djos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si/imgres?imgurl=http://shop.hanny.si/userdata/HTMLIMG/%24%24H_E66051B3_150618%242Dpiramide%242Dv%242Dgazi%242Dv.jpg&amp;imgrefurl=http://shop.hanny.si/si/castorland-puzzle-sestavljanke-1500-piramide-pri-gizi-egipt-i127.shtml&amp;usg=__CvBCaGKttFEoG9E4xPIjilGny6s=&amp;h=414&amp;w=600&amp;sz=79&amp;hl=sl&amp;start=6&amp;tbnid=SjGBticj1lY78M:&amp;tbnh=93&amp;tbnw=135&amp;prev=/images%3Fq%3Dpiramide%26gbv%3D2%26hl%3Dsl%26sa%3D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2" name="Picture 4" descr="piramide01">
            <a:extLst>
              <a:ext uri="{FF2B5EF4-FFF2-40B4-BE49-F238E27FC236}">
                <a16:creationId xmlns:a16="http://schemas.microsoft.com/office/drawing/2014/main" id="{31DC0561-8F1D-4F4A-B7DB-EE8B33E25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41275"/>
            <a:ext cx="10620375" cy="689927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7D944B7F-218E-4984-AE4F-17469092AB87}"/>
              </a:ext>
            </a:extLst>
          </p:cNvPr>
          <p:cNvSpPr>
            <a:spLocks noGrp="1" noChangeArrowheads="1"/>
          </p:cNvSpPr>
          <p:nvPr>
            <p:ph type="ctrTitle"/>
          </p:nvPr>
        </p:nvSpPr>
        <p:spPr>
          <a:xfrm>
            <a:off x="539750" y="1773238"/>
            <a:ext cx="7772400" cy="1470025"/>
          </a:xfrm>
        </p:spPr>
        <p:txBody>
          <a:bodyPr/>
          <a:lstStyle/>
          <a:p>
            <a:r>
              <a:rPr lang="sl-SI" altLang="sl-SI" sz="8800" b="1" i="1" u="sng">
                <a:solidFill>
                  <a:srgbClr val="FFC111"/>
                </a:solidFill>
                <a:latin typeface="Impact" panose="020B0806030902050204" pitchFamily="34" charset="0"/>
              </a:rPr>
              <a:t>PIRAMIDE</a:t>
            </a:r>
          </a:p>
        </p:txBody>
      </p:sp>
      <p:sp>
        <p:nvSpPr>
          <p:cNvPr id="2051" name="Rectangle 3">
            <a:extLst>
              <a:ext uri="{FF2B5EF4-FFF2-40B4-BE49-F238E27FC236}">
                <a16:creationId xmlns:a16="http://schemas.microsoft.com/office/drawing/2014/main" id="{8570D8E2-9207-400C-B0E7-10BE004D4DA5}"/>
              </a:ext>
            </a:extLst>
          </p:cNvPr>
          <p:cNvSpPr>
            <a:spLocks noGrp="1" noChangeArrowheads="1"/>
          </p:cNvSpPr>
          <p:nvPr>
            <p:ph type="subTitle" idx="1"/>
          </p:nvPr>
        </p:nvSpPr>
        <p:spPr>
          <a:xfrm>
            <a:off x="5292725" y="6165850"/>
            <a:ext cx="3851275" cy="547688"/>
          </a:xfrm>
        </p:spPr>
        <p:txBody>
          <a:bodyPr/>
          <a:lstStyle/>
          <a:p>
            <a:endParaRPr lang="sl-SI" altLang="sl-SI" sz="2800" b="1" i="1" u="sng" dirty="0">
              <a:solidFill>
                <a:srgbClr val="FFC111"/>
              </a:solidFill>
              <a:latin typeface="Impact" panose="020B080603090205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nodePh="1">
                                  <p:stCondLst>
                                    <p:cond delay="0"/>
                                  </p:stCondLst>
                                  <p:endCondLst>
                                    <p:cond evt="begin" delay="0">
                                      <p:tn val="16"/>
                                    </p:cond>
                                  </p:endCondLst>
                                  <p:childTnLst>
                                    <p:set>
                                      <p:cBhvr>
                                        <p:cTn id="17" dur="1" fill="hold">
                                          <p:stCondLst>
                                            <p:cond delay="0"/>
                                          </p:stCondLst>
                                        </p:cTn>
                                        <p:tgtEl>
                                          <p:spTgt spid="2051">
                                            <p:txEl>
                                              <p:pRg st="0" end="0"/>
                                            </p:txEl>
                                          </p:spTgt>
                                        </p:tgtEl>
                                        <p:attrNameLst>
                                          <p:attrName>style.visibility</p:attrName>
                                        </p:attrNameLst>
                                      </p:cBhvr>
                                      <p:to>
                                        <p:strVal val="visible"/>
                                      </p:to>
                                    </p:set>
                                    <p:anim calcmode="lin" valueType="num">
                                      <p:cBhvr>
                                        <p:cTn id="18"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7" name="Picture 5" descr="slika_piramide">
            <a:hlinkClick r:id="rId2"/>
            <a:extLst>
              <a:ext uri="{FF2B5EF4-FFF2-40B4-BE49-F238E27FC236}">
                <a16:creationId xmlns:a16="http://schemas.microsoft.com/office/drawing/2014/main" id="{62EDD0D6-4B4E-46A1-B35C-DDAEE3DF4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a:extLst>
              <a:ext uri="{FF2B5EF4-FFF2-40B4-BE49-F238E27FC236}">
                <a16:creationId xmlns:a16="http://schemas.microsoft.com/office/drawing/2014/main" id="{1AE3FD90-5181-4D42-AB59-A884D5EEA26B}"/>
              </a:ext>
            </a:extLst>
          </p:cNvPr>
          <p:cNvSpPr>
            <a:spLocks noGrp="1" noChangeArrowheads="1"/>
          </p:cNvSpPr>
          <p:nvPr>
            <p:ph type="title"/>
          </p:nvPr>
        </p:nvSpPr>
        <p:spPr/>
        <p:txBody>
          <a:bodyPr/>
          <a:lstStyle/>
          <a:p>
            <a:r>
              <a:rPr lang="sl-SI" altLang="sl-SI">
                <a:solidFill>
                  <a:srgbClr val="FFC111"/>
                </a:solidFill>
                <a:latin typeface="Impact" panose="020B0806030902050204" pitchFamily="34" charset="0"/>
              </a:rPr>
              <a:t>GRADNJA PIRAMID</a:t>
            </a:r>
          </a:p>
        </p:txBody>
      </p:sp>
      <p:sp>
        <p:nvSpPr>
          <p:cNvPr id="23555" name="Rectangle 3">
            <a:extLst>
              <a:ext uri="{FF2B5EF4-FFF2-40B4-BE49-F238E27FC236}">
                <a16:creationId xmlns:a16="http://schemas.microsoft.com/office/drawing/2014/main" id="{CF2E7AC8-8859-4626-81E5-0E98998B6341}"/>
              </a:ext>
            </a:extLst>
          </p:cNvPr>
          <p:cNvSpPr>
            <a:spLocks noGrp="1" noChangeArrowheads="1"/>
          </p:cNvSpPr>
          <p:nvPr>
            <p:ph type="body" idx="1"/>
          </p:nvPr>
        </p:nvSpPr>
        <p:spPr>
          <a:xfrm>
            <a:off x="468313" y="1628775"/>
            <a:ext cx="8229600" cy="4530725"/>
          </a:xfrm>
        </p:spPr>
        <p:txBody>
          <a:bodyPr/>
          <a:lstStyle/>
          <a:p>
            <a:pPr>
              <a:lnSpc>
                <a:spcPct val="90000"/>
              </a:lnSpc>
            </a:pPr>
            <a:r>
              <a:rPr lang="sl-SI" altLang="sl-SI" sz="2800">
                <a:solidFill>
                  <a:srgbClr val="FFC111"/>
                </a:solidFill>
                <a:latin typeface="Impact" panose="020B0806030902050204" pitchFamily="34" charset="0"/>
              </a:rPr>
              <a:t>Dolgo časa je prevladoval , da so piramide gradili </a:t>
            </a:r>
            <a:r>
              <a:rPr lang="sl-SI" altLang="sl-SI" sz="2800">
                <a:solidFill>
                  <a:srgbClr val="FFC111"/>
                </a:solidFill>
                <a:latin typeface="Impact" panose="020B0806030902050204" pitchFamily="34" charset="0"/>
                <a:hlinkClick r:id="rId4" tooltip="Suženj"/>
              </a:rPr>
              <a:t>sužnji</a:t>
            </a:r>
            <a:r>
              <a:rPr lang="sl-SI" altLang="sl-SI" sz="2800">
                <a:solidFill>
                  <a:srgbClr val="FFC111"/>
                </a:solidFill>
                <a:latin typeface="Impact" panose="020B0806030902050204" pitchFamily="34" charset="0"/>
              </a:rPr>
              <a:t> in </a:t>
            </a:r>
            <a:r>
              <a:rPr lang="sl-SI" altLang="sl-SI" sz="2800">
                <a:solidFill>
                  <a:srgbClr val="FFC111"/>
                </a:solidFill>
                <a:latin typeface="Impact" panose="020B0806030902050204" pitchFamily="34" charset="0"/>
                <a:hlinkClick r:id="rId5" tooltip="Vojni ujetnik"/>
              </a:rPr>
              <a:t>vojni ujetniki</a:t>
            </a:r>
            <a:r>
              <a:rPr lang="sl-SI" altLang="sl-SI" sz="2800">
                <a:solidFill>
                  <a:srgbClr val="FFC111"/>
                </a:solidFill>
                <a:latin typeface="Impact" panose="020B0806030902050204" pitchFamily="34" charset="0"/>
              </a:rPr>
              <a:t>. Piramide so gradili delavci, ki so bili neposredno in stalno zaposleni pri faraonu. To so bili arhitekti, kamnoseki, gradbeniki in drugi kvalificirani delavci z različnih področij, ki so bili potrebni pri tako velikem gradbenem projektu. Njihovo delo so usklajevali faraonovi nadzorniki. Gradnja piramide je bilo visokospoštovano delo in delavci so bili predani delodajalcu - </a:t>
            </a:r>
            <a:r>
              <a:rPr lang="sl-SI" altLang="sl-SI" sz="2800">
                <a:solidFill>
                  <a:srgbClr val="FFC111"/>
                </a:solidFill>
                <a:latin typeface="Impact" panose="020B0806030902050204" pitchFamily="34" charset="0"/>
                <a:hlinkClick r:id="rId6" tooltip="Faraon"/>
              </a:rPr>
              <a:t>faraonu</a:t>
            </a:r>
            <a:r>
              <a:rPr lang="sl-SI" altLang="sl-SI" sz="2800">
                <a:solidFill>
                  <a:srgbClr val="FFC111"/>
                </a:solidFill>
                <a:latin typeface="Impact" panose="020B0806030902050204" pitchFamily="34" charset="0"/>
              </a:rPr>
              <a:t>. Živeli so v stalnih naseljih v bližini gradbišča.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768" decel="100000"/>
                                        <p:tgtEl>
                                          <p:spTgt spid="23554"/>
                                        </p:tgtEl>
                                      </p:cBhvr>
                                    </p:animEffect>
                                    <p:animScale>
                                      <p:cBhvr>
                                        <p:cTn id="8" dur="768" decel="100000"/>
                                        <p:tgtEl>
                                          <p:spTgt spid="23554"/>
                                        </p:tgtEl>
                                      </p:cBhvr>
                                      <p:from x="10000" y="10000"/>
                                      <p:to x="200000" y="450000"/>
                                    </p:animScale>
                                    <p:animScale>
                                      <p:cBhvr>
                                        <p:cTn id="9" dur="1230" accel="100000" fill="hold">
                                          <p:stCondLst>
                                            <p:cond delay="768"/>
                                          </p:stCondLst>
                                        </p:cTn>
                                        <p:tgtEl>
                                          <p:spTgt spid="23554"/>
                                        </p:tgtEl>
                                      </p:cBhvr>
                                      <p:from x="200000" y="450000"/>
                                      <p:to x="100000" y="100000"/>
                                    </p:animScale>
                                    <p:set>
                                      <p:cBhvr>
                                        <p:cTn id="10" dur="768" fill="hold"/>
                                        <p:tgtEl>
                                          <p:spTgt spid="23554"/>
                                        </p:tgtEl>
                                        <p:attrNameLst>
                                          <p:attrName>ppt_x</p:attrName>
                                        </p:attrNameLst>
                                      </p:cBhvr>
                                      <p:to>
                                        <p:strVal val="(0.5)"/>
                                      </p:to>
                                    </p:set>
                                    <p:anim from="(0.5)" to="(#ppt_x)" calcmode="lin" valueType="num">
                                      <p:cBhvr>
                                        <p:cTn id="11" dur="1230" accel="100000" fill="hold">
                                          <p:stCondLst>
                                            <p:cond delay="768"/>
                                          </p:stCondLst>
                                        </p:cTn>
                                        <p:tgtEl>
                                          <p:spTgt spid="23554"/>
                                        </p:tgtEl>
                                        <p:attrNameLst>
                                          <p:attrName>ppt_x</p:attrName>
                                        </p:attrNameLst>
                                      </p:cBhvr>
                                    </p:anim>
                                    <p:set>
                                      <p:cBhvr>
                                        <p:cTn id="12" dur="768" fill="hold"/>
                                        <p:tgtEl>
                                          <p:spTgt spid="23554"/>
                                        </p:tgtEl>
                                        <p:attrNameLst>
                                          <p:attrName>ppt_y</p:attrName>
                                        </p:attrNameLst>
                                      </p:cBhvr>
                                      <p:to>
                                        <p:strVal val="(#ppt_y+0.4)"/>
                                      </p:to>
                                    </p:set>
                                    <p:anim from="(#ppt_y+0.4)" to="(#ppt_y)" calcmode="lin" valueType="num">
                                      <p:cBhvr>
                                        <p:cTn id="13" dur="1230" accel="100000" fill="hold">
                                          <p:stCondLst>
                                            <p:cond delay="768"/>
                                          </p:stCondLst>
                                        </p:cTn>
                                        <p:tgtEl>
                                          <p:spTgt spid="235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3555">
                                            <p:txEl>
                                              <p:pRg st="0" end="0"/>
                                            </p:txEl>
                                          </p:spTgt>
                                        </p:tgtEl>
                                        <p:attrNameLst>
                                          <p:attrName>style.visibility</p:attrName>
                                        </p:attrNameLst>
                                      </p:cBhvr>
                                      <p:to>
                                        <p:strVal val="visible"/>
                                      </p:to>
                                    </p:set>
                                    <p:anim calcmode="lin" valueType="num">
                                      <p:cBhvr>
                                        <p:cTn id="18"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355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81" name="Picture 5" descr="piramide_medium">
            <a:extLst>
              <a:ext uri="{FF2B5EF4-FFF2-40B4-BE49-F238E27FC236}">
                <a16:creationId xmlns:a16="http://schemas.microsoft.com/office/drawing/2014/main" id="{9917E465-91CE-4C01-B283-2C85EDF88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a:extLst>
              <a:ext uri="{FF2B5EF4-FFF2-40B4-BE49-F238E27FC236}">
                <a16:creationId xmlns:a16="http://schemas.microsoft.com/office/drawing/2014/main" id="{5EE1E4B1-4513-478E-AE38-1C6070E655FA}"/>
              </a:ext>
            </a:extLst>
          </p:cNvPr>
          <p:cNvSpPr>
            <a:spLocks noGrp="1" noChangeArrowheads="1"/>
          </p:cNvSpPr>
          <p:nvPr>
            <p:ph type="title"/>
          </p:nvPr>
        </p:nvSpPr>
        <p:spPr/>
        <p:txBody>
          <a:bodyPr/>
          <a:lstStyle/>
          <a:p>
            <a:endParaRPr lang="sl-SI" altLang="sl-SI"/>
          </a:p>
        </p:txBody>
      </p:sp>
      <p:sp>
        <p:nvSpPr>
          <p:cNvPr id="24579" name="Rectangle 3">
            <a:extLst>
              <a:ext uri="{FF2B5EF4-FFF2-40B4-BE49-F238E27FC236}">
                <a16:creationId xmlns:a16="http://schemas.microsoft.com/office/drawing/2014/main" id="{6E153074-2E52-40FB-BD7E-73BD75FF30F4}"/>
              </a:ext>
            </a:extLst>
          </p:cNvPr>
          <p:cNvSpPr>
            <a:spLocks noGrp="1" noChangeArrowheads="1"/>
          </p:cNvSpPr>
          <p:nvPr>
            <p:ph type="body" idx="1"/>
          </p:nvPr>
        </p:nvSpPr>
        <p:spPr/>
        <p:txBody>
          <a:bodyPr/>
          <a:lstStyle/>
          <a:p>
            <a:r>
              <a:rPr lang="sl-SI" altLang="sl-SI">
                <a:solidFill>
                  <a:srgbClr val="FFC111"/>
                </a:solidFill>
                <a:latin typeface="Impact" panose="020B0806030902050204" pitchFamily="34" charset="0"/>
              </a:rPr>
              <a:t>V pomoč so jim bili tudi nekvalificirani delavci za določen čas, ki so delali določeno časovno obdobje - običajno nekaj let. Med graditelji niso bili samo moški, temveč tudi ženske, kar so ugotovili </a:t>
            </a:r>
            <a:r>
              <a:rPr lang="sl-SI" altLang="sl-SI">
                <a:solidFill>
                  <a:srgbClr val="FFC111"/>
                </a:solidFill>
                <a:latin typeface="Impact" panose="020B0806030902050204" pitchFamily="34" charset="0"/>
                <a:hlinkClick r:id="rId3" tooltip="Arheolog"/>
              </a:rPr>
              <a:t>arheologi</a:t>
            </a:r>
            <a:r>
              <a:rPr lang="sl-SI" altLang="sl-SI">
                <a:solidFill>
                  <a:srgbClr val="FFC111"/>
                </a:solidFill>
                <a:latin typeface="Impact" panose="020B0806030902050204" pitchFamily="34" charset="0"/>
              </a:rPr>
              <a:t> po analizi najdenih ženskih okostij, ki je pokazala, da so ženske opravljale tudi težaška dela v dolgem časovnem obdobju. Piramide pri Gizi naj bi gradilo do 35.000 delavcev v obdobju 80 let. </a:t>
            </a:r>
          </a:p>
          <a:p>
            <a:endParaRPr lang="sl-SI" altLang="sl-SI">
              <a:solidFill>
                <a:srgbClr val="FFC111"/>
              </a:solidFill>
              <a:latin typeface="Impact" panose="020B080603090205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768" decel="100000"/>
                                        <p:tgtEl>
                                          <p:spTgt spid="24578"/>
                                        </p:tgtEl>
                                      </p:cBhvr>
                                    </p:animEffect>
                                    <p:animScale>
                                      <p:cBhvr>
                                        <p:cTn id="8" dur="768" decel="100000"/>
                                        <p:tgtEl>
                                          <p:spTgt spid="24578"/>
                                        </p:tgtEl>
                                      </p:cBhvr>
                                      <p:from x="10000" y="10000"/>
                                      <p:to x="200000" y="450000"/>
                                    </p:animScale>
                                    <p:animScale>
                                      <p:cBhvr>
                                        <p:cTn id="9" dur="1230" accel="100000" fill="hold">
                                          <p:stCondLst>
                                            <p:cond delay="768"/>
                                          </p:stCondLst>
                                        </p:cTn>
                                        <p:tgtEl>
                                          <p:spTgt spid="24578"/>
                                        </p:tgtEl>
                                      </p:cBhvr>
                                      <p:from x="200000" y="450000"/>
                                      <p:to x="100000" y="100000"/>
                                    </p:animScale>
                                    <p:set>
                                      <p:cBhvr>
                                        <p:cTn id="10" dur="768" fill="hold"/>
                                        <p:tgtEl>
                                          <p:spTgt spid="24578"/>
                                        </p:tgtEl>
                                        <p:attrNameLst>
                                          <p:attrName>ppt_x</p:attrName>
                                        </p:attrNameLst>
                                      </p:cBhvr>
                                      <p:to>
                                        <p:strVal val="(0.5)"/>
                                      </p:to>
                                    </p:set>
                                    <p:anim from="(0.5)" to="(#ppt_x)" calcmode="lin" valueType="num">
                                      <p:cBhvr>
                                        <p:cTn id="11" dur="1230" accel="100000" fill="hold">
                                          <p:stCondLst>
                                            <p:cond delay="768"/>
                                          </p:stCondLst>
                                        </p:cTn>
                                        <p:tgtEl>
                                          <p:spTgt spid="24578"/>
                                        </p:tgtEl>
                                        <p:attrNameLst>
                                          <p:attrName>ppt_x</p:attrName>
                                        </p:attrNameLst>
                                      </p:cBhvr>
                                    </p:anim>
                                    <p:set>
                                      <p:cBhvr>
                                        <p:cTn id="12" dur="768" fill="hold"/>
                                        <p:tgtEl>
                                          <p:spTgt spid="24578"/>
                                        </p:tgtEl>
                                        <p:attrNameLst>
                                          <p:attrName>ppt_y</p:attrName>
                                        </p:attrNameLst>
                                      </p:cBhvr>
                                      <p:to>
                                        <p:strVal val="(#ppt_y+0.4)"/>
                                      </p:to>
                                    </p:set>
                                    <p:anim from="(#ppt_y+0.4)" to="(#ppt_y)" calcmode="lin" valueType="num">
                                      <p:cBhvr>
                                        <p:cTn id="13" dur="1230" accel="100000" fill="hold">
                                          <p:stCondLst>
                                            <p:cond delay="768"/>
                                          </p:stCondLst>
                                        </p:cTn>
                                        <p:tgtEl>
                                          <p:spTgt spid="245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4579">
                                            <p:txEl>
                                              <p:pRg st="0" end="0"/>
                                            </p:txEl>
                                          </p:spTgt>
                                        </p:tgtEl>
                                        <p:attrNameLst>
                                          <p:attrName>style.visibility</p:attrName>
                                        </p:attrNameLst>
                                      </p:cBhvr>
                                      <p:to>
                                        <p:strVal val="visible"/>
                                      </p:to>
                                    </p:set>
                                    <p:anim calcmode="lin" valueType="num">
                                      <p:cBhvr>
                                        <p:cTn id="18"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457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F22D69F-D694-4731-9DCA-16D9C32C9F65}"/>
              </a:ext>
            </a:extLst>
          </p:cNvPr>
          <p:cNvSpPr>
            <a:spLocks noGrp="1" noChangeArrowheads="1"/>
          </p:cNvSpPr>
          <p:nvPr>
            <p:ph type="title"/>
          </p:nvPr>
        </p:nvSpPr>
        <p:spPr/>
        <p:txBody>
          <a:bodyPr/>
          <a:lstStyle/>
          <a:p>
            <a:endParaRPr lang="sl-SI" altLang="sl-SI"/>
          </a:p>
        </p:txBody>
      </p:sp>
      <p:sp>
        <p:nvSpPr>
          <p:cNvPr id="25603" name="Rectangle 3">
            <a:extLst>
              <a:ext uri="{FF2B5EF4-FFF2-40B4-BE49-F238E27FC236}">
                <a16:creationId xmlns:a16="http://schemas.microsoft.com/office/drawing/2014/main" id="{8C922233-0839-45D1-ADAA-993F9A7108E6}"/>
              </a:ext>
            </a:extLst>
          </p:cNvPr>
          <p:cNvSpPr>
            <a:spLocks noGrp="1" noChangeArrowheads="1"/>
          </p:cNvSpPr>
          <p:nvPr>
            <p:ph type="body" idx="1"/>
          </p:nvPr>
        </p:nvSpPr>
        <p:spPr/>
        <p:txBody>
          <a:bodyPr/>
          <a:lstStyle/>
          <a:p>
            <a:endParaRPr lang="sl-SI" altLang="sl-SI"/>
          </a:p>
        </p:txBody>
      </p:sp>
      <p:pic>
        <p:nvPicPr>
          <p:cNvPr id="25605" name="Picture 5" descr="6dc0fdf723x23d">
            <a:hlinkClick r:id="rId2"/>
            <a:extLst>
              <a:ext uri="{FF2B5EF4-FFF2-40B4-BE49-F238E27FC236}">
                <a16:creationId xmlns:a16="http://schemas.microsoft.com/office/drawing/2014/main" id="{CE57634F-F057-41D1-BA00-5ACB611CF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67175" cy="392430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gradnja">
            <a:extLst>
              <a:ext uri="{FF2B5EF4-FFF2-40B4-BE49-F238E27FC236}">
                <a16:creationId xmlns:a16="http://schemas.microsoft.com/office/drawing/2014/main" id="{A5B2691A-7F6A-4920-97EE-AC3DA05DB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0"/>
            <a:ext cx="5076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d8b7da8cf9ad20387d5a">
            <a:extLst>
              <a:ext uri="{FF2B5EF4-FFF2-40B4-BE49-F238E27FC236}">
                <a16:creationId xmlns:a16="http://schemas.microsoft.com/office/drawing/2014/main" id="{6F53DBBE-0F7E-49E3-982F-455FC15A4B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60800"/>
            <a:ext cx="4067175" cy="305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800" fill="hold">
                                          <p:stCondLst>
                                            <p:cond delay="0"/>
                                          </p:stCondLst>
                                        </p:cTn>
                                        <p:tgtEl>
                                          <p:spTgt spid="2560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5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25603">
                                            <p:txEl>
                                              <p:pRg st="0" end="0"/>
                                            </p:txEl>
                                          </p:spTgt>
                                        </p:tgtEl>
                                        <p:attrNameLst>
                                          <p:attrName>style.visibility</p:attrName>
                                        </p:attrNameLst>
                                      </p:cBhvr>
                                      <p:to>
                                        <p:strVal val="visible"/>
                                      </p:to>
                                    </p:set>
                                    <p:animEffect transition="in" filter="fade">
                                      <p:cBhvr>
                                        <p:cTn id="13" dur="1000"/>
                                        <p:tgtEl>
                                          <p:spTgt spid="25603">
                                            <p:txEl>
                                              <p:pRg st="0" end="0"/>
                                            </p:txEl>
                                          </p:spTgt>
                                        </p:tgtEl>
                                      </p:cBhvr>
                                    </p:animEffect>
                                    <p:anim calcmode="lin" valueType="num">
                                      <p:cBhvr>
                                        <p:cTn id="14" dur="1000" fill="hold"/>
                                        <p:tgtEl>
                                          <p:spTgt spid="2560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F96665B-E058-4986-B319-74CB9ED9DA87}"/>
              </a:ext>
            </a:extLst>
          </p:cNvPr>
          <p:cNvSpPr>
            <a:spLocks noGrp="1" noChangeArrowheads="1"/>
          </p:cNvSpPr>
          <p:nvPr>
            <p:ph type="title"/>
          </p:nvPr>
        </p:nvSpPr>
        <p:spPr/>
        <p:txBody>
          <a:bodyPr/>
          <a:lstStyle/>
          <a:p>
            <a:endParaRPr lang="sl-SI" altLang="sl-SI"/>
          </a:p>
        </p:txBody>
      </p:sp>
      <p:sp>
        <p:nvSpPr>
          <p:cNvPr id="26627" name="Rectangle 3">
            <a:extLst>
              <a:ext uri="{FF2B5EF4-FFF2-40B4-BE49-F238E27FC236}">
                <a16:creationId xmlns:a16="http://schemas.microsoft.com/office/drawing/2014/main" id="{CA8B3CA7-2961-4CB0-A58B-FC291401E419}"/>
              </a:ext>
            </a:extLst>
          </p:cNvPr>
          <p:cNvSpPr>
            <a:spLocks noGrp="1" noChangeArrowheads="1"/>
          </p:cNvSpPr>
          <p:nvPr>
            <p:ph type="body" idx="1"/>
          </p:nvPr>
        </p:nvSpPr>
        <p:spPr/>
        <p:txBody>
          <a:bodyPr/>
          <a:lstStyle/>
          <a:p>
            <a:endParaRPr lang="sl-SI" altLang="sl-SI"/>
          </a:p>
        </p:txBody>
      </p:sp>
      <p:pic>
        <p:nvPicPr>
          <p:cNvPr id="26629" name="Picture 5" descr="piramide">
            <a:extLst>
              <a:ext uri="{FF2B5EF4-FFF2-40B4-BE49-F238E27FC236}">
                <a16:creationId xmlns:a16="http://schemas.microsoft.com/office/drawing/2014/main" id="{22DA1A18-05BD-480E-867F-98A6765C1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7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800" fill="hold">
                                          <p:stCondLst>
                                            <p:cond delay="0"/>
                                          </p:stCondLst>
                                        </p:cTn>
                                        <p:tgtEl>
                                          <p:spTgt spid="2662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fade">
                                      <p:cBhvr>
                                        <p:cTn id="13" dur="1000"/>
                                        <p:tgtEl>
                                          <p:spTgt spid="26627">
                                            <p:txEl>
                                              <p:pRg st="0" end="0"/>
                                            </p:txEl>
                                          </p:spTgt>
                                        </p:tgtEl>
                                      </p:cBhvr>
                                    </p:animEffect>
                                    <p:anim calcmode="lin" valueType="num">
                                      <p:cBhvr>
                                        <p:cTn id="14" dur="1000" fill="hold"/>
                                        <p:tgtEl>
                                          <p:spTgt spid="2662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8A58C35-AD28-4461-BE90-57C3EA12BFD4}"/>
              </a:ext>
            </a:extLst>
          </p:cNvPr>
          <p:cNvSpPr>
            <a:spLocks noGrp="1" noChangeArrowheads="1"/>
          </p:cNvSpPr>
          <p:nvPr>
            <p:ph type="title"/>
          </p:nvPr>
        </p:nvSpPr>
        <p:spPr/>
        <p:txBody>
          <a:bodyPr/>
          <a:lstStyle/>
          <a:p>
            <a:endParaRPr lang="sl-SI" altLang="sl-SI"/>
          </a:p>
        </p:txBody>
      </p:sp>
      <p:sp>
        <p:nvSpPr>
          <p:cNvPr id="27651" name="Rectangle 3">
            <a:extLst>
              <a:ext uri="{FF2B5EF4-FFF2-40B4-BE49-F238E27FC236}">
                <a16:creationId xmlns:a16="http://schemas.microsoft.com/office/drawing/2014/main" id="{B1F76CA5-3016-491D-862D-3468DAE9206B}"/>
              </a:ext>
            </a:extLst>
          </p:cNvPr>
          <p:cNvSpPr>
            <a:spLocks noGrp="1" noChangeArrowheads="1"/>
          </p:cNvSpPr>
          <p:nvPr>
            <p:ph type="body" idx="1"/>
          </p:nvPr>
        </p:nvSpPr>
        <p:spPr/>
        <p:txBody>
          <a:bodyPr/>
          <a:lstStyle/>
          <a:p>
            <a:endParaRPr lang="sl-SI" altLang="sl-SI"/>
          </a:p>
        </p:txBody>
      </p:sp>
      <p:pic>
        <p:nvPicPr>
          <p:cNvPr id="27653" name="Picture 5" descr="piramide2">
            <a:extLst>
              <a:ext uri="{FF2B5EF4-FFF2-40B4-BE49-F238E27FC236}">
                <a16:creationId xmlns:a16="http://schemas.microsoft.com/office/drawing/2014/main" id="{F45AE1C6-63BB-4A71-9745-2852DF716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800" fill="hold">
                                          <p:stCondLst>
                                            <p:cond delay="0"/>
                                          </p:stCondLst>
                                        </p:cTn>
                                        <p:tgtEl>
                                          <p:spTgt spid="2765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76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27651">
                                            <p:txEl>
                                              <p:pRg st="0" end="0"/>
                                            </p:txEl>
                                          </p:spTgt>
                                        </p:tgtEl>
                                        <p:attrNameLst>
                                          <p:attrName>style.visibility</p:attrName>
                                        </p:attrNameLst>
                                      </p:cBhvr>
                                      <p:to>
                                        <p:strVal val="visible"/>
                                      </p:to>
                                    </p:set>
                                    <p:animEffect transition="in" filter="fade">
                                      <p:cBhvr>
                                        <p:cTn id="13" dur="1000"/>
                                        <p:tgtEl>
                                          <p:spTgt spid="27651">
                                            <p:txEl>
                                              <p:pRg st="0" end="0"/>
                                            </p:txEl>
                                          </p:spTgt>
                                        </p:tgtEl>
                                      </p:cBhvr>
                                    </p:animEffect>
                                    <p:anim calcmode="lin" valueType="num">
                                      <p:cBhvr>
                                        <p:cTn id="14" dur="1000" fill="hold"/>
                                        <p:tgtEl>
                                          <p:spTgt spid="2765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4" name="Picture 4" descr="keopsova piramida 01">
            <a:extLst>
              <a:ext uri="{FF2B5EF4-FFF2-40B4-BE49-F238E27FC236}">
                <a16:creationId xmlns:a16="http://schemas.microsoft.com/office/drawing/2014/main" id="{0A8E3106-274B-45FD-8C59-614BF6B10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341100" cy="7029450"/>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a:extLst>
              <a:ext uri="{FF2B5EF4-FFF2-40B4-BE49-F238E27FC236}">
                <a16:creationId xmlns:a16="http://schemas.microsoft.com/office/drawing/2014/main" id="{BDD18474-664E-41CA-B620-E126BC42D95C}"/>
              </a:ext>
            </a:extLst>
          </p:cNvPr>
          <p:cNvSpPr>
            <a:spLocks noGrp="1" noChangeArrowheads="1"/>
          </p:cNvSpPr>
          <p:nvPr>
            <p:ph type="title"/>
          </p:nvPr>
        </p:nvSpPr>
        <p:spPr/>
        <p:txBody>
          <a:bodyPr/>
          <a:lstStyle/>
          <a:p>
            <a:r>
              <a:rPr lang="sl-SI" altLang="sl-SI" b="1" i="1">
                <a:solidFill>
                  <a:srgbClr val="FFC111"/>
                </a:solidFill>
                <a:latin typeface="Impact" panose="020B0806030902050204" pitchFamily="34" charset="0"/>
              </a:rPr>
              <a:t>KEOPSOVA PIRAMIDA</a:t>
            </a:r>
            <a:r>
              <a:rPr lang="sl-SI" altLang="sl-SI"/>
              <a:t> </a:t>
            </a:r>
          </a:p>
        </p:txBody>
      </p:sp>
      <p:sp>
        <p:nvSpPr>
          <p:cNvPr id="15363" name="Rectangle 3">
            <a:extLst>
              <a:ext uri="{FF2B5EF4-FFF2-40B4-BE49-F238E27FC236}">
                <a16:creationId xmlns:a16="http://schemas.microsoft.com/office/drawing/2014/main" id="{76C98CD9-561A-4208-BFCC-28A7D7A14E08}"/>
              </a:ext>
            </a:extLst>
          </p:cNvPr>
          <p:cNvSpPr>
            <a:spLocks noGrp="1" noChangeArrowheads="1"/>
          </p:cNvSpPr>
          <p:nvPr>
            <p:ph type="body" idx="1"/>
          </p:nvPr>
        </p:nvSpPr>
        <p:spPr/>
        <p:txBody>
          <a:bodyPr/>
          <a:lstStyle/>
          <a:p>
            <a:pPr>
              <a:lnSpc>
                <a:spcPct val="90000"/>
              </a:lnSpc>
              <a:buFont typeface="Wingdings" panose="05000000000000000000" pitchFamily="2" charset="2"/>
              <a:buNone/>
            </a:pPr>
            <a:r>
              <a:rPr lang="sl-SI" altLang="sl-SI" sz="2800">
                <a:solidFill>
                  <a:srgbClr val="FFC111"/>
                </a:solidFill>
              </a:rPr>
              <a:t>   </a:t>
            </a:r>
            <a:r>
              <a:rPr lang="sl-SI" altLang="sl-SI" sz="2800">
                <a:solidFill>
                  <a:srgbClr val="FFC111"/>
                </a:solidFill>
                <a:latin typeface="Impact" panose="020B0806030902050204" pitchFamily="34" charset="0"/>
              </a:rPr>
              <a:t>Faraon , drugi vladar  (Stari Egipt, 2550 pr. n. št.) je bil sin faraona Snefruja. Na </a:t>
            </a:r>
            <a:r>
              <a:rPr lang="sl-SI" altLang="sl-SI" sz="2800">
                <a:solidFill>
                  <a:srgbClr val="FFC111"/>
                </a:solidFill>
                <a:latin typeface="Impact" panose="020B0806030902050204" pitchFamily="34" charset="0"/>
                <a:hlinkClick r:id="rId3" tooltip="Planota"/>
              </a:rPr>
              <a:t>planoti</a:t>
            </a:r>
            <a:r>
              <a:rPr lang="sl-SI" altLang="sl-SI" sz="2800">
                <a:solidFill>
                  <a:srgbClr val="FFC111"/>
                </a:solidFill>
                <a:latin typeface="Impact" panose="020B0806030902050204" pitchFamily="34" charset="0"/>
              </a:rPr>
              <a:t> Giza je dal zgraditi navečjo piramido - Veliko piramido, visoko </a:t>
            </a:r>
            <a:r>
              <a:rPr lang="sl-SI" altLang="sl-SI" sz="2800">
                <a:solidFill>
                  <a:srgbClr val="FFC111"/>
                </a:solidFill>
                <a:latin typeface="Impact" panose="020B0806030902050204" pitchFamily="34" charset="0"/>
                <a:hlinkClick r:id="rId4" tooltip="1 E2 m"/>
              </a:rPr>
              <a:t>147 m</a:t>
            </a:r>
            <a:r>
              <a:rPr lang="sl-SI" altLang="sl-SI" sz="2800">
                <a:solidFill>
                  <a:srgbClr val="FFC111"/>
                </a:solidFill>
                <a:latin typeface="Impact" panose="020B0806030902050204" pitchFamily="34" charset="0"/>
              </a:rPr>
              <a:t>. Zgrajena je bila iz približno 2,3 milijona </a:t>
            </a:r>
            <a:r>
              <a:rPr lang="sl-SI" altLang="sl-SI" sz="2800">
                <a:solidFill>
                  <a:srgbClr val="FFC111"/>
                </a:solidFill>
                <a:latin typeface="Impact" panose="020B0806030902050204" pitchFamily="34" charset="0"/>
                <a:hlinkClick r:id="rId5" tooltip="Kamen"/>
              </a:rPr>
              <a:t>kamnitih</a:t>
            </a:r>
            <a:r>
              <a:rPr lang="sl-SI" altLang="sl-SI" sz="2800">
                <a:solidFill>
                  <a:srgbClr val="FFC111"/>
                </a:solidFill>
                <a:latin typeface="Impact" panose="020B0806030902050204" pitchFamily="34" charset="0"/>
              </a:rPr>
              <a:t> blokov. Zunanji bloki piramide in bloki okoli pogrebnih celic so bili natančno klesani, vmesni pa so bili bolj grobe izdelave ali celo neobdelani. Piramida ima tri pogrebne celice. Prva leži pod piramido, druga je imenovana tudi kraljičina celica, tretja pa kraljevska. Vanjo je bil postavljen velik rdeč </a:t>
            </a:r>
            <a:r>
              <a:rPr lang="sl-SI" altLang="sl-SI" sz="2800">
                <a:solidFill>
                  <a:srgbClr val="FFC111"/>
                </a:solidFill>
                <a:latin typeface="Impact" panose="020B0806030902050204" pitchFamily="34" charset="0"/>
                <a:hlinkClick r:id="rId6" tooltip="Granit"/>
              </a:rPr>
              <a:t>granitni</a:t>
            </a:r>
            <a:r>
              <a:rPr lang="sl-SI" altLang="sl-SI" sz="2800">
                <a:solidFill>
                  <a:srgbClr val="FFC111"/>
                </a:solidFill>
                <a:latin typeface="Impact" panose="020B0806030902050204" pitchFamily="34" charset="0"/>
              </a:rPr>
              <a:t> </a:t>
            </a:r>
            <a:r>
              <a:rPr lang="sl-SI" altLang="sl-SI" sz="2800">
                <a:solidFill>
                  <a:srgbClr val="FFC111"/>
                </a:solidFill>
                <a:latin typeface="Impact" panose="020B0806030902050204" pitchFamily="34" charset="0"/>
                <a:hlinkClick r:id="rId7" tooltip="Sarkofag"/>
              </a:rPr>
              <a:t>sarkofag</a:t>
            </a:r>
            <a:r>
              <a:rPr lang="sl-SI" altLang="sl-SI" sz="2800">
                <a:solidFill>
                  <a:srgbClr val="FFC111"/>
                </a:solidFill>
                <a:latin typeface="Impact" panose="020B0806030902050204" pitchFamily="34" charset="0"/>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768" decel="100000"/>
                                        <p:tgtEl>
                                          <p:spTgt spid="15362"/>
                                        </p:tgtEl>
                                      </p:cBhvr>
                                    </p:animEffect>
                                    <p:animScale>
                                      <p:cBhvr>
                                        <p:cTn id="8" dur="768" decel="100000"/>
                                        <p:tgtEl>
                                          <p:spTgt spid="15362"/>
                                        </p:tgtEl>
                                      </p:cBhvr>
                                      <p:from x="10000" y="10000"/>
                                      <p:to x="200000" y="450000"/>
                                    </p:animScale>
                                    <p:animScale>
                                      <p:cBhvr>
                                        <p:cTn id="9" dur="1230" accel="100000" fill="hold">
                                          <p:stCondLst>
                                            <p:cond delay="768"/>
                                          </p:stCondLst>
                                        </p:cTn>
                                        <p:tgtEl>
                                          <p:spTgt spid="15362"/>
                                        </p:tgtEl>
                                      </p:cBhvr>
                                      <p:from x="200000" y="450000"/>
                                      <p:to x="100000" y="100000"/>
                                    </p:animScale>
                                    <p:set>
                                      <p:cBhvr>
                                        <p:cTn id="10" dur="768" fill="hold"/>
                                        <p:tgtEl>
                                          <p:spTgt spid="15362"/>
                                        </p:tgtEl>
                                        <p:attrNameLst>
                                          <p:attrName>ppt_x</p:attrName>
                                        </p:attrNameLst>
                                      </p:cBhvr>
                                      <p:to>
                                        <p:strVal val="(0.5)"/>
                                      </p:to>
                                    </p:set>
                                    <p:anim from="(0.5)" to="(#ppt_x)" calcmode="lin" valueType="num">
                                      <p:cBhvr>
                                        <p:cTn id="11" dur="1230" accel="100000" fill="hold">
                                          <p:stCondLst>
                                            <p:cond delay="768"/>
                                          </p:stCondLst>
                                        </p:cTn>
                                        <p:tgtEl>
                                          <p:spTgt spid="15362"/>
                                        </p:tgtEl>
                                        <p:attrNameLst>
                                          <p:attrName>ppt_x</p:attrName>
                                        </p:attrNameLst>
                                      </p:cBhvr>
                                    </p:anim>
                                    <p:set>
                                      <p:cBhvr>
                                        <p:cTn id="12" dur="768" fill="hold"/>
                                        <p:tgtEl>
                                          <p:spTgt spid="15362"/>
                                        </p:tgtEl>
                                        <p:attrNameLst>
                                          <p:attrName>ppt_y</p:attrName>
                                        </p:attrNameLst>
                                      </p:cBhvr>
                                      <p:to>
                                        <p:strVal val="(#ppt_y+0.4)"/>
                                      </p:to>
                                    </p:set>
                                    <p:anim from="(#ppt_y+0.4)" to="(#ppt_y)" calcmode="lin" valueType="num">
                                      <p:cBhvr>
                                        <p:cTn id="13" dur="1230" accel="100000" fill="hold">
                                          <p:stCondLst>
                                            <p:cond delay="768"/>
                                          </p:stCondLst>
                                        </p:cTn>
                                        <p:tgtEl>
                                          <p:spTgt spid="1536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5363">
                                            <p:txEl>
                                              <p:pRg st="0" end="0"/>
                                            </p:txEl>
                                          </p:spTgt>
                                        </p:tgtEl>
                                        <p:attrNameLst>
                                          <p:attrName>style.visibility</p:attrName>
                                        </p:attrNameLst>
                                      </p:cBhvr>
                                      <p:to>
                                        <p:strVal val="visible"/>
                                      </p:to>
                                    </p:set>
                                    <p:anim calcmode="lin" valueType="num">
                                      <p:cBhvr>
                                        <p:cTn id="18"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9" name="Picture 5" descr="Cheops">
            <a:extLst>
              <a:ext uri="{FF2B5EF4-FFF2-40B4-BE49-F238E27FC236}">
                <a16:creationId xmlns:a16="http://schemas.microsoft.com/office/drawing/2014/main" id="{12AD0DAB-F221-409F-A49A-BF8EF61A9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52513"/>
            <a:ext cx="2736850" cy="2663825"/>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pyramid15">
            <a:extLst>
              <a:ext uri="{FF2B5EF4-FFF2-40B4-BE49-F238E27FC236}">
                <a16:creationId xmlns:a16="http://schemas.microsoft.com/office/drawing/2014/main" id="{F7AA39CF-98CC-45F3-9312-4ABBDCB4D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a:extLst>
              <a:ext uri="{FF2B5EF4-FFF2-40B4-BE49-F238E27FC236}">
                <a16:creationId xmlns:a16="http://schemas.microsoft.com/office/drawing/2014/main" id="{5CFF9E2B-A184-4622-A3D1-D65A5A2834DA}"/>
              </a:ext>
            </a:extLst>
          </p:cNvPr>
          <p:cNvSpPr>
            <a:spLocks noGrp="1" noChangeArrowheads="1"/>
          </p:cNvSpPr>
          <p:nvPr>
            <p:ph type="title"/>
          </p:nvPr>
        </p:nvSpPr>
        <p:spPr>
          <a:xfrm>
            <a:off x="539750" y="0"/>
            <a:ext cx="8229600" cy="1143000"/>
          </a:xfrm>
        </p:spPr>
        <p:txBody>
          <a:bodyPr/>
          <a:lstStyle/>
          <a:p>
            <a:r>
              <a:rPr lang="sl-SI" altLang="sl-SI">
                <a:solidFill>
                  <a:srgbClr val="FFC111"/>
                </a:solidFill>
                <a:latin typeface="Impact" panose="020B0806030902050204" pitchFamily="34" charset="0"/>
              </a:rPr>
              <a:t>KEOPSOVA PIRAMIDA</a:t>
            </a:r>
          </a:p>
        </p:txBody>
      </p:sp>
      <p:pic>
        <p:nvPicPr>
          <p:cNvPr id="16395" name="Picture 11" descr="piramida slika 1.jpg (15893 bytes)">
            <a:extLst>
              <a:ext uri="{FF2B5EF4-FFF2-40B4-BE49-F238E27FC236}">
                <a16:creationId xmlns:a16="http://schemas.microsoft.com/office/drawing/2014/main" id="{84E1F394-F112-4E2C-9800-AACC2CEC3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981075"/>
            <a:ext cx="4105275" cy="273685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272995139OwEPtC_fs">
            <a:hlinkClick r:id="rId5"/>
            <a:extLst>
              <a:ext uri="{FF2B5EF4-FFF2-40B4-BE49-F238E27FC236}">
                <a16:creationId xmlns:a16="http://schemas.microsoft.com/office/drawing/2014/main" id="{A47F8D2B-602F-4933-AAD5-79DE87E7C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981075"/>
            <a:ext cx="2060575" cy="2735263"/>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pyramid15">
            <a:extLst>
              <a:ext uri="{FF2B5EF4-FFF2-40B4-BE49-F238E27FC236}">
                <a16:creationId xmlns:a16="http://schemas.microsoft.com/office/drawing/2014/main" id="{FC5CA4CD-4444-4F2C-8456-FFEB2A289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16338"/>
            <a:ext cx="48260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Pyramid-Sphinx1">
            <a:extLst>
              <a:ext uri="{FF2B5EF4-FFF2-40B4-BE49-F238E27FC236}">
                <a16:creationId xmlns:a16="http://schemas.microsoft.com/office/drawing/2014/main" id="{A98FFD85-D109-4C48-AF20-0D0D1843B1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716338"/>
            <a:ext cx="4067175" cy="2952750"/>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a:extLst>
              <a:ext uri="{FF2B5EF4-FFF2-40B4-BE49-F238E27FC236}">
                <a16:creationId xmlns:a16="http://schemas.microsoft.com/office/drawing/2014/main" id="{9D5D2876-BE63-48D9-8409-3F47DD1FD52F}"/>
              </a:ext>
            </a:extLst>
          </p:cNvPr>
          <p:cNvSpPr>
            <a:spLocks noGrp="1" noChangeArrowheads="1"/>
          </p:cNvSpPr>
          <p:nvPr>
            <p:ph type="body" idx="1"/>
          </p:nvPr>
        </p:nvSpPr>
        <p:spPr>
          <a:xfrm>
            <a:off x="250825" y="1628775"/>
            <a:ext cx="8229600" cy="4530725"/>
          </a:xfrm>
        </p:spPr>
        <p:txBody>
          <a:bodyPr/>
          <a:lstStyle/>
          <a:p>
            <a:endParaRPr lang="sl-SI" altLang="sl-SI"/>
          </a:p>
        </p:txBody>
      </p:sp>
      <p:pic>
        <p:nvPicPr>
          <p:cNvPr id="16401" name="Picture 17" descr="Pokaži sliko v polni velikosti">
            <a:hlinkClick r:id="rId8"/>
            <a:extLst>
              <a:ext uri="{FF2B5EF4-FFF2-40B4-BE49-F238E27FC236}">
                <a16:creationId xmlns:a16="http://schemas.microsoft.com/office/drawing/2014/main" id="{45E015FB-3851-4625-AD6C-5BC97CEC9E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1052513"/>
            <a:ext cx="2736850" cy="266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800" fill="hold">
                                          <p:stCondLst>
                                            <p:cond delay="0"/>
                                          </p:stCondLst>
                                        </p:cTn>
                                        <p:tgtEl>
                                          <p:spTgt spid="1638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63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1000"/>
                                        <p:tgtEl>
                                          <p:spTgt spid="16387">
                                            <p:txEl>
                                              <p:pRg st="0" end="0"/>
                                            </p:txEl>
                                          </p:spTgt>
                                        </p:tgtEl>
                                      </p:cBhvr>
                                    </p:animEffect>
                                    <p:anim calcmode="lin" valueType="num">
                                      <p:cBhvr>
                                        <p:cTn id="14" dur="1000" fill="hold"/>
                                        <p:tgtEl>
                                          <p:spTgt spid="1638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3" name="Picture 5" descr="564545">
            <a:extLst>
              <a:ext uri="{FF2B5EF4-FFF2-40B4-BE49-F238E27FC236}">
                <a16:creationId xmlns:a16="http://schemas.microsoft.com/office/drawing/2014/main" id="{6F05A5B9-2DD2-4A12-87FF-313D18A4A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04475" cy="68961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a:extLst>
              <a:ext uri="{FF2B5EF4-FFF2-40B4-BE49-F238E27FC236}">
                <a16:creationId xmlns:a16="http://schemas.microsoft.com/office/drawing/2014/main" id="{14095A10-0441-4DEC-8C91-B711133CA893}"/>
              </a:ext>
            </a:extLst>
          </p:cNvPr>
          <p:cNvSpPr>
            <a:spLocks noGrp="1" noChangeArrowheads="1"/>
          </p:cNvSpPr>
          <p:nvPr>
            <p:ph type="title"/>
          </p:nvPr>
        </p:nvSpPr>
        <p:spPr/>
        <p:txBody>
          <a:bodyPr/>
          <a:lstStyle/>
          <a:p>
            <a:r>
              <a:rPr lang="sl-SI" altLang="sl-SI">
                <a:solidFill>
                  <a:srgbClr val="FFC111"/>
                </a:solidFill>
                <a:latin typeface="Impact" panose="020B0806030902050204" pitchFamily="34" charset="0"/>
              </a:rPr>
              <a:t>KEFRENOVA PIRAMIDA</a:t>
            </a:r>
            <a:r>
              <a:rPr lang="sl-SI" altLang="sl-SI"/>
              <a:t> </a:t>
            </a:r>
          </a:p>
        </p:txBody>
      </p:sp>
      <p:sp>
        <p:nvSpPr>
          <p:cNvPr id="17411" name="Rectangle 3">
            <a:extLst>
              <a:ext uri="{FF2B5EF4-FFF2-40B4-BE49-F238E27FC236}">
                <a16:creationId xmlns:a16="http://schemas.microsoft.com/office/drawing/2014/main" id="{4CF8848C-766F-496C-A602-1EB85D594373}"/>
              </a:ext>
            </a:extLst>
          </p:cNvPr>
          <p:cNvSpPr>
            <a:spLocks noGrp="1" noChangeArrowheads="1"/>
          </p:cNvSpPr>
          <p:nvPr>
            <p:ph type="body" idx="1"/>
          </p:nvPr>
        </p:nvSpPr>
        <p:spPr/>
        <p:txBody>
          <a:bodyPr/>
          <a:lstStyle/>
          <a:p>
            <a:pPr>
              <a:buFont typeface="Wingdings" panose="05000000000000000000" pitchFamily="2" charset="2"/>
              <a:buNone/>
            </a:pPr>
            <a:r>
              <a:rPr lang="sl-SI" altLang="sl-SI" b="1"/>
              <a:t>   </a:t>
            </a:r>
            <a:r>
              <a:rPr lang="sl-SI" altLang="sl-SI" b="1">
                <a:solidFill>
                  <a:srgbClr val="FFC111"/>
                </a:solidFill>
                <a:latin typeface="Impact" panose="020B0806030902050204" pitchFamily="34" charset="0"/>
              </a:rPr>
              <a:t>Faraon </a:t>
            </a:r>
            <a:r>
              <a:rPr lang="sl-SI" altLang="sl-SI">
                <a:solidFill>
                  <a:srgbClr val="FFC111"/>
                </a:solidFill>
                <a:latin typeface="Impact" panose="020B0806030902050204" pitchFamily="34" charset="0"/>
              </a:rPr>
              <a:t>, tretji vladar IV. dinastije (Stari Egipt, 2520 pr. n. št.) je bil sin faraona Keopsa. Njegova piramida je visoka 146 m in na vrhu je še vidna prvotna gladka zunanjost piramide. Čeprav je piramida za 1 m manjša od Velike piramide, je zaradi višje lege videti večja.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768" decel="100000"/>
                                        <p:tgtEl>
                                          <p:spTgt spid="17410"/>
                                        </p:tgtEl>
                                      </p:cBhvr>
                                    </p:animEffect>
                                    <p:animScale>
                                      <p:cBhvr>
                                        <p:cTn id="8" dur="768" decel="100000"/>
                                        <p:tgtEl>
                                          <p:spTgt spid="17410"/>
                                        </p:tgtEl>
                                      </p:cBhvr>
                                      <p:from x="10000" y="10000"/>
                                      <p:to x="200000" y="450000"/>
                                    </p:animScale>
                                    <p:animScale>
                                      <p:cBhvr>
                                        <p:cTn id="9" dur="1230" accel="100000" fill="hold">
                                          <p:stCondLst>
                                            <p:cond delay="768"/>
                                          </p:stCondLst>
                                        </p:cTn>
                                        <p:tgtEl>
                                          <p:spTgt spid="17410"/>
                                        </p:tgtEl>
                                      </p:cBhvr>
                                      <p:from x="200000" y="450000"/>
                                      <p:to x="100000" y="100000"/>
                                    </p:animScale>
                                    <p:set>
                                      <p:cBhvr>
                                        <p:cTn id="10" dur="768" fill="hold"/>
                                        <p:tgtEl>
                                          <p:spTgt spid="17410"/>
                                        </p:tgtEl>
                                        <p:attrNameLst>
                                          <p:attrName>ppt_x</p:attrName>
                                        </p:attrNameLst>
                                      </p:cBhvr>
                                      <p:to>
                                        <p:strVal val="(0.5)"/>
                                      </p:to>
                                    </p:set>
                                    <p:anim from="(0.5)" to="(#ppt_x)" calcmode="lin" valueType="num">
                                      <p:cBhvr>
                                        <p:cTn id="11" dur="1230" accel="100000" fill="hold">
                                          <p:stCondLst>
                                            <p:cond delay="768"/>
                                          </p:stCondLst>
                                        </p:cTn>
                                        <p:tgtEl>
                                          <p:spTgt spid="17410"/>
                                        </p:tgtEl>
                                        <p:attrNameLst>
                                          <p:attrName>ppt_x</p:attrName>
                                        </p:attrNameLst>
                                      </p:cBhvr>
                                    </p:anim>
                                    <p:set>
                                      <p:cBhvr>
                                        <p:cTn id="12" dur="768" fill="hold"/>
                                        <p:tgtEl>
                                          <p:spTgt spid="17410"/>
                                        </p:tgtEl>
                                        <p:attrNameLst>
                                          <p:attrName>ppt_y</p:attrName>
                                        </p:attrNameLst>
                                      </p:cBhvr>
                                      <p:to>
                                        <p:strVal val="(#ppt_y+0.4)"/>
                                      </p:to>
                                    </p:set>
                                    <p:anim from="(#ppt_y+0.4)" to="(#ppt_y)" calcmode="lin" valueType="num">
                                      <p:cBhvr>
                                        <p:cTn id="13" dur="1230" accel="100000" fill="hold">
                                          <p:stCondLst>
                                            <p:cond delay="768"/>
                                          </p:stCondLst>
                                        </p:cTn>
                                        <p:tgtEl>
                                          <p:spTgt spid="174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7411">
                                            <p:txEl>
                                              <p:pRg st="0" end="0"/>
                                            </p:txEl>
                                          </p:spTgt>
                                        </p:tgtEl>
                                        <p:attrNameLst>
                                          <p:attrName>style.visibility</p:attrName>
                                        </p:attrNameLst>
                                      </p:cBhvr>
                                      <p:to>
                                        <p:strVal val="visible"/>
                                      </p:to>
                                    </p:set>
                                    <p:anim calcmode="lin" valueType="num">
                                      <p:cBhvr>
                                        <p:cTn id="18"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7" name="Picture 5" descr="gyzakephren">
            <a:extLst>
              <a:ext uri="{FF2B5EF4-FFF2-40B4-BE49-F238E27FC236}">
                <a16:creationId xmlns:a16="http://schemas.microsoft.com/office/drawing/2014/main" id="{4622FDB5-BEA6-4587-B66C-1D69B8E99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0"/>
            <a:ext cx="12636500" cy="7097713"/>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a:extLst>
              <a:ext uri="{FF2B5EF4-FFF2-40B4-BE49-F238E27FC236}">
                <a16:creationId xmlns:a16="http://schemas.microsoft.com/office/drawing/2014/main" id="{B778C0CD-6008-4B61-9F85-C57C9E5EDE07}"/>
              </a:ext>
            </a:extLst>
          </p:cNvPr>
          <p:cNvSpPr>
            <a:spLocks noGrp="1" noChangeArrowheads="1"/>
          </p:cNvSpPr>
          <p:nvPr>
            <p:ph type="title"/>
          </p:nvPr>
        </p:nvSpPr>
        <p:spPr/>
        <p:txBody>
          <a:bodyPr/>
          <a:lstStyle/>
          <a:p>
            <a:r>
              <a:rPr lang="sl-SI" altLang="sl-SI">
                <a:solidFill>
                  <a:srgbClr val="FFC111"/>
                </a:solidFill>
                <a:latin typeface="Impact" panose="020B0806030902050204" pitchFamily="34" charset="0"/>
              </a:rPr>
              <a:t>KEFRENOVA PIRAMIDA</a:t>
            </a:r>
          </a:p>
        </p:txBody>
      </p:sp>
      <p:sp>
        <p:nvSpPr>
          <p:cNvPr id="18435" name="Rectangle 3">
            <a:extLst>
              <a:ext uri="{FF2B5EF4-FFF2-40B4-BE49-F238E27FC236}">
                <a16:creationId xmlns:a16="http://schemas.microsoft.com/office/drawing/2014/main" id="{C7BB74A9-5D5A-462D-BA70-A530AD79405D}"/>
              </a:ext>
            </a:extLst>
          </p:cNvPr>
          <p:cNvSpPr>
            <a:spLocks noGrp="1" noChangeArrowheads="1"/>
          </p:cNvSpPr>
          <p:nvPr>
            <p:ph type="body" idx="1"/>
          </p:nvPr>
        </p:nvSpPr>
        <p:spPr/>
        <p:txBody>
          <a:bodyPr/>
          <a:lstStyle/>
          <a:p>
            <a:endParaRPr lang="sl-SI" altLang="sl-SI"/>
          </a:p>
        </p:txBody>
      </p:sp>
      <p:pic>
        <p:nvPicPr>
          <p:cNvPr id="18439" name="Picture 7" descr="giza-2small">
            <a:extLst>
              <a:ext uri="{FF2B5EF4-FFF2-40B4-BE49-F238E27FC236}">
                <a16:creationId xmlns:a16="http://schemas.microsoft.com/office/drawing/2014/main" id="{21700242-44F5-43CD-80F1-F32768933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3240087" cy="2411413"/>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descr="2207375400098498948S600x600Q85">
            <a:hlinkClick r:id="rId4"/>
            <a:extLst>
              <a:ext uri="{FF2B5EF4-FFF2-40B4-BE49-F238E27FC236}">
                <a16:creationId xmlns:a16="http://schemas.microsoft.com/office/drawing/2014/main" id="{27330490-1A93-45B9-80FF-F2EED12DE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341438"/>
            <a:ext cx="3744912" cy="2449512"/>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3020">
            <a:hlinkClick r:id="rId6"/>
            <a:extLst>
              <a:ext uri="{FF2B5EF4-FFF2-40B4-BE49-F238E27FC236}">
                <a16:creationId xmlns:a16="http://schemas.microsoft.com/office/drawing/2014/main" id="{26162726-4850-4567-955D-D7AC6BE47B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4035425"/>
            <a:ext cx="3744913" cy="2822575"/>
          </a:xfrm>
          <a:prstGeom prst="rect">
            <a:avLst/>
          </a:prstGeom>
          <a:noFill/>
          <a:extLst>
            <a:ext uri="{909E8E84-426E-40DD-AFC4-6F175D3DCCD1}">
              <a14:hiddenFill xmlns:a14="http://schemas.microsoft.com/office/drawing/2010/main">
                <a:solidFill>
                  <a:srgbClr val="FFFFFF"/>
                </a:solidFill>
              </a14:hiddenFill>
            </a:ext>
          </a:extLst>
        </p:spPr>
      </p:pic>
      <p:pic>
        <p:nvPicPr>
          <p:cNvPr id="18445" name="Picture 13" descr="0473007">
            <a:hlinkClick r:id="rId8"/>
            <a:extLst>
              <a:ext uri="{FF2B5EF4-FFF2-40B4-BE49-F238E27FC236}">
                <a16:creationId xmlns:a16="http://schemas.microsoft.com/office/drawing/2014/main" id="{37C12EEC-3330-420B-AF55-F0BF979674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7650" y="4052888"/>
            <a:ext cx="3816350" cy="2805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800" fill="hold">
                                          <p:stCondLst>
                                            <p:cond delay="0"/>
                                          </p:stCondLst>
                                        </p:cTn>
                                        <p:tgtEl>
                                          <p:spTgt spid="1843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84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fade">
                                      <p:cBhvr>
                                        <p:cTn id="13" dur="1000"/>
                                        <p:tgtEl>
                                          <p:spTgt spid="18435">
                                            <p:txEl>
                                              <p:pRg st="0" end="0"/>
                                            </p:txEl>
                                          </p:spTgt>
                                        </p:tgtEl>
                                      </p:cBhvr>
                                    </p:animEffect>
                                    <p:anim calcmode="lin" valueType="num">
                                      <p:cBhvr>
                                        <p:cTn id="14" dur="1000" fill="hold"/>
                                        <p:tgtEl>
                                          <p:spTgt spid="1843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1" name="Picture 5" descr="mikerin">
            <a:hlinkClick r:id="rId2"/>
            <a:extLst>
              <a:ext uri="{FF2B5EF4-FFF2-40B4-BE49-F238E27FC236}">
                <a16:creationId xmlns:a16="http://schemas.microsoft.com/office/drawing/2014/main" id="{28FD8AC8-56EF-48A0-9955-EB3231685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a:extLst>
              <a:ext uri="{FF2B5EF4-FFF2-40B4-BE49-F238E27FC236}">
                <a16:creationId xmlns:a16="http://schemas.microsoft.com/office/drawing/2014/main" id="{4F7BB651-2A73-4CB2-B144-A85F15EFFE31}"/>
              </a:ext>
            </a:extLst>
          </p:cNvPr>
          <p:cNvSpPr>
            <a:spLocks noGrp="1" noChangeArrowheads="1"/>
          </p:cNvSpPr>
          <p:nvPr>
            <p:ph type="title"/>
          </p:nvPr>
        </p:nvSpPr>
        <p:spPr>
          <a:xfrm>
            <a:off x="395288" y="260350"/>
            <a:ext cx="8229600" cy="1143000"/>
          </a:xfrm>
        </p:spPr>
        <p:txBody>
          <a:bodyPr/>
          <a:lstStyle/>
          <a:p>
            <a:r>
              <a:rPr lang="sl-SI" altLang="sl-SI">
                <a:solidFill>
                  <a:srgbClr val="FFC111"/>
                </a:solidFill>
                <a:latin typeface="Impact" panose="020B0806030902050204" pitchFamily="34" charset="0"/>
              </a:rPr>
              <a:t>MIKERINOVA PIRAMIDA</a:t>
            </a:r>
          </a:p>
        </p:txBody>
      </p:sp>
      <p:sp>
        <p:nvSpPr>
          <p:cNvPr id="19459" name="Rectangle 3">
            <a:extLst>
              <a:ext uri="{FF2B5EF4-FFF2-40B4-BE49-F238E27FC236}">
                <a16:creationId xmlns:a16="http://schemas.microsoft.com/office/drawing/2014/main" id="{F9652DAC-948B-472E-ADCE-738D23A45B4D}"/>
              </a:ext>
            </a:extLst>
          </p:cNvPr>
          <p:cNvSpPr>
            <a:spLocks noGrp="1" noChangeArrowheads="1"/>
          </p:cNvSpPr>
          <p:nvPr>
            <p:ph type="body" idx="1"/>
          </p:nvPr>
        </p:nvSpPr>
        <p:spPr>
          <a:xfrm>
            <a:off x="684213" y="1341438"/>
            <a:ext cx="8229600" cy="4530725"/>
          </a:xfrm>
        </p:spPr>
        <p:txBody>
          <a:bodyPr/>
          <a:lstStyle/>
          <a:p>
            <a:pPr>
              <a:buFont typeface="Wingdings" panose="05000000000000000000" pitchFamily="2" charset="2"/>
              <a:buNone/>
            </a:pPr>
            <a:r>
              <a:rPr lang="sl-SI" altLang="sl-SI"/>
              <a:t>   </a:t>
            </a:r>
            <a:r>
              <a:rPr lang="sl-SI" altLang="sl-SI">
                <a:solidFill>
                  <a:srgbClr val="FFC111"/>
                </a:solidFill>
                <a:latin typeface="Impact" panose="020B0806030902050204" pitchFamily="34" charset="0"/>
              </a:rPr>
              <a:t>Najmanjšo od treh velikih piramid je dal zgraditi </a:t>
            </a:r>
            <a:r>
              <a:rPr lang="sl-SI" altLang="sl-SI" b="1">
                <a:solidFill>
                  <a:srgbClr val="FFC111"/>
                </a:solidFill>
                <a:latin typeface="Impact" panose="020B0806030902050204" pitchFamily="34" charset="0"/>
              </a:rPr>
              <a:t>faraon </a:t>
            </a:r>
            <a:r>
              <a:rPr lang="sl-SI" altLang="sl-SI">
                <a:solidFill>
                  <a:srgbClr val="FFC111"/>
                </a:solidFill>
                <a:latin typeface="Impact" panose="020B0806030902050204" pitchFamily="34" charset="0"/>
              </a:rPr>
              <a:t>, šesti vladar IV. dinastije (Stari Egipt, 2490 pr.n.št). Piramida je visoka 62 m in je po prostornini desetkrat manjša od Keopsove piramide..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768" decel="100000"/>
                                        <p:tgtEl>
                                          <p:spTgt spid="19458"/>
                                        </p:tgtEl>
                                      </p:cBhvr>
                                    </p:animEffect>
                                    <p:animScale>
                                      <p:cBhvr>
                                        <p:cTn id="8" dur="768" decel="100000"/>
                                        <p:tgtEl>
                                          <p:spTgt spid="19458"/>
                                        </p:tgtEl>
                                      </p:cBhvr>
                                      <p:from x="10000" y="10000"/>
                                      <p:to x="200000" y="450000"/>
                                    </p:animScale>
                                    <p:animScale>
                                      <p:cBhvr>
                                        <p:cTn id="9" dur="1230" accel="100000" fill="hold">
                                          <p:stCondLst>
                                            <p:cond delay="768"/>
                                          </p:stCondLst>
                                        </p:cTn>
                                        <p:tgtEl>
                                          <p:spTgt spid="19458"/>
                                        </p:tgtEl>
                                      </p:cBhvr>
                                      <p:from x="200000" y="450000"/>
                                      <p:to x="100000" y="100000"/>
                                    </p:animScale>
                                    <p:set>
                                      <p:cBhvr>
                                        <p:cTn id="10" dur="768" fill="hold"/>
                                        <p:tgtEl>
                                          <p:spTgt spid="19458"/>
                                        </p:tgtEl>
                                        <p:attrNameLst>
                                          <p:attrName>ppt_x</p:attrName>
                                        </p:attrNameLst>
                                      </p:cBhvr>
                                      <p:to>
                                        <p:strVal val="(0.5)"/>
                                      </p:to>
                                    </p:set>
                                    <p:anim from="(0.5)" to="(#ppt_x)" calcmode="lin" valueType="num">
                                      <p:cBhvr>
                                        <p:cTn id="11" dur="1230" accel="100000" fill="hold">
                                          <p:stCondLst>
                                            <p:cond delay="768"/>
                                          </p:stCondLst>
                                        </p:cTn>
                                        <p:tgtEl>
                                          <p:spTgt spid="19458"/>
                                        </p:tgtEl>
                                        <p:attrNameLst>
                                          <p:attrName>ppt_x</p:attrName>
                                        </p:attrNameLst>
                                      </p:cBhvr>
                                    </p:anim>
                                    <p:set>
                                      <p:cBhvr>
                                        <p:cTn id="12" dur="768" fill="hold"/>
                                        <p:tgtEl>
                                          <p:spTgt spid="19458"/>
                                        </p:tgtEl>
                                        <p:attrNameLst>
                                          <p:attrName>ppt_y</p:attrName>
                                        </p:attrNameLst>
                                      </p:cBhvr>
                                      <p:to>
                                        <p:strVal val="(#ppt_y+0.4)"/>
                                      </p:to>
                                    </p:set>
                                    <p:anim from="(#ppt_y+0.4)" to="(#ppt_y)" calcmode="lin" valueType="num">
                                      <p:cBhvr>
                                        <p:cTn id="13" dur="1230" accel="100000" fill="hold">
                                          <p:stCondLst>
                                            <p:cond delay="768"/>
                                          </p:stCondLst>
                                        </p:cTn>
                                        <p:tgtEl>
                                          <p:spTgt spid="1945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9459">
                                            <p:txEl>
                                              <p:pRg st="0" end="0"/>
                                            </p:txEl>
                                          </p:spTgt>
                                        </p:tgtEl>
                                        <p:attrNameLst>
                                          <p:attrName>style.visibility</p:attrName>
                                        </p:attrNameLst>
                                      </p:cBhvr>
                                      <p:to>
                                        <p:strVal val="visible"/>
                                      </p:to>
                                    </p:set>
                                    <p:anim calcmode="lin" valueType="num">
                                      <p:cBhvr>
                                        <p:cTn id="18" dur="500" fill="hold"/>
                                        <p:tgtEl>
                                          <p:spTgt spid="1945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945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5" name="Picture 5" descr="DSC04759">
            <a:hlinkClick r:id="rId2"/>
            <a:extLst>
              <a:ext uri="{FF2B5EF4-FFF2-40B4-BE49-F238E27FC236}">
                <a16:creationId xmlns:a16="http://schemas.microsoft.com/office/drawing/2014/main" id="{A1448757-40DD-466E-9FEE-60B561313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a:extLst>
              <a:ext uri="{FF2B5EF4-FFF2-40B4-BE49-F238E27FC236}">
                <a16:creationId xmlns:a16="http://schemas.microsoft.com/office/drawing/2014/main" id="{390FD2B5-A168-490B-90AA-0CA8338F074D}"/>
              </a:ext>
            </a:extLst>
          </p:cNvPr>
          <p:cNvSpPr>
            <a:spLocks noGrp="1" noChangeArrowheads="1"/>
          </p:cNvSpPr>
          <p:nvPr>
            <p:ph type="title"/>
          </p:nvPr>
        </p:nvSpPr>
        <p:spPr/>
        <p:txBody>
          <a:bodyPr/>
          <a:lstStyle/>
          <a:p>
            <a:r>
              <a:rPr lang="sl-SI" altLang="sl-SI">
                <a:solidFill>
                  <a:srgbClr val="FFC111"/>
                </a:solidFill>
                <a:latin typeface="Impact" panose="020B0806030902050204" pitchFamily="34" charset="0"/>
              </a:rPr>
              <a:t>MIKERINOVA PIRAMIDA</a:t>
            </a:r>
          </a:p>
        </p:txBody>
      </p:sp>
      <p:sp>
        <p:nvSpPr>
          <p:cNvPr id="20483" name="Rectangle 3">
            <a:extLst>
              <a:ext uri="{FF2B5EF4-FFF2-40B4-BE49-F238E27FC236}">
                <a16:creationId xmlns:a16="http://schemas.microsoft.com/office/drawing/2014/main" id="{AA0BBF42-D260-4EA9-B3C5-258A1E7282EA}"/>
              </a:ext>
            </a:extLst>
          </p:cNvPr>
          <p:cNvSpPr>
            <a:spLocks noGrp="1" noChangeArrowheads="1"/>
          </p:cNvSpPr>
          <p:nvPr>
            <p:ph type="body" idx="1"/>
          </p:nvPr>
        </p:nvSpPr>
        <p:spPr>
          <a:xfrm>
            <a:off x="468313" y="1628775"/>
            <a:ext cx="8229600" cy="4530725"/>
          </a:xfrm>
        </p:spPr>
        <p:txBody>
          <a:bodyPr/>
          <a:lstStyle/>
          <a:p>
            <a:pPr>
              <a:buFont typeface="Wingdings" panose="05000000000000000000" pitchFamily="2" charset="2"/>
              <a:buNone/>
            </a:pPr>
            <a:r>
              <a:rPr lang="sl-SI" altLang="sl-SI"/>
              <a:t>  </a:t>
            </a:r>
          </a:p>
        </p:txBody>
      </p:sp>
      <p:pic>
        <p:nvPicPr>
          <p:cNvPr id="20487" name="Picture 7" descr="The_Khufu_Khafre_and_Menkaure_pyramids_in_Giza">
            <a:hlinkClick r:id="rId4"/>
            <a:extLst>
              <a:ext uri="{FF2B5EF4-FFF2-40B4-BE49-F238E27FC236}">
                <a16:creationId xmlns:a16="http://schemas.microsoft.com/office/drawing/2014/main" id="{062F0044-3634-4FC7-9B6C-60D5B6A0A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628775"/>
            <a:ext cx="2879725" cy="1690688"/>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0473007">
            <a:hlinkClick r:id="rId6"/>
            <a:extLst>
              <a:ext uri="{FF2B5EF4-FFF2-40B4-BE49-F238E27FC236}">
                <a16:creationId xmlns:a16="http://schemas.microsoft.com/office/drawing/2014/main" id="{980D5B35-8A19-4B21-9B8E-414E25E51E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438" y="3609975"/>
            <a:ext cx="3384550" cy="2487613"/>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20070208133811pyramid_cheops">
            <a:hlinkClick r:id="rId8"/>
            <a:extLst>
              <a:ext uri="{FF2B5EF4-FFF2-40B4-BE49-F238E27FC236}">
                <a16:creationId xmlns:a16="http://schemas.microsoft.com/office/drawing/2014/main" id="{31D6F45B-29FA-40C3-8F2E-904895B12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3573463"/>
            <a:ext cx="29527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20493" name="Picture 13" descr="sharm-el-sheikh-451">
            <a:hlinkClick r:id="rId10"/>
            <a:extLst>
              <a:ext uri="{FF2B5EF4-FFF2-40B4-BE49-F238E27FC236}">
                <a16:creationId xmlns:a16="http://schemas.microsoft.com/office/drawing/2014/main" id="{FE0A407F-F4D0-4621-ABC5-4E4502E0E7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4663" y="1341438"/>
            <a:ext cx="3743325" cy="2046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800" fill="hold">
                                          <p:stCondLst>
                                            <p:cond delay="0"/>
                                          </p:stCondLst>
                                        </p:cTn>
                                        <p:tgtEl>
                                          <p:spTgt spid="2048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0483">
                                            <p:txEl>
                                              <p:pRg st="0" end="0"/>
                                            </p:txEl>
                                          </p:spTgt>
                                        </p:tgtEl>
                                        <p:attrNameLst>
                                          <p:attrName>style.visibility</p:attrName>
                                        </p:attrNameLst>
                                      </p:cBhvr>
                                      <p:to>
                                        <p:strVal val="visible"/>
                                      </p:to>
                                    </p:set>
                                    <p:animEffect transition="in" filter="fade">
                                      <p:cBhvr>
                                        <p:cTn id="13" dur="1000"/>
                                        <p:tgtEl>
                                          <p:spTgt spid="20483">
                                            <p:txEl>
                                              <p:pRg st="0" end="0"/>
                                            </p:txEl>
                                          </p:spTgt>
                                        </p:tgtEl>
                                      </p:cBhvr>
                                    </p:animEffect>
                                    <p:anim calcmode="lin" valueType="num">
                                      <p:cBhvr>
                                        <p:cTn id="14" dur="1000" fill="hold"/>
                                        <p:tgtEl>
                                          <p:spTgt spid="2048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9" name="Picture 5" descr="%24%24H_E66051B3_150618%242Dpiramide%242Dv%242Dgazi%242Dv">
            <a:hlinkClick r:id="rId2"/>
            <a:extLst>
              <a:ext uri="{FF2B5EF4-FFF2-40B4-BE49-F238E27FC236}">
                <a16:creationId xmlns:a16="http://schemas.microsoft.com/office/drawing/2014/main" id="{E3B58BF3-3648-4074-8FC9-10402C11C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72675" cy="6870700"/>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a:extLst>
              <a:ext uri="{FF2B5EF4-FFF2-40B4-BE49-F238E27FC236}">
                <a16:creationId xmlns:a16="http://schemas.microsoft.com/office/drawing/2014/main" id="{D7A3F99F-162A-4E2D-A1E1-E32C2675BA11}"/>
              </a:ext>
            </a:extLst>
          </p:cNvPr>
          <p:cNvSpPr>
            <a:spLocks noGrp="1" noChangeArrowheads="1"/>
          </p:cNvSpPr>
          <p:nvPr>
            <p:ph type="title"/>
          </p:nvPr>
        </p:nvSpPr>
        <p:spPr/>
        <p:txBody>
          <a:bodyPr/>
          <a:lstStyle/>
          <a:p>
            <a:r>
              <a:rPr lang="sl-SI" altLang="sl-SI">
                <a:solidFill>
                  <a:srgbClr val="FFC111"/>
                </a:solidFill>
                <a:latin typeface="Impact" panose="020B0806030902050204" pitchFamily="34" charset="0"/>
              </a:rPr>
              <a:t>PRVE PIRAMIDE</a:t>
            </a:r>
          </a:p>
        </p:txBody>
      </p:sp>
      <p:sp>
        <p:nvSpPr>
          <p:cNvPr id="21507" name="Rectangle 3">
            <a:extLst>
              <a:ext uri="{FF2B5EF4-FFF2-40B4-BE49-F238E27FC236}">
                <a16:creationId xmlns:a16="http://schemas.microsoft.com/office/drawing/2014/main" id="{3FA5A309-C238-428D-8391-A8FA84B236E9}"/>
              </a:ext>
            </a:extLst>
          </p:cNvPr>
          <p:cNvSpPr>
            <a:spLocks noGrp="1" noChangeArrowheads="1"/>
          </p:cNvSpPr>
          <p:nvPr>
            <p:ph type="body" idx="1"/>
          </p:nvPr>
        </p:nvSpPr>
        <p:spPr>
          <a:xfrm>
            <a:off x="755650" y="1557338"/>
            <a:ext cx="8229600" cy="4530725"/>
          </a:xfrm>
        </p:spPr>
        <p:txBody>
          <a:bodyPr/>
          <a:lstStyle/>
          <a:p>
            <a:pPr>
              <a:lnSpc>
                <a:spcPct val="80000"/>
              </a:lnSpc>
            </a:pPr>
            <a:r>
              <a:rPr lang="sl-SI" altLang="sl-SI" sz="2800">
                <a:solidFill>
                  <a:srgbClr val="FFC111"/>
                </a:solidFill>
                <a:latin typeface="Impact" panose="020B0806030902050204" pitchFamily="34" charset="0"/>
              </a:rPr>
              <a:t>Umrle faraone so prvotno pokopavali v  (staroegiptovske grobnice, izdolbene v kamnino in na vrhu zaščitene s težko, ravno streho). Piramide so gradili na svetih skalah, imenovanih 'benben'.  so simbolizirali sončne žarke, po katerih naj bi umrli faraon dosegel nebo (nebesa). </a:t>
            </a:r>
          </a:p>
          <a:p>
            <a:pPr>
              <a:lnSpc>
                <a:spcPct val="80000"/>
              </a:lnSpc>
            </a:pPr>
            <a:r>
              <a:rPr lang="sl-SI" altLang="sl-SI" sz="2800">
                <a:solidFill>
                  <a:srgbClr val="FFC111"/>
                </a:solidFill>
                <a:latin typeface="Impact" panose="020B0806030902050204" pitchFamily="34" charset="0"/>
              </a:rPr>
              <a:t>Prva znana staroegiptovska piramida je obdobje okoli 2630 pr. n. št., ki jo je dal zgraditi </a:t>
            </a:r>
            <a:r>
              <a:rPr lang="sl-SI" altLang="sl-SI" sz="2800" b="1">
                <a:solidFill>
                  <a:srgbClr val="FFC111"/>
                </a:solidFill>
                <a:latin typeface="Impact" panose="020B0806030902050204" pitchFamily="34" charset="0"/>
              </a:rPr>
              <a:t>faraon </a:t>
            </a:r>
            <a:r>
              <a:rPr lang="sl-SI" altLang="sl-SI" sz="2800" b="1">
                <a:solidFill>
                  <a:srgbClr val="FFC111"/>
                </a:solidFill>
                <a:latin typeface="Impact" panose="020B0806030902050204" pitchFamily="34" charset="0"/>
                <a:hlinkClick r:id="rId4" tooltip="Djoser"/>
              </a:rPr>
              <a:t>Djoser</a:t>
            </a:r>
            <a:r>
              <a:rPr lang="sl-SI" altLang="sl-SI" sz="2800">
                <a:solidFill>
                  <a:srgbClr val="FFC111"/>
                </a:solidFill>
                <a:latin typeface="Impact" panose="020B0806030902050204" pitchFamily="34" charset="0"/>
              </a:rPr>
              <a:t>. Zgrajena je bila na območju današnje </a:t>
            </a:r>
            <a:r>
              <a:rPr lang="sl-SI" altLang="sl-SI" sz="2800">
                <a:solidFill>
                  <a:srgbClr val="FFC111"/>
                </a:solidFill>
                <a:latin typeface="Impact" panose="020B0806030902050204" pitchFamily="34" charset="0"/>
                <a:hlinkClick r:id="rId5" tooltip="Sakkara"/>
              </a:rPr>
              <a:t>Sakkare</a:t>
            </a:r>
            <a:r>
              <a:rPr lang="sl-SI" altLang="sl-SI" sz="2800">
                <a:solidFill>
                  <a:srgbClr val="FFC111"/>
                </a:solidFill>
                <a:latin typeface="Impact" panose="020B0806030902050204" pitchFamily="34" charset="0"/>
              </a:rPr>
              <a:t> in je bila v šestih nadstropjih visoka 62 m. </a:t>
            </a:r>
          </a:p>
          <a:p>
            <a:pPr>
              <a:lnSpc>
                <a:spcPct val="80000"/>
              </a:lnSpc>
            </a:pPr>
            <a:endParaRPr lang="sl-SI" altLang="sl-SI" sz="2800" b="1">
              <a:solidFill>
                <a:srgbClr val="FFC111"/>
              </a:solidFill>
              <a:latin typeface="Impact" panose="020B0806030902050204" pitchFamily="34" charset="0"/>
            </a:endParaRPr>
          </a:p>
          <a:p>
            <a:pPr>
              <a:lnSpc>
                <a:spcPct val="80000"/>
              </a:lnSpc>
              <a:buFont typeface="Wingdings" panose="05000000000000000000" pitchFamily="2" charset="2"/>
              <a:buNone/>
            </a:pPr>
            <a:endParaRPr lang="sl-SI" altLang="sl-SI" sz="2800"/>
          </a:p>
          <a:p>
            <a:pPr>
              <a:lnSpc>
                <a:spcPct val="80000"/>
              </a:lnSpc>
            </a:pPr>
            <a:endParaRPr lang="sl-SI" altLang="sl-SI" sz="28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768" decel="100000"/>
                                        <p:tgtEl>
                                          <p:spTgt spid="21506"/>
                                        </p:tgtEl>
                                      </p:cBhvr>
                                    </p:animEffect>
                                    <p:animScale>
                                      <p:cBhvr>
                                        <p:cTn id="8" dur="768" decel="100000"/>
                                        <p:tgtEl>
                                          <p:spTgt spid="21506"/>
                                        </p:tgtEl>
                                      </p:cBhvr>
                                      <p:from x="10000" y="10000"/>
                                      <p:to x="200000" y="450000"/>
                                    </p:animScale>
                                    <p:animScale>
                                      <p:cBhvr>
                                        <p:cTn id="9" dur="1230" accel="100000" fill="hold">
                                          <p:stCondLst>
                                            <p:cond delay="768"/>
                                          </p:stCondLst>
                                        </p:cTn>
                                        <p:tgtEl>
                                          <p:spTgt spid="21506"/>
                                        </p:tgtEl>
                                      </p:cBhvr>
                                      <p:from x="200000" y="450000"/>
                                      <p:to x="100000" y="100000"/>
                                    </p:animScale>
                                    <p:set>
                                      <p:cBhvr>
                                        <p:cTn id="10" dur="768" fill="hold"/>
                                        <p:tgtEl>
                                          <p:spTgt spid="21506"/>
                                        </p:tgtEl>
                                        <p:attrNameLst>
                                          <p:attrName>ppt_x</p:attrName>
                                        </p:attrNameLst>
                                      </p:cBhvr>
                                      <p:to>
                                        <p:strVal val="(0.5)"/>
                                      </p:to>
                                    </p:set>
                                    <p:anim from="(0.5)" to="(#ppt_x)" calcmode="lin" valueType="num">
                                      <p:cBhvr>
                                        <p:cTn id="11" dur="1230" accel="100000" fill="hold">
                                          <p:stCondLst>
                                            <p:cond delay="768"/>
                                          </p:stCondLst>
                                        </p:cTn>
                                        <p:tgtEl>
                                          <p:spTgt spid="21506"/>
                                        </p:tgtEl>
                                        <p:attrNameLst>
                                          <p:attrName>ppt_x</p:attrName>
                                        </p:attrNameLst>
                                      </p:cBhvr>
                                    </p:anim>
                                    <p:set>
                                      <p:cBhvr>
                                        <p:cTn id="12" dur="768" fill="hold"/>
                                        <p:tgtEl>
                                          <p:spTgt spid="21506"/>
                                        </p:tgtEl>
                                        <p:attrNameLst>
                                          <p:attrName>ppt_y</p:attrName>
                                        </p:attrNameLst>
                                      </p:cBhvr>
                                      <p:to>
                                        <p:strVal val="(#ppt_y+0.4)"/>
                                      </p:to>
                                    </p:set>
                                    <p:anim from="(#ppt_y+0.4)" to="(#ppt_y)" calcmode="lin" valueType="num">
                                      <p:cBhvr>
                                        <p:cTn id="13" dur="1230" accel="100000" fill="hold">
                                          <p:stCondLst>
                                            <p:cond delay="768"/>
                                          </p:stCondLst>
                                        </p:cTn>
                                        <p:tgtEl>
                                          <p:spTgt spid="2150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1507">
                                            <p:txEl>
                                              <p:pRg st="0" end="0"/>
                                            </p:txEl>
                                          </p:spTgt>
                                        </p:tgtEl>
                                        <p:attrNameLst>
                                          <p:attrName>style.visibility</p:attrName>
                                        </p:attrNameLst>
                                      </p:cBhvr>
                                      <p:to>
                                        <p:strVal val="visible"/>
                                      </p:to>
                                    </p:set>
                                    <p:anim calcmode="lin" valueType="num">
                                      <p:cBhvr>
                                        <p:cTn id="18"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50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1507">
                                            <p:txEl>
                                              <p:pRg st="1" end="1"/>
                                            </p:txEl>
                                          </p:spTgt>
                                        </p:tgtEl>
                                        <p:attrNameLst>
                                          <p:attrName>style.visibility</p:attrName>
                                        </p:attrNameLst>
                                      </p:cBhvr>
                                      <p:to>
                                        <p:strVal val="visible"/>
                                      </p:to>
                                    </p:set>
                                    <p:anim calcmode="lin" valueType="num">
                                      <p:cBhvr>
                                        <p:cTn id="25"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3" name="Picture 5" descr="%24%24H_E66051B3_150618%242Dpiramide%242Dv%242Dgazi%242Dv">
            <a:hlinkClick r:id="rId2"/>
            <a:extLst>
              <a:ext uri="{FF2B5EF4-FFF2-40B4-BE49-F238E27FC236}">
                <a16:creationId xmlns:a16="http://schemas.microsoft.com/office/drawing/2014/main" id="{4098F871-1C70-4120-AB6E-5EFC77915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6775" cy="702945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a:extLst>
              <a:ext uri="{FF2B5EF4-FFF2-40B4-BE49-F238E27FC236}">
                <a16:creationId xmlns:a16="http://schemas.microsoft.com/office/drawing/2014/main" id="{B3341539-7032-4A8F-998D-A46983CFD2DF}"/>
              </a:ext>
            </a:extLst>
          </p:cNvPr>
          <p:cNvSpPr>
            <a:spLocks noGrp="1" noChangeArrowheads="1"/>
          </p:cNvSpPr>
          <p:nvPr>
            <p:ph type="title"/>
          </p:nvPr>
        </p:nvSpPr>
        <p:spPr/>
        <p:txBody>
          <a:bodyPr/>
          <a:lstStyle/>
          <a:p>
            <a:endParaRPr lang="sl-SI" altLang="sl-SI"/>
          </a:p>
        </p:txBody>
      </p:sp>
      <p:sp>
        <p:nvSpPr>
          <p:cNvPr id="22531" name="Rectangle 3">
            <a:extLst>
              <a:ext uri="{FF2B5EF4-FFF2-40B4-BE49-F238E27FC236}">
                <a16:creationId xmlns:a16="http://schemas.microsoft.com/office/drawing/2014/main" id="{31D7589E-5DD1-4740-9A56-81FC545EA0ED}"/>
              </a:ext>
            </a:extLst>
          </p:cNvPr>
          <p:cNvSpPr>
            <a:spLocks noGrp="1" noChangeArrowheads="1"/>
          </p:cNvSpPr>
          <p:nvPr>
            <p:ph type="body" idx="1"/>
          </p:nvPr>
        </p:nvSpPr>
        <p:spPr/>
        <p:txBody>
          <a:bodyPr/>
          <a:lstStyle/>
          <a:p>
            <a:pPr>
              <a:lnSpc>
                <a:spcPct val="80000"/>
              </a:lnSpc>
            </a:pPr>
            <a:r>
              <a:rPr lang="sl-SI" altLang="sl-SI" sz="2800" b="1">
                <a:solidFill>
                  <a:srgbClr val="FFC111"/>
                </a:solidFill>
                <a:latin typeface="Impact" panose="020B0806030902050204" pitchFamily="34" charset="0"/>
              </a:rPr>
              <a:t>Faraon </a:t>
            </a:r>
            <a:r>
              <a:rPr lang="sl-SI" altLang="sl-SI" sz="2800">
                <a:solidFill>
                  <a:srgbClr val="FFC111"/>
                </a:solidFill>
                <a:latin typeface="Impact" panose="020B0806030902050204" pitchFamily="34" charset="0"/>
              </a:rPr>
              <a:t>, prvi vladar IV. dinastije (Stari Egipt, okoli 2600 pr. n. št.) je dal zgraditi kar tri priramide. </a:t>
            </a:r>
          </a:p>
          <a:p>
            <a:pPr>
              <a:lnSpc>
                <a:spcPct val="80000"/>
              </a:lnSpc>
            </a:pPr>
            <a:r>
              <a:rPr lang="sl-SI" altLang="sl-SI" sz="2800">
                <a:solidFill>
                  <a:srgbClr val="FFC111"/>
                </a:solidFill>
                <a:latin typeface="Impact" panose="020B0806030902050204" pitchFamily="34" charset="0"/>
              </a:rPr>
              <a:t>Prva piramida na območju  je imela nepravilno obliko. Visoka je bila 92 m. </a:t>
            </a:r>
          </a:p>
          <a:p>
            <a:pPr>
              <a:lnSpc>
                <a:spcPct val="80000"/>
              </a:lnSpc>
            </a:pPr>
            <a:r>
              <a:rPr lang="sl-SI" altLang="sl-SI" sz="2800">
                <a:solidFill>
                  <a:srgbClr val="FFC111"/>
                </a:solidFill>
                <a:latin typeface="Impact" panose="020B0806030902050204" pitchFamily="34" charset="0"/>
              </a:rPr>
              <a:t>Druga piramida je bila že podobna klasični piramidi in je bila zgrajena na območju . Visoka je bila 105 m. </a:t>
            </a:r>
          </a:p>
          <a:p>
            <a:pPr>
              <a:lnSpc>
                <a:spcPct val="80000"/>
              </a:lnSpc>
            </a:pPr>
            <a:r>
              <a:rPr lang="sl-SI" altLang="sl-SI" sz="2800">
                <a:solidFill>
                  <a:srgbClr val="FFC111"/>
                </a:solidFill>
                <a:latin typeface="Impact" panose="020B0806030902050204" pitchFamily="34" charset="0"/>
              </a:rPr>
              <a:t>Tretja piramida ali 'Rdeča piramida', zgrajena na območju Dashurja je znana kot prva , ki je imela pravilno obliko piramide.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768" decel="100000"/>
                                        <p:tgtEl>
                                          <p:spTgt spid="22530"/>
                                        </p:tgtEl>
                                      </p:cBhvr>
                                    </p:animEffect>
                                    <p:animScale>
                                      <p:cBhvr>
                                        <p:cTn id="8" dur="768" decel="100000"/>
                                        <p:tgtEl>
                                          <p:spTgt spid="22530"/>
                                        </p:tgtEl>
                                      </p:cBhvr>
                                      <p:from x="10000" y="10000"/>
                                      <p:to x="200000" y="450000"/>
                                    </p:animScale>
                                    <p:animScale>
                                      <p:cBhvr>
                                        <p:cTn id="9" dur="1230" accel="100000" fill="hold">
                                          <p:stCondLst>
                                            <p:cond delay="768"/>
                                          </p:stCondLst>
                                        </p:cTn>
                                        <p:tgtEl>
                                          <p:spTgt spid="22530"/>
                                        </p:tgtEl>
                                      </p:cBhvr>
                                      <p:from x="200000" y="450000"/>
                                      <p:to x="100000" y="100000"/>
                                    </p:animScale>
                                    <p:set>
                                      <p:cBhvr>
                                        <p:cTn id="10" dur="768" fill="hold"/>
                                        <p:tgtEl>
                                          <p:spTgt spid="22530"/>
                                        </p:tgtEl>
                                        <p:attrNameLst>
                                          <p:attrName>ppt_x</p:attrName>
                                        </p:attrNameLst>
                                      </p:cBhvr>
                                      <p:to>
                                        <p:strVal val="(0.5)"/>
                                      </p:to>
                                    </p:set>
                                    <p:anim from="(0.5)" to="(#ppt_x)" calcmode="lin" valueType="num">
                                      <p:cBhvr>
                                        <p:cTn id="11" dur="1230" accel="100000" fill="hold">
                                          <p:stCondLst>
                                            <p:cond delay="768"/>
                                          </p:stCondLst>
                                        </p:cTn>
                                        <p:tgtEl>
                                          <p:spTgt spid="22530"/>
                                        </p:tgtEl>
                                        <p:attrNameLst>
                                          <p:attrName>ppt_x</p:attrName>
                                        </p:attrNameLst>
                                      </p:cBhvr>
                                    </p:anim>
                                    <p:set>
                                      <p:cBhvr>
                                        <p:cTn id="12" dur="768" fill="hold"/>
                                        <p:tgtEl>
                                          <p:spTgt spid="22530"/>
                                        </p:tgtEl>
                                        <p:attrNameLst>
                                          <p:attrName>ppt_y</p:attrName>
                                        </p:attrNameLst>
                                      </p:cBhvr>
                                      <p:to>
                                        <p:strVal val="(#ppt_y+0.4)"/>
                                      </p:to>
                                    </p:set>
                                    <p:anim from="(#ppt_y+0.4)" to="(#ppt_y)" calcmode="lin" valueType="num">
                                      <p:cBhvr>
                                        <p:cTn id="13" dur="1230" accel="100000" fill="hold">
                                          <p:stCondLst>
                                            <p:cond delay="768"/>
                                          </p:stCondLst>
                                        </p:cTn>
                                        <p:tgtEl>
                                          <p:spTgt spid="2253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2531">
                                            <p:txEl>
                                              <p:pRg st="0" end="0"/>
                                            </p:txEl>
                                          </p:spTgt>
                                        </p:tgtEl>
                                        <p:attrNameLst>
                                          <p:attrName>style.visibility</p:attrName>
                                        </p:attrNameLst>
                                      </p:cBhvr>
                                      <p:to>
                                        <p:strVal val="visible"/>
                                      </p:to>
                                    </p:set>
                                    <p:anim calcmode="lin" valueType="num">
                                      <p:cBhvr>
                                        <p:cTn id="18"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253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2531">
                                            <p:txEl>
                                              <p:pRg st="1" end="1"/>
                                            </p:txEl>
                                          </p:spTgt>
                                        </p:tgtEl>
                                        <p:attrNameLst>
                                          <p:attrName>style.visibility</p:attrName>
                                        </p:attrNameLst>
                                      </p:cBhvr>
                                      <p:to>
                                        <p:strVal val="visible"/>
                                      </p:to>
                                    </p:set>
                                    <p:anim calcmode="lin" valueType="num">
                                      <p:cBhvr>
                                        <p:cTn id="25"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253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253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2531">
                                            <p:txEl>
                                              <p:pRg st="2" end="2"/>
                                            </p:txEl>
                                          </p:spTgt>
                                        </p:tgtEl>
                                        <p:attrNameLst>
                                          <p:attrName>style.visibility</p:attrName>
                                        </p:attrNameLst>
                                      </p:cBhvr>
                                      <p:to>
                                        <p:strVal val="visible"/>
                                      </p:to>
                                    </p:set>
                                    <p:anim calcmode="lin" valueType="num">
                                      <p:cBhvr>
                                        <p:cTn id="32" dur="500" fill="hold"/>
                                        <p:tgtEl>
                                          <p:spTgt spid="22531">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2531">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253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2531">
                                            <p:txEl>
                                              <p:pRg st="3" end="3"/>
                                            </p:txEl>
                                          </p:spTgt>
                                        </p:tgtEl>
                                        <p:attrNameLst>
                                          <p:attrName>style.visibility</p:attrName>
                                        </p:attrNameLst>
                                      </p:cBhvr>
                                      <p:to>
                                        <p:strVal val="visible"/>
                                      </p:to>
                                    </p:set>
                                    <p:anim calcmode="lin" valueType="num">
                                      <p:cBhvr>
                                        <p:cTn id="39" dur="500" fill="hold"/>
                                        <p:tgtEl>
                                          <p:spTgt spid="2253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2531">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theme/theme1.xml><?xml version="1.0" encoding="utf-8"?>
<a:theme xmlns:a="http://schemas.openxmlformats.org/drawingml/2006/main" name="Bilanca">
  <a:themeElements>
    <a:clrScheme name="Bilanca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ilanca">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ilanca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ilanca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ilanca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ilanca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anca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ilanca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ilanca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ilanca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ilanca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Balance</Template>
  <TotalTime>0</TotalTime>
  <Words>555</Words>
  <Application>Microsoft Office PowerPoint</Application>
  <PresentationFormat>On-screen Show (4:3)</PresentationFormat>
  <Paragraphs>22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Impact</vt:lpstr>
      <vt:lpstr>Tahoma</vt:lpstr>
      <vt:lpstr>Wingdings</vt:lpstr>
      <vt:lpstr>Bilanca</vt:lpstr>
      <vt:lpstr>PIRAMIDE</vt:lpstr>
      <vt:lpstr>KEOPSOVA PIRAMIDA </vt:lpstr>
      <vt:lpstr>KEOPSOVA PIRAMIDA</vt:lpstr>
      <vt:lpstr>KEFRENOVA PIRAMIDA </vt:lpstr>
      <vt:lpstr>KEFRENOVA PIRAMIDA</vt:lpstr>
      <vt:lpstr>MIKERINOVA PIRAMIDA</vt:lpstr>
      <vt:lpstr>MIKERINOVA PIRAMIDA</vt:lpstr>
      <vt:lpstr>PRVE PIRAMIDE</vt:lpstr>
      <vt:lpstr>PowerPoint Presentation</vt:lpstr>
      <vt:lpstr>GRADNJA PIRAMID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2019-06-03T09:14:39Z</dcterms:created>
  <dcterms:modified xsi:type="dcterms:W3CDTF">2019-06-03T09:14:39Z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