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69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33CC33"/>
    <a:srgbClr val="0000FF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>
      <p:cViewPr varScale="1">
        <p:scale>
          <a:sx n="154" d="100"/>
          <a:sy n="154" d="100"/>
        </p:scale>
        <p:origin x="402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A3369F47-188B-491D-B730-F1E1E7E087BB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6147" name="Freeform 3">
              <a:extLst>
                <a:ext uri="{FF2B5EF4-FFF2-40B4-BE49-F238E27FC236}">
                  <a16:creationId xmlns:a16="http://schemas.microsoft.com/office/drawing/2014/main" id="{77A0805F-5833-41AA-B351-E43DAE8C188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8" name="Freeform 4">
              <a:extLst>
                <a:ext uri="{FF2B5EF4-FFF2-40B4-BE49-F238E27FC236}">
                  <a16:creationId xmlns:a16="http://schemas.microsoft.com/office/drawing/2014/main" id="{EB6E1CBE-573E-4CFA-BFF4-2859892A4BD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9" name="Freeform 5">
              <a:extLst>
                <a:ext uri="{FF2B5EF4-FFF2-40B4-BE49-F238E27FC236}">
                  <a16:creationId xmlns:a16="http://schemas.microsoft.com/office/drawing/2014/main" id="{A63909CC-69E7-469B-A83F-5EB780BA409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5A9D8008-EFE3-4B90-9AE4-10DF44B7F17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1" name="Freeform 7">
              <a:extLst>
                <a:ext uri="{FF2B5EF4-FFF2-40B4-BE49-F238E27FC236}">
                  <a16:creationId xmlns:a16="http://schemas.microsoft.com/office/drawing/2014/main" id="{010E0C07-9CE4-4AD7-874A-991298B2EC8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2" name="Freeform 8">
              <a:extLst>
                <a:ext uri="{FF2B5EF4-FFF2-40B4-BE49-F238E27FC236}">
                  <a16:creationId xmlns:a16="http://schemas.microsoft.com/office/drawing/2014/main" id="{2CAE5C31-19A1-41EB-A320-A999C813C7C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6153" name="Rectangle 9">
            <a:extLst>
              <a:ext uri="{FF2B5EF4-FFF2-40B4-BE49-F238E27FC236}">
                <a16:creationId xmlns:a16="http://schemas.microsoft.com/office/drawing/2014/main" id="{A0FE7A89-24B9-47F6-9BFA-194A192DB44C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77A99792-CFA6-4426-83F2-ABA1DC96FCD7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7CB6F512-A2E8-4797-B523-BC07630B17A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428ECB7D-E174-470E-BFE5-8F2835EE73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496E7580-E96A-47F2-99A7-5E1072F5F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FCB44D0-A53E-45C5-A61E-18F9DD61B73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76E3E-5835-4F99-98E4-8AAAEA314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44870B-2060-4410-A63C-2E991C83F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9875A-376D-490F-AE7F-18EC8BDB0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C6F16-076D-4026-A767-319BCD647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506A8-8653-4049-87B0-5539334B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B1AB0F-B2DB-4DFD-874B-F7B451FD5B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5193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FD98D9-C63D-42A5-989D-33EDAF6D49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83EC4-1BCC-4729-A555-FA8A577D3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CD1891-1219-455A-9F93-670A76713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9BA83-8B07-4C87-98FA-3154CC36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EDEDC-BB24-4878-84A3-6B6F876F0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9DAAF-C736-488C-A812-D518466A8EF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78633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583AF96-7E62-45CF-ADB0-36730734146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457200" y="244475"/>
            <a:ext cx="838835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C1FCC2-BFB3-44A6-AF40-CF3C426F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7092A0-440B-4559-8815-CA2F1A4B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333313-FA04-4DD9-8A88-148BAEA0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28E2CA6C-AF4D-4265-89FA-E5FDFC7F95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6938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FCE70-2435-4C82-A3EE-069A2F315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7580-3747-4CD4-95E6-54B639C58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B71F0-03BE-4617-84B3-020B8C435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F41F1-D14C-40A3-B2BC-185F64BB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5D629-0BF8-4DFF-8413-CCC1F092C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28D7F-1B6C-43D8-AD18-27D0FBF2955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3505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28D81-C442-4403-AF24-89A546F0D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1BCD6-EAA4-46F7-B62E-83719E94B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080C9-2517-4748-B5CA-5BF094C9D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640AF-8D5F-4845-8913-904C8EA8A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955A2-CEA5-4BFE-A3DD-80E8B5510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4F22B-811E-4391-B212-AADCC7031C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953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09219-7E08-40DA-BF5A-004E44410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17CB3-D18F-482D-BFC0-EC72CCC6F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58293-BC5D-404E-9045-688EA0CDA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98AF7-E809-41CD-9F14-04CE8038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00F10-45B9-405A-9DBD-DDB2C05F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D4E0D-2FB0-4AD4-8200-95ED7CEA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531B9-A97E-4750-9386-259FA35935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403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94147-F156-4F40-BB22-99125560D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29102-CA05-407B-B3CC-BE129FE3A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86FF08-A6C4-4FBC-9AA9-70B1CA981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F9088F-6510-461C-8576-4CF2EF39EB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45793C-CAFF-4185-B409-64B0B7022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CD9651-CF00-47E0-AFC2-22A089CC7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51F137-1B19-4FBD-9C74-4DF9DF2B9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00C5B9-BD65-42AA-A6EE-FE8800D9B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DA663-1D76-47A3-BA52-102C3386A31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476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D3810-FA32-4A72-9D36-075A3A55D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422F7E-B72C-408F-A5F1-4B8DF159B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A4F077-2E53-4A46-B33D-AB7032AD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B30F94-A4B5-4347-ADE7-4BE45F24D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7C8AA6-BBB0-4CA2-882C-A0F66C4F5D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5435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F9C177-B1C9-406B-925B-AAB1FE85F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AE114E-A00D-44DD-8278-74E4F358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2E21C8-9D74-4F1B-8942-0297C256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924F4-0D62-4A90-B55F-A8D12981F1E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0203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74F70-74FC-4B37-9060-4122DD87D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1AB56-0832-4344-8352-2F94DF35F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52DBF-CEF1-4428-9A32-2A06DA9BB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2E400-C1B8-4887-B7C3-C8FCD380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B9A7CA-A7F8-432C-B748-BC713EA0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A9005-7D96-4435-BEA9-6038C9858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29BD8-3F84-4717-9F62-9DE77342E5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1566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7BB8-A874-4D48-937B-F858C228D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F82E4D-01C9-4BE4-B4C4-37FD4CFC49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3FBF36-66AD-41F1-B4E7-54A25A468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0D1FA-81B8-4D1D-A662-E59D7BFAA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1E4B3E-000F-4F42-AC08-91100B1E1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8DBE0-B681-419F-B2E4-446D0DCC2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103F46-ABCF-40DF-B7A7-758051EED8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13840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3B25D019-0D3F-423E-829E-B6589A8B08AA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5123" name="Freeform 3">
              <a:extLst>
                <a:ext uri="{FF2B5EF4-FFF2-40B4-BE49-F238E27FC236}">
                  <a16:creationId xmlns:a16="http://schemas.microsoft.com/office/drawing/2014/main" id="{B1545936-4C0C-447D-B253-728CD95079E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4" name="Freeform 4">
              <a:extLst>
                <a:ext uri="{FF2B5EF4-FFF2-40B4-BE49-F238E27FC236}">
                  <a16:creationId xmlns:a16="http://schemas.microsoft.com/office/drawing/2014/main" id="{98F9C425-CAFC-4C1A-9EBC-DCD19B400E5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5" name="Freeform 5">
              <a:extLst>
                <a:ext uri="{FF2B5EF4-FFF2-40B4-BE49-F238E27FC236}">
                  <a16:creationId xmlns:a16="http://schemas.microsoft.com/office/drawing/2014/main" id="{E90363C2-EDEC-4EB9-BACD-2129F8DCECE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6" name="Freeform 6">
              <a:extLst>
                <a:ext uri="{FF2B5EF4-FFF2-40B4-BE49-F238E27FC236}">
                  <a16:creationId xmlns:a16="http://schemas.microsoft.com/office/drawing/2014/main" id="{A193719A-63B7-476F-B0B5-B9E7CA2F192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7" name="Freeform 7">
              <a:extLst>
                <a:ext uri="{FF2B5EF4-FFF2-40B4-BE49-F238E27FC236}">
                  <a16:creationId xmlns:a16="http://schemas.microsoft.com/office/drawing/2014/main" id="{0EE64895-28F5-47E4-B7AB-3A16F3BFACA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8" name="Freeform 8">
              <a:extLst>
                <a:ext uri="{FF2B5EF4-FFF2-40B4-BE49-F238E27FC236}">
                  <a16:creationId xmlns:a16="http://schemas.microsoft.com/office/drawing/2014/main" id="{62A3A7A1-8DA6-4AA5-BAD3-45F908B8361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29" name="Freeform 9">
              <a:extLst>
                <a:ext uri="{FF2B5EF4-FFF2-40B4-BE49-F238E27FC236}">
                  <a16:creationId xmlns:a16="http://schemas.microsoft.com/office/drawing/2014/main" id="{86A2A68F-0E5B-4007-99A7-BAC2FF5B631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id="{81FB83A7-A6DA-46FE-8213-760A5D07CE1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5131" name="Rectangle 11">
            <a:extLst>
              <a:ext uri="{FF2B5EF4-FFF2-40B4-BE49-F238E27FC236}">
                <a16:creationId xmlns:a16="http://schemas.microsoft.com/office/drawing/2014/main" id="{2E6CB5A0-9E6B-47CE-A17F-C1C235D517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1DE96E46-6D69-4F4C-9DC6-7A836151AF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382F3D5A-19C2-489F-ADF4-FC414023BB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AC0A2947-8F98-4D51-B004-4E26299708BE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D8842A8D-4757-4AD9-B37E-FFA49F14889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5F0628D6-FC1A-4FA2-B8A5-8936D5F0AC9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jubljana.si/" TargetMode="External"/><Relationship Id="rId2" Type="http://schemas.openxmlformats.org/officeDocument/2006/relationships/hyperlink" Target="http://www.sl.wikipedi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hitekturni-vodnik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07CCE49-BD0F-42D2-9FDA-56D396BC50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    </a:t>
            </a:r>
            <a:r>
              <a:rPr lang="sl-SI" altLang="sl-SI" sz="72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EMONA</a:t>
            </a:r>
            <a:r>
              <a:rPr lang="sl-SI" altLang="sl-SI" sz="280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sl-SI" altLang="sl-SI" sz="2800">
                <a:latin typeface="Comic Sans MS" panose="030F0702030302020204" pitchFamily="66" charset="0"/>
              </a:rPr>
              <a:t> </a:t>
            </a:r>
            <a:br>
              <a:rPr lang="sl-SI" altLang="sl-SI" sz="2800">
                <a:latin typeface="Comic Sans MS" panose="030F0702030302020204" pitchFamily="66" charset="0"/>
              </a:rPr>
            </a:br>
            <a:r>
              <a:rPr lang="sl-SI" altLang="sl-SI" sz="2800">
                <a:latin typeface="Comic Sans MS" panose="030F0702030302020204" pitchFamily="66" charset="0"/>
              </a:rPr>
              <a:t>      </a:t>
            </a:r>
            <a:r>
              <a:rPr lang="sl-SI" altLang="sl-SI" sz="28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(Colonia Iulia Aemona)</a:t>
            </a:r>
            <a:endParaRPr lang="sl-SI" altLang="sl-SI" sz="480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9FCB9BD-4C40-4E04-A75C-E9038B056A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781800" cy="2895600"/>
          </a:xfrm>
        </p:spPr>
        <p:txBody>
          <a:bodyPr/>
          <a:lstStyle/>
          <a:p>
            <a:r>
              <a:rPr lang="sl-SI" altLang="sl-SI" dirty="0"/>
              <a:t>   </a:t>
            </a:r>
          </a:p>
          <a:p>
            <a:endParaRPr lang="sl-SI" altLang="sl-SI" dirty="0"/>
          </a:p>
          <a:p>
            <a:endParaRPr lang="sl-SI" altLang="sl-SI" sz="2400" dirty="0">
              <a:solidFill>
                <a:srgbClr val="33CC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6">
            <a:extLst>
              <a:ext uri="{FF2B5EF4-FFF2-40B4-BE49-F238E27FC236}">
                <a16:creationId xmlns:a16="http://schemas.microsoft.com/office/drawing/2014/main" id="{A1718252-FF64-4839-87B7-F9F6940D86C1}"/>
              </a:ext>
            </a:extLst>
          </p:cNvPr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1136650" y="1905000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/>
              <a:t> </a:t>
            </a:r>
          </a:p>
        </p:txBody>
      </p:sp>
      <p:pic>
        <p:nvPicPr>
          <p:cNvPr id="21514" name="Picture 10" descr="pictures%5CTB_attractions%5C1%5C2008%5CLjubljana_Rimski_zid_17645_166524">
            <a:extLst>
              <a:ext uri="{FF2B5EF4-FFF2-40B4-BE49-F238E27FC236}">
                <a16:creationId xmlns:a16="http://schemas.microsoft.com/office/drawing/2014/main" id="{A7D91F09-9C69-49B3-9236-C2D7D0394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20713"/>
            <a:ext cx="7775575" cy="547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Splosno-zgod-emona1">
            <a:extLst>
              <a:ext uri="{FF2B5EF4-FFF2-40B4-BE49-F238E27FC236}">
                <a16:creationId xmlns:a16="http://schemas.microsoft.com/office/drawing/2014/main" id="{A1AFCE18-C506-4B7E-88D0-F40FFEC8F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4813"/>
            <a:ext cx="3024188" cy="388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7" name="Picture 5" descr="Splosno-zgod-emona3">
            <a:extLst>
              <a:ext uri="{FF2B5EF4-FFF2-40B4-BE49-F238E27FC236}">
                <a16:creationId xmlns:a16="http://schemas.microsoft.com/office/drawing/2014/main" id="{09D11DAA-1045-43D9-ACCB-04296E42C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284538"/>
            <a:ext cx="47625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9" name="Picture 7" descr="Emona-4-razred">
            <a:extLst>
              <a:ext uri="{FF2B5EF4-FFF2-40B4-BE49-F238E27FC236}">
                <a16:creationId xmlns:a16="http://schemas.microsoft.com/office/drawing/2014/main" id="{A7476E84-722D-4765-8F25-9DE5CE0CF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20713"/>
            <a:ext cx="3455987" cy="235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801" name="Picture 9" descr="Obraz">
            <a:extLst>
              <a:ext uri="{FF2B5EF4-FFF2-40B4-BE49-F238E27FC236}">
                <a16:creationId xmlns:a16="http://schemas.microsoft.com/office/drawing/2014/main" id="{97AA065A-CA3E-4E6D-A581-686A3C0424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365625"/>
            <a:ext cx="1849438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BFA4D46-A9F7-4A85-B53F-9825BAFAC2C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              VIRI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2ED691E-9FF2-458C-A9BB-9A9AAFA0BA8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 b="1">
                <a:latin typeface="Comic Sans MS" panose="030F0702030302020204" pitchFamily="66" charset="0"/>
                <a:hlinkClick r:id="rId2"/>
              </a:rPr>
              <a:t>www.sl.wikipedia.org</a:t>
            </a:r>
            <a:endParaRPr lang="sl-SI" altLang="sl-SI" sz="2800" b="1">
              <a:latin typeface="Comic Sans MS" panose="030F0702030302020204" pitchFamily="66" charset="0"/>
            </a:endParaRPr>
          </a:p>
          <a:p>
            <a:r>
              <a:rPr lang="sl-SI" altLang="sl-SI" sz="2800" b="1">
                <a:latin typeface="Comic Sans MS" panose="030F0702030302020204" pitchFamily="66" charset="0"/>
                <a:hlinkClick r:id="rId3"/>
              </a:rPr>
              <a:t>www.ljubljana.si</a:t>
            </a:r>
            <a:endParaRPr lang="sl-SI" altLang="sl-SI" sz="2800" b="1">
              <a:latin typeface="Comic Sans MS" panose="030F0702030302020204" pitchFamily="66" charset="0"/>
            </a:endParaRPr>
          </a:p>
          <a:p>
            <a:r>
              <a:rPr lang="sl-SI" altLang="sl-SI" sz="2800">
                <a:latin typeface="Comic Sans MS" panose="030F0702030302020204" pitchFamily="66" charset="0"/>
              </a:rPr>
              <a:t>Ljubljana od prazgodovine do srednjega veka</a:t>
            </a:r>
          </a:p>
          <a:p>
            <a:r>
              <a:rPr lang="sl-SI" altLang="sl-SI" sz="2800" b="1">
                <a:latin typeface="Comic Sans MS" panose="030F0702030302020204" pitchFamily="66" charset="0"/>
                <a:hlinkClick r:id="rId4"/>
              </a:rPr>
              <a:t>www.arhitekturni-vodnik.org</a:t>
            </a:r>
            <a:endParaRPr lang="sl-SI" altLang="sl-SI" sz="2800" b="1">
              <a:latin typeface="Comic Sans MS" panose="030F0702030302020204" pitchFamily="66" charset="0"/>
            </a:endParaRPr>
          </a:p>
          <a:p>
            <a:r>
              <a:rPr lang="sl-SI" altLang="sl-SI" sz="2800" b="1">
                <a:latin typeface="Comic Sans MS" panose="030F0702030302020204" pitchFamily="66" charset="0"/>
              </a:rPr>
              <a:t>.....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D5E1FA6-FF1E-45B3-918F-71340D29C12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385175" cy="1431925"/>
          </a:xfrm>
          <a:noFill/>
          <a:ln/>
        </p:spPr>
        <p:txBody>
          <a:bodyPr/>
          <a:lstStyle/>
          <a:p>
            <a:r>
              <a:rPr lang="sl-SI" altLang="sl-SI" sz="36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Nastanek 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6AE4606-62AF-4993-9587-A41690118DB0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628775"/>
            <a:ext cx="8377237" cy="48958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Nastanek  sega v čas rimskega vojaškega prodora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na Balkan. Kot rimsko civilno mesto je bila Emona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ustanovljena z odlokom cesarja Tiberija leta</a:t>
            </a:r>
            <a:r>
              <a:rPr lang="sl-SI" altLang="sl-SI" sz="2800" b="1">
                <a:latin typeface="Comic Sans MS" panose="030F0702030302020204" pitchFamily="66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 b="1">
                <a:latin typeface="Comic Sans MS" panose="030F0702030302020204" pitchFamily="66" charset="0"/>
              </a:rPr>
              <a:t>14 n.š.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>
              <a:latin typeface="Comic Sans MS" panose="030F0702030302020204" pitchFamily="66" charset="0"/>
            </a:endParaRPr>
          </a:p>
        </p:txBody>
      </p:sp>
      <p:pic>
        <p:nvPicPr>
          <p:cNvPr id="3079" name="Picture 7" descr="fmpgtmp_dpaknt">
            <a:extLst>
              <a:ext uri="{FF2B5EF4-FFF2-40B4-BE49-F238E27FC236}">
                <a16:creationId xmlns:a16="http://schemas.microsoft.com/office/drawing/2014/main" id="{C19C2113-8BFA-45D2-9F8C-60009CF58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500438"/>
            <a:ext cx="4033838" cy="263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2F58839-C700-4CA6-90B2-0EF3923ACB1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9750" y="260350"/>
            <a:ext cx="8385175" cy="1431925"/>
          </a:xfrm>
        </p:spPr>
        <p:txBody>
          <a:bodyPr/>
          <a:lstStyle/>
          <a:p>
            <a:r>
              <a:rPr lang="sl-SI" altLang="sl-SI" sz="40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Tlorisna podoba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BB0A3C8F-975D-4556-99E9-FAC0D63BDB5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412875"/>
            <a:ext cx="7993063" cy="50403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Med leti 14 in 15 našega štetja je bila Emona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obdana z obzidjem pravokotne oblike v meri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430× 540m. Obzidje je v višino merilo od 6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do 8m, v širino pa 2,5 m. V njem so bila 4 glavna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vrata in 26 obrambnih stolpov. Na severni in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zahodni strani obzidja je imela Emona dva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obrambna jarka, ki sta ju polnila potoka izpod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Šišenskega hriba in potok izpod Tivolskega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gradu. Gradnja mest je potekala načrtno, kar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je tudi razvidno.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>
            <a:extLst>
              <a:ext uri="{FF2B5EF4-FFF2-40B4-BE49-F238E27FC236}">
                <a16:creationId xmlns:a16="http://schemas.microsoft.com/office/drawing/2014/main" id="{CEDE2A60-D02D-4D6F-AFFC-EF389B7BC741}"/>
              </a:ext>
            </a:extLst>
          </p:cNvPr>
          <p:cNvSpPr>
            <a:spLocks noGrp="1" noRot="1" noChangeArrowheads="1"/>
          </p:cNvSpPr>
          <p:nvPr>
            <p:ph/>
          </p:nvPr>
        </p:nvSpPr>
        <p:spPr>
          <a:xfrm>
            <a:off x="611188" y="476250"/>
            <a:ext cx="8064500" cy="48244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Znotraj obrambnega zidu je bilo mesto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razdeljeno na pravokotne parcele, ki so jih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ločevale pravokotno sekajoče se ulice. Emona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je imela talno gretje in kanalizacijo. Imela je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forum s svetiščem. Emona verjetno ni presegla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10.000 prebivalcev</a:t>
            </a:r>
            <a:r>
              <a:rPr lang="sl-SI" altLang="sl-SI" sz="2800"/>
              <a:t>. </a:t>
            </a:r>
            <a:r>
              <a:rPr lang="sl-SI" altLang="sl-SI" sz="2800">
                <a:latin typeface="Comic Sans MS" panose="030F0702030302020204" pitchFamily="66" charset="0"/>
              </a:rPr>
              <a:t>Emona je bila predvsem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trgovsko mesto, ki se je ukvarjalo z raznimi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obrtmi. Prevladovali so bloki v katerih je živelo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več družin.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>
            <a:extLst>
              <a:ext uri="{FF2B5EF4-FFF2-40B4-BE49-F238E27FC236}">
                <a16:creationId xmlns:a16="http://schemas.microsoft.com/office/drawing/2014/main" id="{8CB48A7D-EBA7-4836-8069-732D5B7AB032}"/>
              </a:ext>
            </a:extLst>
          </p:cNvPr>
          <p:cNvSpPr>
            <a:spLocks noGrp="1" noRot="1" noChangeArrowheads="1"/>
          </p:cNvSpPr>
          <p:nvPr>
            <p:ph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13318" name="Picture 6" descr="emona-maketa">
            <a:extLst>
              <a:ext uri="{FF2B5EF4-FFF2-40B4-BE49-F238E27FC236}">
                <a16:creationId xmlns:a16="http://schemas.microsoft.com/office/drawing/2014/main" id="{4C5046D6-C0BC-4ECC-A219-4CBCAA157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8485188" cy="6259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921F240-B248-442C-A607-8495349BBAE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   Forum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E2657F0-831F-41AB-A1CB-36FC730C01A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1700213"/>
            <a:ext cx="8007350" cy="47529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Forum je bil najbolj obiskan prostor v mestu,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kjer so se ljudje zbirali ob najrazličnejših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priložnostih in ljudskih praznovanjih. Na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forumski ploščadi so bili postavljeni kipi znanih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meščanov. Prav tako so bili razstavljeni državni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zakoni in dekreti. Na forumskem  prostoru je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stala tudi bazilika.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A1D4EAA-DB60-47E8-BEB0-BBAC5D31FD7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</a:t>
            </a:r>
            <a:r>
              <a:rPr lang="sl-SI" altLang="sl-SI" sz="36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Pokopališče</a:t>
            </a:r>
            <a:endParaRPr lang="sl-SI" altLang="sl-SI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6D8123F2-99A2-4535-BBDD-E9B2DAD7665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412875"/>
            <a:ext cx="8007350" cy="50403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Emonska grobišča so se razprostirale zunaj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mestnega obzidja. Položaj posamezne nagrobne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parcele je bil označen z napisom, ki je stal ob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cesti. Umrle so pokopavali žarno.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Pokojniku so polagali v grob vse kar bi rabil v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posmrtnem življenju.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                                </a:t>
            </a:r>
          </a:p>
        </p:txBody>
      </p:sp>
      <p:pic>
        <p:nvPicPr>
          <p:cNvPr id="43015" name="Picture 7" descr="Odprta pepelnica (foto: M. Gregorič)">
            <a:extLst>
              <a:ext uri="{FF2B5EF4-FFF2-40B4-BE49-F238E27FC236}">
                <a16:creationId xmlns:a16="http://schemas.microsoft.com/office/drawing/2014/main" id="{D10A0ECC-D602-45C3-9529-0A21BDF5E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221163"/>
            <a:ext cx="3025775" cy="2192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CD85758A-C09F-4BAE-81E5-6C1667B6B38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Propad Emone in naselitev Slovanov</a:t>
            </a:r>
            <a:r>
              <a:rPr lang="sl-SI" altLang="sl-SI"/>
              <a:t>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C1D17035-40D1-4220-A9D4-6B7B387B62C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4213" y="1628775"/>
            <a:ext cx="8007350" cy="4191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Leta 452 so jo porušili Huni z Atilo na čelu, v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času preseljevanja narodov pa je mesto za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dolga desetletja zagrnil somrak. Slovanski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predniki so v te kraje prišli ob koncu 6.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stoletja in začeli svojo naselbino graditi v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varnem zavetju grajskega griča. Postopoma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je začelo nastajati srednjeveško mesto.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1D191C0-8BF9-4548-9AD0-C42879EC1475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323850" y="260350"/>
            <a:ext cx="8385175" cy="1431925"/>
          </a:xfrm>
        </p:spPr>
        <p:txBody>
          <a:bodyPr/>
          <a:lstStyle/>
          <a:p>
            <a:r>
              <a:rPr lang="sl-SI" altLang="sl-SI" sz="3200">
                <a:latin typeface="Comic Sans MS" panose="030F0702030302020204" pitchFamily="66" charset="0"/>
              </a:rPr>
              <a:t>  </a:t>
            </a:r>
            <a:r>
              <a:rPr lang="sl-SI" altLang="sl-SI" sz="3200">
                <a:solidFill>
                  <a:srgbClr val="33CC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Preostanki Emone v današnji Ljubljani</a:t>
            </a:r>
            <a:r>
              <a:rPr lang="sl-SI" altLang="sl-SI"/>
              <a:t>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C4C262E-3F76-446B-B82C-57731CB1C213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916113"/>
            <a:ext cx="8424862" cy="381793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V današnji Ljubljani je še vedno veliko ostankov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rimske Emone. Najbolj je ohranjeno južno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obzidje tako imenovani Rimski zid. Še v 20.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stol. so uporabljali brezhibni rimski kanalizacijski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sistem. Eden znamenitejših rimskih ostankov je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kipec Emonec. Njegova kopija stoji v parku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Zvezda, kjer je bil nedaleč od tod izkopan.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Plasti stekla">
  <a:themeElements>
    <a:clrScheme name="Plasti stekla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Plasti stekla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lasti stekla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sti stekla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sti stekla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0</TotalTime>
  <Words>434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Comic Sans MS</vt:lpstr>
      <vt:lpstr>Wingdings</vt:lpstr>
      <vt:lpstr>Plasti stekla</vt:lpstr>
      <vt:lpstr>    EMONA         (Colonia Iulia Aemona)</vt:lpstr>
      <vt:lpstr> Nastanek </vt:lpstr>
      <vt:lpstr>Tlorisna podoba</vt:lpstr>
      <vt:lpstr>PowerPoint Presentation</vt:lpstr>
      <vt:lpstr>PowerPoint Presentation</vt:lpstr>
      <vt:lpstr>    Forum </vt:lpstr>
      <vt:lpstr>    Pokopališče</vt:lpstr>
      <vt:lpstr>Propad Emone in naselitev Slovanov </vt:lpstr>
      <vt:lpstr>  Preostanki Emone v današnji Ljubljani </vt:lpstr>
      <vt:lpstr>PowerPoint Presentation</vt:lpstr>
      <vt:lpstr>PowerPoint Presentation</vt:lpstr>
      <vt:lpstr>               VIRI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2019-06-03T09:14:42Z</dcterms:created>
  <dcterms:modified xsi:type="dcterms:W3CDTF">2019-06-03T09:14:42Z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