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>
            <a:extLst>
              <a:ext uri="{FF2B5EF4-FFF2-40B4-BE49-F238E27FC236}">
                <a16:creationId xmlns:a16="http://schemas.microsoft.com/office/drawing/2014/main" id="{05A776A5-1766-4D32-A5C4-EE26CAA71EB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9459" name="Freeform 3">
              <a:extLst>
                <a:ext uri="{FF2B5EF4-FFF2-40B4-BE49-F238E27FC236}">
                  <a16:creationId xmlns:a16="http://schemas.microsoft.com/office/drawing/2014/main" id="{C02C3FF6-AFEE-44AB-B82B-9C31F44E19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9460" name="Freeform 4">
              <a:extLst>
                <a:ext uri="{FF2B5EF4-FFF2-40B4-BE49-F238E27FC236}">
                  <a16:creationId xmlns:a16="http://schemas.microsoft.com/office/drawing/2014/main" id="{3E254155-4D9B-48E0-842C-39722841FB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9461" name="Rectangle 5">
            <a:extLst>
              <a:ext uri="{FF2B5EF4-FFF2-40B4-BE49-F238E27FC236}">
                <a16:creationId xmlns:a16="http://schemas.microsoft.com/office/drawing/2014/main" id="{9791AE68-23AF-4BFC-A658-B3C3ED458DE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3C9DA257-82FA-4BC0-9733-19B29C49479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19A76B66-8CB6-4E03-BA98-DC0563F326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7670D2FA-8166-4B8D-B258-2A3C5159C4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72B79A-CC6B-45FF-9E83-FC69DBE964B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E9294CE0-511A-4F2B-9B13-3D425F65085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4DE8-8EF9-4BC3-81AB-20670DCA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02B0E-6E72-45D8-901F-91A025B33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7A7D1-ECCB-488A-9D4D-4C35C1FE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3AEBE-A166-417D-A96D-EAD02516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382D3-F1B5-40A5-886A-A5F6403ED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2930C-4169-4A63-99FE-53DBB547173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581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609DF-9603-45F0-8DDE-2323E1B2E5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16940-CA34-45CD-9872-43D19023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FDFFD-6C24-4CE8-BAB3-85E8A1E3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D73DF-E506-4B65-A248-73DFCA01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EBD79-A540-4459-8820-C9FCEF0C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E11FF-F3DC-4827-BEF9-1DEBB64703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4167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9BF0-05D5-4295-90C7-2555F621E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3B2A6-4E2A-4BCC-A19B-A83A5CCE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3DBFB-D007-4B9A-B4BC-4EA1ADF1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98E37-0408-4926-84A3-EF5A4098E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B61BF-A78A-4273-8B40-0333B000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22DBA-0E2A-4200-A01C-797A725A065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49548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B3CF4-1C73-4FD2-9785-2E7096603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ABCC1-7BEC-4A1F-BFDD-BFEE37227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7E2A9-9960-424F-99BB-79E8C2C68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7D77-CD6F-4A8B-B83D-921F54E1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6D941-8335-412A-922C-0A112F3C7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52D3-BE92-4B08-B2BA-C906E71FFBE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804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03FEE-AB15-46D3-A942-56677BF72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543E7-68CF-4B50-99E6-0CE820632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B32AB-3856-4CD0-87A1-ED9DFF231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AA15F-8D5A-42D4-A5BF-8AD5C54B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CEF957-BFC0-477D-B1C3-0C6CFFBDE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516E14-51F1-40D1-9E83-45C9072BF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A75FF-E310-4FA3-A702-BF0152A417E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248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3923-68E3-45A2-AA1D-AE8408923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1DC4A-4F6B-4CD9-BD4F-3C9223F9E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996B9-BB04-4A44-A52D-736EE7853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6F199-6577-4272-8010-4C3489C2A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079465-E725-4F9F-AB37-C4D383FEB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5E8E5-711C-4FA2-B6C1-55D715E41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B85E0E-1B24-4592-B055-FB4572D7B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8549CA-3BF4-40E8-A336-8BE4EEED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54459-3406-4049-9D54-028857889F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588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6C4C-9C9E-4B51-BEB3-C970EA48F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5CF8D-C0BE-48D7-AB55-367C7640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642BE4-092C-47BF-9587-120C5FE9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3A615-9B60-44B5-AB09-C23A972F0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47A5C-F68B-4DBD-BFF8-2F28AD81B6C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408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D414A-1111-4EFF-B580-C737931D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B7970E-931B-4A64-96E0-455B3B501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03450-81C9-4A29-B5C4-543587F2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05A15-49F4-4F68-89B6-D9C64E31951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3677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14BA3-7D36-48A2-8D84-4FAFA5E17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87803-2930-452D-A4F9-C96CB7337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C41E0-7637-4020-932D-497A05C825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775AE-D48B-471B-8506-40386BEB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A7ACE-F990-4334-AD8B-B5AD4F44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A6379-B9AD-4C57-BF40-28485CE5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B612-41F4-43D5-BB55-F996B7A694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811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AF668-F26B-4991-8B91-40383A04F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50FDA-3DFE-43B9-8D02-7A07C30E6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C7013-1D88-49EC-88A6-E8B75148F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4A248-3494-4727-B6E6-29C67A64E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A5FAB-A273-4CD4-9B2B-11BBBED9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EF74C-5016-4636-B7D3-70ACAB4F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8D239-F511-49D3-865D-FA579C27E4F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771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>
            <a:extLst>
              <a:ext uri="{FF2B5EF4-FFF2-40B4-BE49-F238E27FC236}">
                <a16:creationId xmlns:a16="http://schemas.microsoft.com/office/drawing/2014/main" id="{7EB36348-02CD-492E-BB03-F0FCF6C3FF9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8435" name="Freeform 3">
              <a:extLst>
                <a:ext uri="{FF2B5EF4-FFF2-40B4-BE49-F238E27FC236}">
                  <a16:creationId xmlns:a16="http://schemas.microsoft.com/office/drawing/2014/main" id="{815FAFC0-2B2C-469C-97A0-767477580A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18436" name="Freeform 4">
              <a:extLst>
                <a:ext uri="{FF2B5EF4-FFF2-40B4-BE49-F238E27FC236}">
                  <a16:creationId xmlns:a16="http://schemas.microsoft.com/office/drawing/2014/main" id="{329BCDD1-C154-4A4B-BB3A-5FB09DF5A9C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8437" name="Rectangle 5">
            <a:extLst>
              <a:ext uri="{FF2B5EF4-FFF2-40B4-BE49-F238E27FC236}">
                <a16:creationId xmlns:a16="http://schemas.microsoft.com/office/drawing/2014/main" id="{986E89D5-E697-420B-BE0A-BD76B50569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954CBC24-9748-40F0-B0A0-AB2E843E9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9527135E-F702-4B2A-AE83-96E958AAFC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27F85B97-2699-46E7-89E7-0F0AF8C1CB8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7B6227ED-CDE0-458B-B5B2-55E46C7328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872E3EFE-69DA-487C-9589-1FFE7187B03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riedrich_Engels" TargetMode="External"/><Relationship Id="rId2" Type="http://schemas.openxmlformats.org/officeDocument/2006/relationships/hyperlink" Target="http://www.marxists.org/slovenian/marx-engels/1840s/manifesto/ch0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3667DE-9200-4281-B094-45C98BEEF4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Friedrich Engels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160285C-948A-47D4-96CF-4A9CAA55D3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l-SI" altLang="sl-SI" sz="1600"/>
          </a:p>
          <a:p>
            <a:endParaRPr lang="sl-SI" altLang="sl-SI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C6888A2-7160-4E46-8026-F0EA144E30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Biografski podatki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1C24B1B-7F02-4F80-BD96-B63C2B297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5554662" cy="4495800"/>
          </a:xfrm>
        </p:spPr>
        <p:txBody>
          <a:bodyPr/>
          <a:lstStyle/>
          <a:p>
            <a:r>
              <a:rPr lang="sl-SI" altLang="sl-SI" sz="2800"/>
              <a:t>28. november 1820, Barmen 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800"/>
              <a:t>   – 5. avgust 1895, London;</a:t>
            </a:r>
          </a:p>
          <a:p>
            <a:r>
              <a:rPr lang="sl-SI" altLang="sl-SI" sz="2800"/>
              <a:t>sin lastnika manufakture tekstila;</a:t>
            </a:r>
          </a:p>
          <a:p>
            <a:r>
              <a:rPr lang="sl-SI" altLang="sl-SI" sz="2800"/>
              <a:t>šolanja ni končal;</a:t>
            </a:r>
          </a:p>
          <a:p>
            <a:r>
              <a:rPr lang="sl-SI" altLang="sl-SI" sz="2800"/>
              <a:t>zanimal se je za nemško filozofijo (Hegel);</a:t>
            </a:r>
          </a:p>
          <a:p>
            <a:r>
              <a:rPr lang="sl-SI" altLang="sl-SI" sz="2800"/>
              <a:t>udejstvuje se v literaturi in novinarstvu.</a:t>
            </a: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0A9BD898-994E-4F41-9B77-6EC1A2C54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73238"/>
            <a:ext cx="3214688" cy="45227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D2B6060-8268-4CE6-B2DC-4F60CEB6A6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r>
              <a:rPr lang="sl-SI" altLang="sl-SI" sz="2800"/>
              <a:t>Delo v Angliji </a:t>
            </a:r>
            <a:r>
              <a:rPr lang="sl-SI" altLang="sl-SI" sz="2800">
                <a:sym typeface="Wingdings" panose="05000000000000000000" pitchFamily="2" charset="2"/>
              </a:rPr>
              <a:t> Marx, Mary Burns</a:t>
            </a:r>
          </a:p>
          <a:p>
            <a:r>
              <a:rPr lang="sl-SI" altLang="sl-SI" sz="2800">
                <a:sym typeface="Wingdings" panose="05000000000000000000" pitchFamily="2" charset="2"/>
              </a:rPr>
              <a:t>življenjske razmere delavcev  </a:t>
            </a:r>
            <a:r>
              <a:rPr lang="sl-SI" altLang="sl-SI" sz="2800" i="1">
                <a:sym typeface="Wingdings" panose="05000000000000000000" pitchFamily="2" charset="2"/>
              </a:rPr>
              <a:t>Stanje delavskega razreda v Angliji v letu 1884;</a:t>
            </a:r>
          </a:p>
          <a:p>
            <a:r>
              <a:rPr lang="sl-SI" altLang="sl-SI" sz="2800">
                <a:sym typeface="Wingdings" panose="05000000000000000000" pitchFamily="2" charset="2"/>
              </a:rPr>
              <a:t>Pariz, Bruselj  </a:t>
            </a:r>
            <a:r>
              <a:rPr lang="sl-SI" altLang="sl-SI" sz="2800" i="1">
                <a:sym typeface="Wingdings" panose="05000000000000000000" pitchFamily="2" charset="2"/>
              </a:rPr>
              <a:t>Komunistični manifest (1848);</a:t>
            </a:r>
          </a:p>
          <a:p>
            <a:r>
              <a:rPr lang="sl-SI" altLang="sl-SI" sz="2800">
                <a:sym typeface="Wingdings" panose="05000000000000000000" pitchFamily="2" charset="2"/>
              </a:rPr>
              <a:t>številne selitve;</a:t>
            </a:r>
          </a:p>
          <a:p>
            <a:r>
              <a:rPr lang="sl-SI" altLang="sl-SI" sz="2800">
                <a:sym typeface="Wingdings" panose="05000000000000000000" pitchFamily="2" charset="2"/>
              </a:rPr>
              <a:t>ureja Marxov Kapital;</a:t>
            </a:r>
          </a:p>
          <a:p>
            <a:r>
              <a:rPr lang="sl-SI" altLang="sl-SI" sz="2800">
                <a:sym typeface="Wingdings" panose="05000000000000000000" pitchFamily="2" charset="2"/>
              </a:rPr>
              <a:t>umre zaradi raka.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800">
              <a:sym typeface="Wingdings" panose="05000000000000000000" pitchFamily="2" charset="2"/>
            </a:endParaRP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D9451900-EC96-460F-AA00-DC9DF270A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997200"/>
            <a:ext cx="3494087" cy="35147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898D574-30A9-41E1-A685-8B0CD88CA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Engelsovo delo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E6AF836-8221-4EC7-B601-2636BB0F05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 sz="2800" i="1"/>
              <a:t>Izvor družine, zasebna lastnina in država;</a:t>
            </a:r>
          </a:p>
          <a:p>
            <a:r>
              <a:rPr lang="sl-SI" altLang="sl-SI" sz="2800" i="1">
                <a:sym typeface="Wingdings" panose="05000000000000000000" pitchFamily="2" charset="2"/>
              </a:rPr>
              <a:t>Stanje delavskega razreda v Angliji v letu 1884.</a:t>
            </a:r>
            <a:endParaRPr lang="sl-SI" altLang="sl-SI" sz="2800" i="1"/>
          </a:p>
          <a:p>
            <a:endParaRPr lang="sl-SI" altLang="sl-SI" sz="2800" i="1">
              <a:sym typeface="Wingdings" panose="05000000000000000000" pitchFamily="2" charset="2"/>
            </a:endParaRPr>
          </a:p>
          <a:p>
            <a:endParaRPr lang="sl-SI" alt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085D825-35FC-4E85-8028-601E89DC53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Engels in Marx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AF37A45-F525-4A72-8499-8B02FB3E57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Prijatelja in sodelavca;</a:t>
            </a:r>
          </a:p>
          <a:p>
            <a:r>
              <a:rPr lang="sl-SI" altLang="sl-SI" sz="2800"/>
              <a:t>dopisovanje.</a:t>
            </a: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B7FB9297-BF79-4B9F-8A0B-71FAC25C1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2924175"/>
            <a:ext cx="4762500" cy="36671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8113F2D-767B-4714-9FCB-EB274DE3FC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Komunistični manifest</a:t>
            </a:r>
          </a:p>
        </p:txBody>
      </p:sp>
      <p:sp>
        <p:nvSpPr>
          <p:cNvPr id="23555" name="AutoShape 3">
            <a:extLst>
              <a:ext uri="{FF2B5EF4-FFF2-40B4-BE49-F238E27FC236}">
                <a16:creationId xmlns:a16="http://schemas.microsoft.com/office/drawing/2014/main" id="{801B5A31-F495-493F-BFCE-CF50DC1FEE40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600200"/>
            <a:ext cx="5051425" cy="4495800"/>
          </a:xfrm>
        </p:spPr>
        <p:txBody>
          <a:bodyPr/>
          <a:lstStyle/>
          <a:p>
            <a:r>
              <a:rPr lang="sl-SI" altLang="sl-SI" sz="2800"/>
              <a:t>Izdan 1848;</a:t>
            </a:r>
          </a:p>
          <a:p>
            <a:r>
              <a:rPr lang="sl-SI" altLang="sl-SI" sz="2800"/>
              <a:t>zrušiti kapitalizma, zgraditi socializem, ki preide v brezrazredno družbo, komunizem;</a:t>
            </a:r>
          </a:p>
          <a:p>
            <a:r>
              <a:rPr lang="sl-SI" altLang="sl-SI" sz="2800"/>
              <a:t>brez razrednih bojev.</a:t>
            </a: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D7E18E7A-FCEA-42CF-BD7E-E50F5FC03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557338"/>
            <a:ext cx="3081337" cy="477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FFC9067-2CE9-46A3-8E85-08690B9635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814EF7A-64BE-4D76-9110-D38397A5A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Cvirn, Studen – Zgodovina 3 Učbenik za tretji letnik gimnazije, Ljubljana, DZS 2004</a:t>
            </a:r>
          </a:p>
          <a:p>
            <a:r>
              <a:rPr lang="sl-SI" altLang="sl-SI" sz="2800">
                <a:hlinkClick r:id="rId2"/>
              </a:rPr>
              <a:t>http://www.marxists.org/slovenian/marx-engels/1840s/manifesto/ch01.htm</a:t>
            </a:r>
            <a:endParaRPr lang="sl-SI" altLang="sl-SI" sz="2800"/>
          </a:p>
          <a:p>
            <a:r>
              <a:rPr lang="sl-SI" altLang="sl-SI" sz="2800">
                <a:hlinkClick r:id="rId3"/>
              </a:rPr>
              <a:t>http://en.wikipedia.org/wiki/Friedrich_Engels</a:t>
            </a:r>
            <a:endParaRPr lang="sl-SI" altLang="sl-SI" sz="2800"/>
          </a:p>
          <a:p>
            <a:endParaRPr lang="sl-SI" altLang="sl-SI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ža">
  <a:themeElements>
    <a:clrScheme name="Reža 8">
      <a:dk1>
        <a:srgbClr val="000000"/>
      </a:dk1>
      <a:lt1>
        <a:srgbClr val="D0DAE2"/>
      </a:lt1>
      <a:dk2>
        <a:srgbClr val="000000"/>
      </a:dk2>
      <a:lt2>
        <a:srgbClr val="E7EDF1"/>
      </a:lt2>
      <a:accent1>
        <a:srgbClr val="33CCCC"/>
      </a:accent1>
      <a:accent2>
        <a:srgbClr val="0099CC"/>
      </a:accent2>
      <a:accent3>
        <a:srgbClr val="E4EAEE"/>
      </a:accent3>
      <a:accent4>
        <a:srgbClr val="000000"/>
      </a:accent4>
      <a:accent5>
        <a:srgbClr val="ADE2E2"/>
      </a:accent5>
      <a:accent6>
        <a:srgbClr val="008AB9"/>
      </a:accent6>
      <a:hlink>
        <a:srgbClr val="3333CC"/>
      </a:hlink>
      <a:folHlink>
        <a:srgbClr val="008080"/>
      </a:folHlink>
    </a:clrScheme>
    <a:fontScheme name="Rež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185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Reža</vt:lpstr>
      <vt:lpstr>Friedrich Engels</vt:lpstr>
      <vt:lpstr>Biografski podatki</vt:lpstr>
      <vt:lpstr>PowerPoint Presentation</vt:lpstr>
      <vt:lpstr>Engelsovo delo</vt:lpstr>
      <vt:lpstr>Engels in Marx</vt:lpstr>
      <vt:lpstr>Komunistični manifest</vt:lpstr>
      <vt:lpstr>Viri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2019-06-03T09:14:43Z</dcterms:created>
  <dcterms:modified xsi:type="dcterms:W3CDTF">2019-06-03T09:14:43Z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