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B000"/>
    <a:srgbClr val="00CC00"/>
    <a:srgbClr val="FF6600"/>
    <a:srgbClr val="00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54" d="100"/>
          <a:sy n="154" d="100"/>
        </p:scale>
        <p:origin x="43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33840A7-DCCE-48A1-B119-7B747E15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B659-982D-4505-AB4A-69A9B0E5EA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614E57E-EACB-42EC-800A-0498088F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2666D28-22E6-4862-BFD4-A61A497B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EA262-1594-455D-B663-1FC6CB87B2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011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0CE001B-E23A-46C5-A1A7-25F86321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BF0-6B0F-48B6-8FF2-232A08045A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D0DF667-6C32-48D7-AA0D-77094264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EA46E41-B163-4EE4-9936-2B0506B9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2C10-6551-4DCA-A268-07FAD869CA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274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0651E8F-53A4-4353-985B-09FF25F4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26B0-36DF-499C-B341-456C3C37DB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4FF6844-4A01-4478-BC7C-551A76CF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65F0DB4-4BB5-43D0-BA73-7D8573AF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1C51-B6F9-45EF-B4A4-8163DF1B2E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002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5FD7AD-EABA-4D53-8189-A55FADD0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18FD-7063-4D8A-9635-1D8504C80B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F1F26B2-A732-45A4-B5EA-F074F583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03DBAA0-67FE-4FBB-9CB1-9B1FFF8D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E6A4E-D1AD-40CD-A71D-70F229431C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248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F690455-7F4C-4395-9129-7D657B54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CC4-C3F9-4420-B58A-E0C8AE2E24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D0AB1C7-9045-4F9F-A534-299733B2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4F2C534-C5BC-47E2-B6AE-9C278EF6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98520-940E-4E5C-AFFD-E7FF3633DA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86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8343C0C-D038-459A-BE7B-45943F78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34EC-4314-4A46-AA6B-C4184C8AE4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0E12E2A-DBF3-43B9-A255-915B1E54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C223FD5-32AA-4E69-9BB5-ECE4ED30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DDF9-3940-4A37-B628-3FB39769A4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060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543C2E7-EDD6-45E1-BD15-2B5487FD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568A-AD85-4566-8FD9-AA872A69DCD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49DEDD10-2485-45F9-8644-4EB5AA62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DB88F98-118E-4AE3-81A8-39FEBDA7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E10F-9D30-4483-BC60-4123191E29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24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E25B55DC-005D-4263-806F-7738655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526B-6E53-4E32-8EE9-D884B3ED3C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1FA69D6D-9988-4776-A7DD-72A8529C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6C91758-1429-4B93-A41F-00556EE6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4AA6F-0651-4AF7-88F2-18608FBD19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07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1B1E4845-894A-4FB2-AE97-2286698C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E8EB-A7BA-4382-9599-137F996656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67AD41F2-E578-47A0-9E3A-54289936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DC7E28B-7FA0-455A-9711-2E0CD686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1A619-72EE-42C6-B532-D41B4F2C9A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43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51F21F0-27CC-4CB6-9188-798AF824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27FE-651D-46D5-B9DC-A2BD36A535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C1433BC-4B81-4AA8-9F8A-BD9B1408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93CDC7E-689A-4F75-AA33-A8368E1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A8672-0977-4444-8744-AB6986A909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45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9F39C1A-7945-4060-A8AF-7B61E54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695D-A19F-40A3-B1E9-F5D04BAFF6E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D57EAE7-1E7C-4740-B283-B0835787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4D2FA63-388D-4D02-88EC-2AD6AF0A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571E-EA9D-4CAE-9C60-F2DCE8AD99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07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489AA32-1BEB-48BB-939A-DAF30CFF13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B1CAD4E-3D3B-44AE-B262-24DDEC240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F7A226-B6E5-41EE-A89D-94DE0B05D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CC42F-D3AF-4460-B60E-049C3B780C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8A086A0-FD25-48BD-96CF-F974D1EC8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4340735-6EB5-4A08-B7C2-4C3A112E9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107077D-7F19-40F3-A698-51ADFA45789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BC6C5BBD-9605-4F75-866D-E40FC329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603250"/>
            <a:ext cx="8893175" cy="7200900"/>
          </a:xfrm>
        </p:spPr>
        <p:txBody>
          <a:bodyPr/>
          <a:lstStyle/>
          <a:p>
            <a:r>
              <a:rPr lang="sl-SI" altLang="sl-SI" sz="6600">
                <a:solidFill>
                  <a:srgbClr val="0099FF"/>
                </a:solidFill>
              </a:rPr>
              <a:t>Nacizem in fašizem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BF5D206-F6D3-4722-A3EB-3D99F9B9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99FF"/>
                </a:solidFill>
              </a:rPr>
              <a:t>Nacizem (: 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AB91166-6B6F-4199-80A5-4BDF4CC00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0099FF"/>
                </a:solidFill>
              </a:rPr>
              <a:t> Nacionalsocializem ali nacionalni socializem </a:t>
            </a:r>
          </a:p>
          <a:p>
            <a:r>
              <a:rPr lang="sl-SI" altLang="sl-SI">
                <a:solidFill>
                  <a:srgbClr val="0099FF"/>
                </a:solidFill>
              </a:rPr>
              <a:t> Totalitaristična ideologija </a:t>
            </a:r>
          </a:p>
          <a:p>
            <a:r>
              <a:rPr lang="sl-SI" altLang="sl-SI">
                <a:solidFill>
                  <a:srgbClr val="0099FF"/>
                </a:solidFill>
              </a:rPr>
              <a:t> Veja fašizma</a:t>
            </a:r>
          </a:p>
          <a:p>
            <a:r>
              <a:rPr lang="sl-SI" altLang="sl-SI">
                <a:solidFill>
                  <a:srgbClr val="0099FF"/>
                </a:solidFill>
              </a:rPr>
              <a:t>Stoji na prepričanju o več vrednosti določenge naroda </a:t>
            </a:r>
          </a:p>
          <a:p>
            <a:r>
              <a:rPr lang="sl-SI" altLang="sl-SI">
                <a:solidFill>
                  <a:srgbClr val="0099FF"/>
                </a:solidFill>
              </a:rPr>
              <a:t> Najbolj znan nacist ---&gt; Adolf Hitler </a:t>
            </a:r>
          </a:p>
          <a:p>
            <a:endParaRPr lang="sl-SI" altLang="sl-SI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dows\Desktop\Fascism1.jpg">
            <a:extLst>
              <a:ext uri="{FF2B5EF4-FFF2-40B4-BE49-F238E27FC236}">
                <a16:creationId xmlns:a16="http://schemas.microsoft.com/office/drawing/2014/main" id="{58DE3A84-CCA8-4857-B06A-7C04F0E5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Windows\Desktop\1274015388956_f.jpg">
            <a:extLst>
              <a:ext uri="{FF2B5EF4-FFF2-40B4-BE49-F238E27FC236}">
                <a16:creationId xmlns:a16="http://schemas.microsoft.com/office/drawing/2014/main" id="{1F8E2530-6ACF-47C5-B250-FFB2D6B5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0F9E95D-9134-4239-AADE-473CC193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6600"/>
                </a:solidFill>
              </a:rPr>
              <a:t>O Hitlerju (: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1E49554-DEE2-4C7E-B5DC-EF533107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Rojen 20. aprila 1889 ---&gt; </a:t>
            </a:r>
            <a:r>
              <a:rPr lang="sl-SI" dirty="0" err="1">
                <a:solidFill>
                  <a:srgbClr val="FF6600"/>
                </a:solidFill>
              </a:rPr>
              <a:t>Braunau</a:t>
            </a:r>
            <a:r>
              <a:rPr lang="sl-SI" dirty="0">
                <a:solidFill>
                  <a:srgbClr val="FF6600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Starši ---&gt; </a:t>
            </a:r>
            <a:r>
              <a:rPr lang="sl-SI" dirty="0" err="1">
                <a:solidFill>
                  <a:srgbClr val="FF6600"/>
                </a:solidFill>
              </a:rPr>
              <a:t>Alois</a:t>
            </a:r>
            <a:r>
              <a:rPr lang="sl-SI" dirty="0">
                <a:solidFill>
                  <a:srgbClr val="FF6600"/>
                </a:solidFill>
              </a:rPr>
              <a:t> Hitler &amp; Klara </a:t>
            </a:r>
            <a:r>
              <a:rPr lang="sl-SI" dirty="0" err="1">
                <a:solidFill>
                  <a:srgbClr val="FF6600"/>
                </a:solidFill>
              </a:rPr>
              <a:t>Polzl</a:t>
            </a:r>
            <a:r>
              <a:rPr lang="sl-SI" dirty="0">
                <a:solidFill>
                  <a:srgbClr val="FF6600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Po končani OŠ se preseli na Dunaj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Dvakrat zavrnjen na akademiji za slikarstvo(Židje )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Zdravnik ne uspe rešiti njegove matere (Žid)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Prodaja slike in plakate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6600"/>
                </a:solidFill>
              </a:rPr>
              <a:t> Razlogi za sovraštvo Židov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files.sharenator.com/g25206_Adolf_Hitlers_Paintings-s279x356-853-580.jpg">
            <a:extLst>
              <a:ext uri="{FF2B5EF4-FFF2-40B4-BE49-F238E27FC236}">
                <a16:creationId xmlns:a16="http://schemas.microsoft.com/office/drawing/2014/main" id="{9BD1F088-B515-49A9-BDC7-84B984C9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www.rtvslo.si/_up/photos/2009/06/19/u66115-95964_ah-v-banji_blogshow.jpg">
            <a:extLst>
              <a:ext uri="{FF2B5EF4-FFF2-40B4-BE49-F238E27FC236}">
                <a16:creationId xmlns:a16="http://schemas.microsoft.com/office/drawing/2014/main" id="{10953B99-6973-4993-9D3A-3482049A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590409C4-33EA-49DA-A0C8-F3CDDF90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sl-SI" altLang="sl-SI">
                <a:solidFill>
                  <a:srgbClr val="00B000"/>
                </a:solidFill>
              </a:rPr>
              <a:t>Po 1. svetovni vojni ---&gt; Nemčija na robu bankrota </a:t>
            </a:r>
          </a:p>
          <a:p>
            <a:r>
              <a:rPr lang="sl-SI" altLang="sl-SI">
                <a:solidFill>
                  <a:srgbClr val="00B000"/>
                </a:solidFill>
              </a:rPr>
              <a:t>Razlike med bogatimi in revnimi (eden izmed razlogov za preziraje židov) </a:t>
            </a:r>
          </a:p>
          <a:p>
            <a:r>
              <a:rPr lang="sl-SI" altLang="sl-SI">
                <a:solidFill>
                  <a:srgbClr val="00B000"/>
                </a:solidFill>
              </a:rPr>
              <a:t>Pot v 2. svetovno vojno </a:t>
            </a:r>
          </a:p>
          <a:p>
            <a:r>
              <a:rPr lang="sl-SI" altLang="sl-SI">
                <a:solidFill>
                  <a:srgbClr val="00B000"/>
                </a:solidFill>
              </a:rPr>
              <a:t>2 svetovna vojna se začne ob izvolitvi Hitlerja </a:t>
            </a:r>
          </a:p>
          <a:p>
            <a:r>
              <a:rPr lang="sl-SI" altLang="sl-SI">
                <a:solidFill>
                  <a:srgbClr val="00B000"/>
                </a:solidFill>
              </a:rPr>
              <a:t>1919 vstopi v Nemško delavno stranko </a:t>
            </a:r>
          </a:p>
          <a:p>
            <a:r>
              <a:rPr lang="sl-SI" altLang="sl-SI">
                <a:solidFill>
                  <a:srgbClr val="00B000"/>
                </a:solidFill>
              </a:rPr>
              <a:t>NSDAP</a:t>
            </a:r>
          </a:p>
          <a:p>
            <a:r>
              <a:rPr lang="sl-SI" altLang="sl-SI">
                <a:solidFill>
                  <a:srgbClr val="00B000"/>
                </a:solidFill>
              </a:rPr>
              <a:t>1920 ---&gt; prvi govor pred množico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reedomshammer.files.wordpress.com/2011/03/chaplin.jpg">
            <a:extLst>
              <a:ext uri="{FF2B5EF4-FFF2-40B4-BE49-F238E27FC236}">
                <a16:creationId xmlns:a16="http://schemas.microsoft.com/office/drawing/2014/main" id="{E629ACEC-BB27-4D23-8713-A766C7D6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http://www.muskiportal.com/wp-content/uploads/2010/08/adolf-hitler.jpg">
            <a:extLst>
              <a:ext uri="{FF2B5EF4-FFF2-40B4-BE49-F238E27FC236}">
                <a16:creationId xmlns:a16="http://schemas.microsoft.com/office/drawing/2014/main" id="{FCC7234C-11EB-427A-B50B-49193625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2">
            <a:extLst>
              <a:ext uri="{FF2B5EF4-FFF2-40B4-BE49-F238E27FC236}">
                <a16:creationId xmlns:a16="http://schemas.microsoft.com/office/drawing/2014/main" id="{2891C6FD-15B5-46E8-93F1-5664B32B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sl-SI" altLang="sl-SI">
                <a:solidFill>
                  <a:srgbClr val="FF0066"/>
                </a:solidFill>
              </a:rPr>
              <a:t> Poskus državnega udara -</a:t>
            </a:r>
            <a:r>
              <a:rPr lang="sl-SI" altLang="sl-SI">
                <a:solidFill>
                  <a:srgbClr val="FF0066"/>
                </a:solidFill>
                <a:sym typeface="Wingdings" panose="05000000000000000000" pitchFamily="2" charset="2"/>
              </a:rPr>
              <a:t>--&gt; ubitih 16 nacistov in 3 policista </a:t>
            </a:r>
          </a:p>
          <a:p>
            <a:r>
              <a:rPr lang="sl-SI" altLang="sl-SI">
                <a:solidFill>
                  <a:srgbClr val="FF0066"/>
                </a:solidFill>
                <a:sym typeface="Wingdings" panose="05000000000000000000" pitchFamily="2" charset="2"/>
              </a:rPr>
              <a:t> 1923 Hitler obsojen ---&gt; 1924 osvobojen </a:t>
            </a:r>
          </a:p>
          <a:p>
            <a:r>
              <a:rPr lang="sl-SI" altLang="sl-SI">
                <a:solidFill>
                  <a:srgbClr val="FF0066"/>
                </a:solidFill>
                <a:sym typeface="Wingdings" panose="05000000000000000000" pitchFamily="2" charset="2"/>
              </a:rPr>
              <a:t> 1928 Hitlerjeva stranka prvič kandidira na parlamentarnih volitvah </a:t>
            </a:r>
          </a:p>
          <a:p>
            <a:r>
              <a:rPr lang="sl-SI" altLang="sl-SI">
                <a:solidFill>
                  <a:srgbClr val="FF0066"/>
                </a:solidFill>
              </a:rPr>
              <a:t> 1929 “črni petek” </a:t>
            </a:r>
          </a:p>
          <a:p>
            <a:r>
              <a:rPr lang="sl-SI" altLang="sl-SI">
                <a:solidFill>
                  <a:srgbClr val="FF0066"/>
                </a:solidFill>
              </a:rPr>
              <a:t> Hitlerjeva stranka izvoljena kot 2. najmočnejša</a:t>
            </a:r>
          </a:p>
          <a:p>
            <a:r>
              <a:rPr lang="sl-SI" altLang="sl-SI">
                <a:solidFill>
                  <a:srgbClr val="FF0066"/>
                </a:solidFill>
              </a:rPr>
              <a:t> Izgubi na volitvah za predsednika proti Hindenburgu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fotocommunity.com/photos/8484394.jpg">
            <a:extLst>
              <a:ext uri="{FF2B5EF4-FFF2-40B4-BE49-F238E27FC236}">
                <a16:creationId xmlns:a16="http://schemas.microsoft.com/office/drawing/2014/main" id="{5FA96E25-730A-47A8-90B3-FDCB085C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beta2.finance-on.net/pics/cache_F0/F04ZS_wall_street_1929_bl.1193165881.jpg">
            <a:extLst>
              <a:ext uri="{FF2B5EF4-FFF2-40B4-BE49-F238E27FC236}">
                <a16:creationId xmlns:a16="http://schemas.microsoft.com/office/drawing/2014/main" id="{C0DEF097-1E20-4EAC-A4D9-912700FB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59370D0-8571-4790-A2EB-315AB608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 Združitev NSDAP in DNVP (nemška narodno ljudska stranka) omogoči Hitlerju nenadzorovano vladanje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Aretiral je vse nasprotnike in jih poslal v koncentracijska taborišča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Legaliziral pošiljanje ljudi v k. t. (homoseksualce,potepuhe,Rome,Jude…)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 Po smrti </a:t>
            </a:r>
            <a:r>
              <a:rPr lang="sl-SI" dirty="0" err="1">
                <a:solidFill>
                  <a:srgbClr val="FF0000"/>
                </a:solidFill>
              </a:rPr>
              <a:t>Hindenberga</a:t>
            </a:r>
            <a:r>
              <a:rPr lang="sl-SI" dirty="0">
                <a:solidFill>
                  <a:srgbClr val="FF0000"/>
                </a:solidFill>
              </a:rPr>
              <a:t> prevzame dolžnosti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 Združi vlogo kanclerja in predsednika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Umre </a:t>
            </a:r>
            <a:r>
              <a:rPr lang="sl-SI" dirty="0" err="1">
                <a:solidFill>
                  <a:srgbClr val="FF0000"/>
                </a:solidFill>
              </a:rPr>
              <a:t>30.aprila</a:t>
            </a:r>
            <a:r>
              <a:rPr lang="sl-SI" dirty="0">
                <a:solidFill>
                  <a:srgbClr val="FF0000"/>
                </a:solidFill>
              </a:rPr>
              <a:t> 1945 z ženo Evo Braun v Berlinskem bunkerju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oncentracijsko taborišče Dachau">
            <a:extLst>
              <a:ext uri="{FF2B5EF4-FFF2-40B4-BE49-F238E27FC236}">
                <a16:creationId xmlns:a16="http://schemas.microsoft.com/office/drawing/2014/main" id="{CEDCCE71-DAC3-4995-A686-3FC95642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http://www.rtvslo.si/_up/photos/2010/08/25/u78664-143662_otroci-_blogshow.jpg">
            <a:extLst>
              <a:ext uri="{FF2B5EF4-FFF2-40B4-BE49-F238E27FC236}">
                <a16:creationId xmlns:a16="http://schemas.microsoft.com/office/drawing/2014/main" id="{701FA99B-07EF-481C-9480-22C66AAC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http://image.24ur.com/media/images/520xX/Jun2010/60477803.jpg">
            <a:extLst>
              <a:ext uri="{FF2B5EF4-FFF2-40B4-BE49-F238E27FC236}">
                <a16:creationId xmlns:a16="http://schemas.microsoft.com/office/drawing/2014/main" id="{9CBD4243-A03D-4D08-A680-A99481AC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6434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24D7A018-5946-428A-9BF6-C4F5B890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solidFill>
                  <a:srgbClr val="FF6600"/>
                </a:solidFill>
              </a:rPr>
              <a:t>Fašizem (: 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9EB8FD3C-38A1-4615-B024-79E0E44F6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6600"/>
                </a:solidFill>
              </a:rPr>
              <a:t>Konec vojne nastanejo številna gibanja </a:t>
            </a:r>
          </a:p>
          <a:p>
            <a:r>
              <a:rPr lang="sl-SI" altLang="sl-SI" sz="2800">
                <a:solidFill>
                  <a:srgbClr val="FF6600"/>
                </a:solidFill>
              </a:rPr>
              <a:t>Po letu 1920 se okrepi revolucionarno gibanje </a:t>
            </a:r>
          </a:p>
          <a:p>
            <a:r>
              <a:rPr lang="sl-SI" altLang="sl-SI" sz="2800">
                <a:solidFill>
                  <a:srgbClr val="FF6600"/>
                </a:solidFill>
              </a:rPr>
              <a:t>Stavke ; nova oblast ; oblast delavcev – komunistov</a:t>
            </a:r>
          </a:p>
          <a:p>
            <a:r>
              <a:rPr lang="sl-SI" altLang="sl-SI" sz="2800">
                <a:solidFill>
                  <a:srgbClr val="FF6600"/>
                </a:solidFill>
              </a:rPr>
              <a:t>Proti delavstvu se upre buržoazija,ki podpre Mussolinija </a:t>
            </a:r>
          </a:p>
          <a:p>
            <a:r>
              <a:rPr lang="sl-SI" altLang="sl-SI" sz="2800">
                <a:solidFill>
                  <a:srgbClr val="FF6600"/>
                </a:solidFill>
              </a:rPr>
              <a:t>Bojne enote “črnih srajc” </a:t>
            </a:r>
          </a:p>
          <a:p>
            <a:r>
              <a:rPr lang="sl-SI" altLang="sl-SI" sz="2800">
                <a:solidFill>
                  <a:srgbClr val="FF6600"/>
                </a:solidFill>
              </a:rPr>
              <a:t>Oblasti zadovoljne </a:t>
            </a:r>
          </a:p>
          <a:p>
            <a:r>
              <a:rPr lang="sl-SI" altLang="sl-SI" sz="2800">
                <a:solidFill>
                  <a:srgbClr val="FF6600"/>
                </a:solidFill>
              </a:rPr>
              <a:t>“red &amp; mir”</a:t>
            </a:r>
          </a:p>
          <a:p>
            <a:endParaRPr lang="sl-SI" altLang="sl-SI" sz="280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erghof.greyfalcon.us/pictures/garmisch3.jpg">
            <a:extLst>
              <a:ext uri="{FF2B5EF4-FFF2-40B4-BE49-F238E27FC236}">
                <a16:creationId xmlns:a16="http://schemas.microsoft.com/office/drawing/2014/main" id="{B6CEF8A3-A166-4C69-97DA-CA757035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eb.vecer.com/portali/podatki/2009/09/28/slike/online_083719-300.jpg">
            <a:extLst>
              <a:ext uri="{FF2B5EF4-FFF2-40B4-BE49-F238E27FC236}">
                <a16:creationId xmlns:a16="http://schemas.microsoft.com/office/drawing/2014/main" id="{C77970B8-A231-4837-8F69-07BD9021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upload.wikimedia.org/wikipedia/commons/thumb/5/56/Stars_%26_Stripes_%26_Hitler_Dead2.jpg/185px-Stars_%26_Stripes_%26_Hitler_Dead2.jpg">
            <a:extLst>
              <a:ext uri="{FF2B5EF4-FFF2-40B4-BE49-F238E27FC236}">
                <a16:creationId xmlns:a16="http://schemas.microsoft.com/office/drawing/2014/main" id="{C2324E81-3B53-4E28-81FD-5B3F6E8C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457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3">
            <a:extLst>
              <a:ext uri="{FF2B5EF4-FFF2-40B4-BE49-F238E27FC236}">
                <a16:creationId xmlns:a16="http://schemas.microsoft.com/office/drawing/2014/main" id="{6AF73E87-0D24-426E-A9FC-0D78CB0B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Razlike (:</a:t>
            </a:r>
          </a:p>
        </p:txBody>
      </p:sp>
      <p:sp>
        <p:nvSpPr>
          <p:cNvPr id="22531" name="Ograda vsebine 4">
            <a:extLst>
              <a:ext uri="{FF2B5EF4-FFF2-40B4-BE49-F238E27FC236}">
                <a16:creationId xmlns:a16="http://schemas.microsoft.com/office/drawing/2014/main" id="{289F1878-15FF-47F5-B793-22B4F6892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463" y="1773238"/>
            <a:ext cx="4038600" cy="4525962"/>
          </a:xfrm>
        </p:spPr>
        <p:txBody>
          <a:bodyPr/>
          <a:lstStyle/>
          <a:p>
            <a:r>
              <a:rPr lang="sl-SI" altLang="sl-SI" sz="2400">
                <a:solidFill>
                  <a:srgbClr val="FFFF00"/>
                </a:solidFill>
              </a:rPr>
              <a:t>je enopartijski politični sistem, ki ga opredeljuje program NSDAP in ki ga vodi diktator , imenovan Vodja </a:t>
            </a:r>
          </a:p>
          <a:p>
            <a:r>
              <a:rPr lang="sl-SI" altLang="sl-SI" sz="2400">
                <a:solidFill>
                  <a:srgbClr val="FFFF00"/>
                </a:solidFill>
              </a:rPr>
              <a:t>značilen njegov odnos do socializma, komunizma, nacionalnega, religije in do intelektualcev</a:t>
            </a:r>
          </a:p>
          <a:p>
            <a:r>
              <a:rPr lang="sl-SI" altLang="sl-SI" sz="2400">
                <a:solidFill>
                  <a:srgbClr val="FFFF00"/>
                </a:solidFill>
              </a:rPr>
              <a:t> Nacisti so želeli Žide iztrebiti</a:t>
            </a:r>
          </a:p>
        </p:txBody>
      </p:sp>
      <p:sp>
        <p:nvSpPr>
          <p:cNvPr id="22532" name="Ograda vsebine 5">
            <a:extLst>
              <a:ext uri="{FF2B5EF4-FFF2-40B4-BE49-F238E27FC236}">
                <a16:creationId xmlns:a16="http://schemas.microsoft.com/office/drawing/2014/main" id="{9B9EAF6D-C2B0-4AB5-90B2-470550644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r>
              <a:rPr lang="sl-SI" altLang="sl-SI" sz="2400">
                <a:solidFill>
                  <a:srgbClr val="FFFF00"/>
                </a:solidFill>
              </a:rPr>
              <a:t>povzdigovanje naroda nad posameznika</a:t>
            </a:r>
          </a:p>
          <a:p>
            <a:r>
              <a:rPr lang="sl-SI" altLang="sl-SI" sz="2400">
                <a:solidFill>
                  <a:srgbClr val="FFFF00"/>
                </a:solidFill>
              </a:rPr>
              <a:t>uporaba nasilja in sodobnih tehnik propagande in cenzure za zatiranje politične opozicije</a:t>
            </a:r>
          </a:p>
          <a:p>
            <a:r>
              <a:rPr lang="sl-SI" altLang="sl-SI" sz="2400">
                <a:solidFill>
                  <a:srgbClr val="FFFF00"/>
                </a:solidFill>
              </a:rPr>
              <a:t>obsežna ekonomska in socialna organizacija</a:t>
            </a:r>
          </a:p>
          <a:p>
            <a:r>
              <a:rPr lang="sl-SI" altLang="sl-SI" sz="2400">
                <a:solidFill>
                  <a:srgbClr val="FFFF00"/>
                </a:solidFill>
              </a:rPr>
              <a:t> Fašisti so želeli Žide spreobrniti 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78FD7F75-B689-497A-BB0F-636C9F170478}"/>
              </a:ext>
            </a:extLst>
          </p:cNvPr>
          <p:cNvCxnSpPr/>
          <p:nvPr/>
        </p:nvCxnSpPr>
        <p:spPr>
          <a:xfrm flipH="1">
            <a:off x="2484438" y="836613"/>
            <a:ext cx="1079500" cy="86360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>
            <a:extLst>
              <a:ext uri="{FF2B5EF4-FFF2-40B4-BE49-F238E27FC236}">
                <a16:creationId xmlns:a16="http://schemas.microsoft.com/office/drawing/2014/main" id="{07466D51-B5B4-4AD6-832E-D121DCD72F69}"/>
              </a:ext>
            </a:extLst>
          </p:cNvPr>
          <p:cNvCxnSpPr/>
          <p:nvPr/>
        </p:nvCxnSpPr>
        <p:spPr>
          <a:xfrm>
            <a:off x="5580063" y="836613"/>
            <a:ext cx="1008062" cy="936625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indows\Desktop\Open-Doors-Like-A-Boss.jpg">
            <a:extLst>
              <a:ext uri="{FF2B5EF4-FFF2-40B4-BE49-F238E27FC236}">
                <a16:creationId xmlns:a16="http://schemas.microsoft.com/office/drawing/2014/main" id="{23BFA4AA-4123-415A-AE17-00299975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wikia.com/althistory/images/5/5c/Mussolini.jpg">
            <a:extLst>
              <a:ext uri="{FF2B5EF4-FFF2-40B4-BE49-F238E27FC236}">
                <a16:creationId xmlns:a16="http://schemas.microsoft.com/office/drawing/2014/main" id="{2FF05FCF-ABCB-4F91-93A3-E3B1D088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www.goriski-panterji.com/Tigr_inc/ferdo1.del13.jpg">
            <a:extLst>
              <a:ext uri="{FF2B5EF4-FFF2-40B4-BE49-F238E27FC236}">
                <a16:creationId xmlns:a16="http://schemas.microsoft.com/office/drawing/2014/main" id="{30C6FE89-EE5A-4F57-AB79-12ED964C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C7BE130-9F08-45C6-8747-E1CC2714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761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rgbClr val="00B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Mussolini ---&gt; znal spretno slepiti ljudi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Z denarjem od bogatašev kupoval orožje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Leta 1922 vkorakal v Rim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Tu se začne obdobje fašizma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Najhujši sovražnik ---&gt; komunizem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Največja žrtev ---&gt; liberalna demokracija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1939 se z Hitlerjem združita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Državi povezani v os Rim – Berlin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00"/>
                </a:solidFill>
              </a:rPr>
              <a:t>1940 začne z vojno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rgbClr val="00B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ahsibhistory.wikispaces.com/file/view/Mussolini%2Bhitler.jpg/113461233/Mussolini%2Bhitler.jpg">
            <a:extLst>
              <a:ext uri="{FF2B5EF4-FFF2-40B4-BE49-F238E27FC236}">
                <a16:creationId xmlns:a16="http://schemas.microsoft.com/office/drawing/2014/main" id="{A199B4F4-C5ED-4F51-B0EE-87731CDD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koinpro.tripod.com/BarsMedalsRounds/MussoliniHitlerObv.jpg">
            <a:extLst>
              <a:ext uri="{FF2B5EF4-FFF2-40B4-BE49-F238E27FC236}">
                <a16:creationId xmlns:a16="http://schemas.microsoft.com/office/drawing/2014/main" id="{39525C0D-3BDF-4AFA-A2D8-5777C6A9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5">
            <a:extLst>
              <a:ext uri="{FF2B5EF4-FFF2-40B4-BE49-F238E27FC236}">
                <a16:creationId xmlns:a16="http://schemas.microsoft.com/office/drawing/2014/main" id="{D9FC2A0C-012B-482E-9BFE-0ABD53117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137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Imperialistične težnje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Sovraštvo do komunistov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Fašistične diktature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Popolnoma odpravi demokratično delovanje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Uvede nasilje črnih srajc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Imperialistična politika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Fašistične organizacije se pojavijo tudi drugod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rgbClr val="FF0066"/>
                </a:solidFill>
              </a:rPr>
              <a:t> V Madžarski,Avstriji,Španiji in SHS </a:t>
            </a:r>
          </a:p>
          <a:p>
            <a:endParaRPr lang="sl-SI" altLang="sl-SI" sz="32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1.equallifemagazine.net/2011/07/Communism.jpg">
            <a:extLst>
              <a:ext uri="{FF2B5EF4-FFF2-40B4-BE49-F238E27FC236}">
                <a16:creationId xmlns:a16="http://schemas.microsoft.com/office/drawing/2014/main" id="{82F87B07-3F4E-4A59-9708-3A2FBFE8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znanje.org/i/i23/03iv06/03iv062801/GrbKraljevineSHS.gif">
            <a:extLst>
              <a:ext uri="{FF2B5EF4-FFF2-40B4-BE49-F238E27FC236}">
                <a16:creationId xmlns:a16="http://schemas.microsoft.com/office/drawing/2014/main" id="{984FAADA-9C97-4896-B828-6F83A3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3">
            <a:extLst>
              <a:ext uri="{FF2B5EF4-FFF2-40B4-BE49-F238E27FC236}">
                <a16:creationId xmlns:a16="http://schemas.microsoft.com/office/drawing/2014/main" id="{13D3B439-31F1-4DB9-9A35-FD52D8B7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Kaj fašizem dejansko je?</a:t>
            </a:r>
          </a:p>
        </p:txBody>
      </p:sp>
      <p:sp>
        <p:nvSpPr>
          <p:cNvPr id="9219" name="Ograda vsebine 4">
            <a:extLst>
              <a:ext uri="{FF2B5EF4-FFF2-40B4-BE49-F238E27FC236}">
                <a16:creationId xmlns:a16="http://schemas.microsoft.com/office/drawing/2014/main" id="{BE0E8720-6430-4452-8402-28A0A028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00200"/>
            <a:ext cx="8353425" cy="4525963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 Oblika družbenega in ideološkega  totalitarnega sistema </a:t>
            </a:r>
          </a:p>
          <a:p>
            <a:r>
              <a:rPr lang="sl-SI" altLang="sl-SI">
                <a:solidFill>
                  <a:srgbClr val="FF0000"/>
                </a:solidFill>
              </a:rPr>
              <a:t> Heterogena </a:t>
            </a:r>
          </a:p>
          <a:p>
            <a:r>
              <a:rPr lang="sl-SI" altLang="sl-SI">
                <a:solidFill>
                  <a:srgbClr val="FF0000"/>
                </a:solidFill>
              </a:rPr>
              <a:t> 1919 Mussolini ustanovi bojni fašio</a:t>
            </a:r>
          </a:p>
          <a:p>
            <a:r>
              <a:rPr lang="sl-SI" altLang="sl-SI">
                <a:solidFill>
                  <a:srgbClr val="FF0000"/>
                </a:solidFill>
              </a:rPr>
              <a:t> Fašistične organizacije vodi Veliki fašistični svet</a:t>
            </a:r>
          </a:p>
          <a:p>
            <a:r>
              <a:rPr lang="sl-SI" altLang="sl-SI">
                <a:solidFill>
                  <a:srgbClr val="FF0000"/>
                </a:solidFill>
              </a:rPr>
              <a:t> Nastal je iz nezadovoljstva</a:t>
            </a:r>
          </a:p>
          <a:p>
            <a:r>
              <a:rPr lang="sl-SI" altLang="sl-SI">
                <a:solidFill>
                  <a:srgbClr val="FF0000"/>
                </a:solidFill>
              </a:rPr>
              <a:t> Usmerjen k rušenju in zaščiti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imescontent.com/tss/photos/preview/14212/Benito%20Mussolini.jpg">
            <a:extLst>
              <a:ext uri="{FF2B5EF4-FFF2-40B4-BE49-F238E27FC236}">
                <a16:creationId xmlns:a16="http://schemas.microsoft.com/office/drawing/2014/main" id="{60F6FD10-2C21-4A76-892A-CEFC84A3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images.betterworldbooks.com/014/Mussolini-s-Italy-9780143038566.jpg">
            <a:extLst>
              <a:ext uri="{FF2B5EF4-FFF2-40B4-BE49-F238E27FC236}">
                <a16:creationId xmlns:a16="http://schemas.microsoft.com/office/drawing/2014/main" id="{5A2AE0D4-F954-4494-84AD-9AE2980D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Officeova tema</vt:lpstr>
      <vt:lpstr>Nacizem in fašizem </vt:lpstr>
      <vt:lpstr>Fašizem (: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Kaj fašizem dejansko je?</vt:lpstr>
      <vt:lpstr>PowerPoint Presentation</vt:lpstr>
      <vt:lpstr>Nacizem (: </vt:lpstr>
      <vt:lpstr>PowerPoint Presentation</vt:lpstr>
      <vt:lpstr>O Hitlerju (: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Razlike (: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2019-06-03T09:14:45Z</dcterms:created>
  <dcterms:modified xsi:type="dcterms:W3CDTF">2019-06-03T09:14:45Z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