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89" r:id="rId6"/>
    <p:sldId id="257" r:id="rId7"/>
    <p:sldId id="284" r:id="rId8"/>
    <p:sldId id="261" r:id="rId9"/>
    <p:sldId id="262" r:id="rId10"/>
    <p:sldId id="263" r:id="rId11"/>
    <p:sldId id="281" r:id="rId12"/>
    <p:sldId id="285" r:id="rId13"/>
    <p:sldId id="287" r:id="rId14"/>
    <p:sldId id="288" r:id="rId15"/>
    <p:sldId id="286" r:id="rId16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5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2" d="100"/>
          <a:sy n="152" d="100"/>
        </p:scale>
        <p:origin x="462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E3712E23-DBCC-4558-9E40-D9DDB10B8A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724FAB6B-F0B5-4326-BDE3-B985679EC6F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75534DD-7717-4537-85B4-268C1912A36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stranske slike 3">
            <a:extLst>
              <a:ext uri="{FF2B5EF4-FFF2-40B4-BE49-F238E27FC236}">
                <a16:creationId xmlns:a16="http://schemas.microsoft.com/office/drawing/2014/main" id="{196BC5E8-6855-4CBA-9681-A244903F24E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>
            <a:extLst>
              <a:ext uri="{FF2B5EF4-FFF2-40B4-BE49-F238E27FC236}">
                <a16:creationId xmlns:a16="http://schemas.microsoft.com/office/drawing/2014/main" id="{1CDBD01E-1A47-42F0-801F-BE6E322DBB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/>
              <a:t>Kliknite, če želite urediti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19B61500-84FA-4ACC-A652-DA421B27167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B081A603-E4EF-4E31-AC31-1ED596435D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BD04881-CC92-4EAD-8EA9-0B5F1F0CC7E0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grada stranske slike 1">
            <a:extLst>
              <a:ext uri="{FF2B5EF4-FFF2-40B4-BE49-F238E27FC236}">
                <a16:creationId xmlns:a16="http://schemas.microsoft.com/office/drawing/2014/main" id="{0C952296-7CD1-4C5A-8A49-CA705AF8ECD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Ograda opomb 2">
            <a:extLst>
              <a:ext uri="{FF2B5EF4-FFF2-40B4-BE49-F238E27FC236}">
                <a16:creationId xmlns:a16="http://schemas.microsoft.com/office/drawing/2014/main" id="{D6C59D2B-3CD7-499D-98E3-68543903D0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18436" name="Ograda številke diapozitiva 3">
            <a:extLst>
              <a:ext uri="{FF2B5EF4-FFF2-40B4-BE49-F238E27FC236}">
                <a16:creationId xmlns:a16="http://schemas.microsoft.com/office/drawing/2014/main" id="{F382E5EA-0250-4DA9-8000-F24BE527EC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45CC2E3-7528-43A8-B923-364BB4502703}" type="slidenum">
              <a:rPr lang="sl-SI" altLang="sl-SI"/>
              <a:pPr/>
              <a:t>9</a:t>
            </a:fld>
            <a:endParaRPr lang="sl-SI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4E39285E-C9EC-42D5-9366-5677A0015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90166-02B0-4915-A53B-8A791E35411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61386AF7-2464-4830-912E-56DF66F43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799A4F47-5EE2-4E2B-A0D7-CF8D32967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80D466-F76B-4919-BA6B-B3C7B0345E1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04084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1B2CE5C1-680A-4806-8420-1F66A4AA2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72A5D-4F50-4675-BA2A-6E6745EBC7F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3282C5B9-3BB1-45F7-BC50-81068CCCA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56A5382F-04F3-4A4B-86F8-3AA98ADEF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9FCFB-2A0E-4140-9013-FBB2EE0111C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11864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3B501A74-C825-411D-BE1F-5F7A562D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D4E36-93E0-4BF6-BAD4-17D59C4157D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66EF34BF-3A2A-47A7-A9C9-53A64005D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5774319B-EEC1-4319-A8E2-6B5650633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A909D-48A3-48B4-B5F9-C996AE8A909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7408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977A0339-C929-4DE8-B63C-F2E77BC22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84348-D189-4465-8C90-2E3BB6181B1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152B8EE0-7251-4C3C-A4A5-2A6D5315B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6C53722C-C821-4732-B3FE-9965F8DF9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F3C9BF-98DF-49DF-ADB0-2C278B573A7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21508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C87A2AF4-1E27-462A-A359-4FF1C6E41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DB96B-B014-4F23-B34E-3024E6D33C7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7B428607-F4D1-4E39-A7F6-470896EF4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6D6F0677-CCEA-4AC4-B990-97FE57473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C3C76B-AA2F-42D9-A640-E1DC753833C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31451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11F0E971-DED3-4195-A61E-FD0111F66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B322E-BA9C-4FCC-B498-43D4FB0AA89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A2A467EA-EB27-4762-B71B-7B4BEB9EF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4DFE3E78-4FEA-45CC-9005-3F55DD677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96FC8A-C398-46BB-A4F1-D65EB7CE538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3817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F9AF8CB3-F632-4CE8-B1AC-15A233691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5C036-3F93-4477-92E9-C8B54EDEB19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16504ADD-14D1-4648-85AE-03F3D6792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DB39BAC7-7B39-4F94-8E0B-AB869983C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F19C2C-FF71-4BAE-BC77-DDC27D39C48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62179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EDE41F0A-6991-4E3D-8786-7AB84A392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A5FE4-1653-4238-9D54-951C54D0576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9C04E239-7D2D-4B6A-8833-E1B39F56D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FE4EE4F2-0EFA-40C5-BC68-6B35153B7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F8654-744B-41DA-8EBC-BF40E50F593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95687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8E490F86-1F11-4841-89FC-84B49AD99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42A66-4CDF-4DCE-8FEA-34633E862F6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FD89FB1A-E967-442C-A4F8-DCC2240E1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96937D32-C3B4-4615-81AE-312D28C3B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570E5-2702-4E91-8A23-4D801AE7BC2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1921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26D1BEAD-C91B-47DA-B398-70D79E971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47792-402D-4C6A-B864-39E353D6E61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662FC216-DF8E-44B6-9D1F-296473D1D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9FFE4313-AF00-4C90-A53C-FBF70C2C0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4AE3A-8777-4BF6-862E-04351BA3D4D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53547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D8708F53-5A98-4B99-8218-033526F22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90AD6-80DD-4B39-BF19-38E82A317F0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9E5049D1-4E52-4437-9EFA-9F849FEF0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3DD4DD24-F94B-4F06-9492-2FBCA455E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EF38A-C616-48A1-8D42-5EC4D1F7D65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47923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9CB90BEE-C022-4177-AFA3-4B9AAD8A31E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9BEABB48-6930-426A-8578-A3A65D4FB4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DB4F5A1A-B1F2-490F-BBD7-0121B38EC7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77E175-6E13-4204-A230-7AF480B06E7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1B5E326A-0231-4EE2-9C9D-BA3AE0D887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4CD83DB8-237D-4E57-AC7E-6CD143EDD6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D6CF3FF-0000-4C39-9793-D339E1C0FE1F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Uporabnik\Desktop\ZGODOVINA%20FRANCOSKA%20REVOLUCIJA\FIlm&#269;k.wmv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metoast.com/timelines/francoska-revolucija--2" TargetMode="Externa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Uporabnik\Desktop\Charpentier-%20Te%20Deum%20-%20Prelude%20konec.wav" TargetMode="External"/><Relationship Id="rId6" Type="http://schemas.openxmlformats.org/officeDocument/2006/relationships/hyperlink" Target="http://schoolworkhelper.net/2011/05/french-revolution-causes-significant-events/" TargetMode="External"/><Relationship Id="rId5" Type="http://schemas.openxmlformats.org/officeDocument/2006/relationships/hyperlink" Target="http://baza.svarog.org/zgodovina/zgodovina.php" TargetMode="External"/><Relationship Id="rId4" Type="http://schemas.openxmlformats.org/officeDocument/2006/relationships/hyperlink" Target="http://baza.svarog.org/zgodovina/1789/pokongresna_evropa.ph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eg"/><Relationship Id="rId2" Type="http://schemas.openxmlformats.org/officeDocument/2006/relationships/audio" Target="file:///C:\Users\Uporabnik\Desktop\Charpentier-%20Te%20Deum%20-%20Prelude%20za%20franc.%20revol%20za&#269;etek.wav" TargetMode="External"/><Relationship Id="rId1" Type="http://schemas.openxmlformats.org/officeDocument/2006/relationships/audio" Target="file:///C:\Users\Uporabnik\Desktop\Charpentier-%20Te%20Deum%20-%20Prelude%20za%20franc.%20revol.wav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eta.finance-on.net/galerije/404/1219649073_francija.jpg">
            <a:extLst>
              <a:ext uri="{FF2B5EF4-FFF2-40B4-BE49-F238E27FC236}">
                <a16:creationId xmlns:a16="http://schemas.microsoft.com/office/drawing/2014/main" id="{884701C6-E795-48D9-BAFD-9601A15D4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338" y="-127000"/>
            <a:ext cx="10488613" cy="698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Naslov 1">
            <a:extLst>
              <a:ext uri="{FF2B5EF4-FFF2-40B4-BE49-F238E27FC236}">
                <a16:creationId xmlns:a16="http://schemas.microsoft.com/office/drawing/2014/main" id="{BAF5646A-3D2E-41CB-8331-8340D52848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50" y="-171450"/>
            <a:ext cx="9144000" cy="1944688"/>
          </a:xfrm>
        </p:spPr>
        <p:txBody>
          <a:bodyPr/>
          <a:lstStyle/>
          <a:p>
            <a:r>
              <a:rPr lang="sl-SI" altLang="sl-SI" sz="5400" b="1">
                <a:latin typeface="Algerian" panose="04020705040A02060702" pitchFamily="82" charset="0"/>
              </a:rPr>
              <a:t>FRANCOSKA REVOLUCIJA</a:t>
            </a:r>
          </a:p>
        </p:txBody>
      </p:sp>
      <p:pic>
        <p:nvPicPr>
          <p:cNvPr id="6" name="FIlmčk.wmv">
            <a:hlinkClick r:id="" action="ppaction://media"/>
            <a:extLst>
              <a:ext uri="{FF2B5EF4-FFF2-40B4-BE49-F238E27FC236}">
                <a16:creationId xmlns:a16="http://schemas.microsoft.com/office/drawing/2014/main" id="{06925ACC-7C5C-4FA6-928B-44F68103C11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557338"/>
            <a:ext cx="794385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btitle 1">
            <a:extLst>
              <a:ext uri="{FF2B5EF4-FFF2-40B4-BE49-F238E27FC236}">
                <a16:creationId xmlns:a16="http://schemas.microsoft.com/office/drawing/2014/main" id="{22B9FEB6-8CC0-498A-83E2-B7418A8641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2525"/>
            </a:gs>
            <a:gs pos="39999">
              <a:srgbClr val="D99694"/>
            </a:gs>
            <a:gs pos="70000">
              <a:srgbClr val="E6B9B8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s://encrypted-tbn3.google.com/images?q=tbn:ANd9GcSoXBpk_3P7Vtuiq5X5P6kEwPsPDF31RriMcChp5ISNwObIQBuADA">
            <a:extLst>
              <a:ext uri="{FF2B5EF4-FFF2-40B4-BE49-F238E27FC236}">
                <a16:creationId xmlns:a16="http://schemas.microsoft.com/office/drawing/2014/main" id="{797FCA2A-0CD3-4824-8351-D42BB4AC3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276872"/>
            <a:ext cx="2664296" cy="4144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67" name="Naslov 1">
            <a:extLst>
              <a:ext uri="{FF2B5EF4-FFF2-40B4-BE49-F238E27FC236}">
                <a16:creationId xmlns:a16="http://schemas.microsoft.com/office/drawing/2014/main" id="{7A49A7A8-4F20-4664-B041-1951FBE77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1. DEL – Revolucija se začne</a:t>
            </a:r>
          </a:p>
        </p:txBody>
      </p:sp>
      <p:sp>
        <p:nvSpPr>
          <p:cNvPr id="11268" name="Ograda vsebine 2">
            <a:extLst>
              <a:ext uri="{FF2B5EF4-FFF2-40B4-BE49-F238E27FC236}">
                <a16:creationId xmlns:a16="http://schemas.microsoft.com/office/drawing/2014/main" id="{0D89ADE0-2AFA-4D9C-A5E8-708B7FDED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62950" cy="4637088"/>
          </a:xfrm>
        </p:spPr>
        <p:txBody>
          <a:bodyPr/>
          <a:lstStyle/>
          <a:p>
            <a:r>
              <a:rPr lang="sl-SI" altLang="sl-SI" sz="2000"/>
              <a:t>Ludvik XVI. Zavrne sklepe Narodne Skupščine in zbira vojsko.</a:t>
            </a:r>
          </a:p>
          <a:p>
            <a:r>
              <a:rPr lang="sl-SI" altLang="sl-SI" sz="2000"/>
              <a:t>Parižani so napadli in zavzeli kraljevo trdnjavo.</a:t>
            </a:r>
          </a:p>
          <a:p>
            <a:r>
              <a:rPr lang="sl-SI" altLang="sl-SI" sz="2000"/>
              <a:t>Plemiške družine so se začele izseljevati in delovati proti revoluciji. Nezaupanje, nadzori in aretacije so se krepile.</a:t>
            </a:r>
          </a:p>
          <a:p>
            <a:r>
              <a:rPr lang="sl-SI" altLang="sl-SI" sz="2000"/>
              <a:t>Ustanovitev narodne garde</a:t>
            </a:r>
          </a:p>
          <a:p>
            <a:r>
              <a:rPr lang="sl-SI" altLang="sl-SI" sz="2000"/>
              <a:t>Konča se konča z zgledovanjem v Ameriki.</a:t>
            </a:r>
          </a:p>
        </p:txBody>
      </p:sp>
      <p:pic>
        <p:nvPicPr>
          <p:cNvPr id="25602" name="Picture 2" descr="http://cdn.dipity.com/uploads/events/e29d8b9621c3e7e96b866a82c555a2f6.jpg">
            <a:extLst>
              <a:ext uri="{FF2B5EF4-FFF2-40B4-BE49-F238E27FC236}">
                <a16:creationId xmlns:a16="http://schemas.microsoft.com/office/drawing/2014/main" id="{F56D193B-2EAF-4131-9122-BA82AED08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45024"/>
            <a:ext cx="5311486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Interaktivni gumb: Nazaj ali prejšnji 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8D60313F-4B79-47F4-9C23-BBBED87CA4FC}"/>
              </a:ext>
            </a:extLst>
          </p:cNvPr>
          <p:cNvSpPr/>
          <p:nvPr/>
        </p:nvSpPr>
        <p:spPr>
          <a:xfrm>
            <a:off x="8532813" y="115888"/>
            <a:ext cx="360362" cy="433387"/>
          </a:xfrm>
          <a:prstGeom prst="actionButtonBackPrevious">
            <a:avLst/>
          </a:prstGeom>
          <a:gradFill>
            <a:gsLst>
              <a:gs pos="0">
                <a:srgbClr val="FF2525"/>
              </a:gs>
              <a:gs pos="39999">
                <a:schemeClr val="accent2">
                  <a:lumMod val="60000"/>
                  <a:lumOff val="40000"/>
                </a:schemeClr>
              </a:gs>
              <a:gs pos="70000">
                <a:schemeClr val="accent2">
                  <a:lumMod val="40000"/>
                  <a:lumOff val="60000"/>
                </a:schemeClr>
              </a:gs>
              <a:gs pos="100000">
                <a:srgbClr val="FFEBFA"/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2525"/>
            </a:gs>
            <a:gs pos="39999">
              <a:srgbClr val="D99694"/>
            </a:gs>
            <a:gs pos="70000">
              <a:srgbClr val="E6B9B8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>
            <a:extLst>
              <a:ext uri="{FF2B5EF4-FFF2-40B4-BE49-F238E27FC236}">
                <a16:creationId xmlns:a16="http://schemas.microsoft.com/office/drawing/2014/main" id="{720091F1-B801-4E17-A2C7-8466BE753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2. DEL</a:t>
            </a:r>
          </a:p>
        </p:txBody>
      </p:sp>
      <p:pic>
        <p:nvPicPr>
          <p:cNvPr id="12291" name="Picture 4" descr="http://www.eracewalk.com/img/XB2020x2.gif">
            <a:extLst>
              <a:ext uri="{FF2B5EF4-FFF2-40B4-BE49-F238E27FC236}">
                <a16:creationId xmlns:a16="http://schemas.microsoft.com/office/drawing/2014/main" id="{4C597393-5B1E-4DFC-9ECF-5E714D8F9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076700"/>
            <a:ext cx="358457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general-history.com/wp-content/uploads/2012/01/Guillotine_Louis_XVI.jpg">
            <a:extLst>
              <a:ext uri="{FF2B5EF4-FFF2-40B4-BE49-F238E27FC236}">
                <a16:creationId xmlns:a16="http://schemas.microsoft.com/office/drawing/2014/main" id="{F21A5AD8-5997-45E0-A750-059BC77DD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3520" y="1424995"/>
            <a:ext cx="4320480" cy="5433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" name="Raven puščični konektor 9">
            <a:extLst>
              <a:ext uri="{FF2B5EF4-FFF2-40B4-BE49-F238E27FC236}">
                <a16:creationId xmlns:a16="http://schemas.microsoft.com/office/drawing/2014/main" id="{21B1FBB3-C03D-47E1-98B7-5994032D53B3}"/>
              </a:ext>
            </a:extLst>
          </p:cNvPr>
          <p:cNvCxnSpPr/>
          <p:nvPr/>
        </p:nvCxnSpPr>
        <p:spPr>
          <a:xfrm flipH="1" flipV="1">
            <a:off x="4284663" y="3860800"/>
            <a:ext cx="71437" cy="720725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nteraktivni gumb: Nazaj ali prejšnji 10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EA88C39E-B50F-4E9C-A717-C37419835920}"/>
              </a:ext>
            </a:extLst>
          </p:cNvPr>
          <p:cNvSpPr/>
          <p:nvPr/>
        </p:nvSpPr>
        <p:spPr>
          <a:xfrm>
            <a:off x="8532813" y="188913"/>
            <a:ext cx="287337" cy="360362"/>
          </a:xfrm>
          <a:prstGeom prst="actionButtonBackPrevious">
            <a:avLst/>
          </a:prstGeom>
          <a:gradFill>
            <a:gsLst>
              <a:gs pos="0">
                <a:srgbClr val="FF2525"/>
              </a:gs>
              <a:gs pos="39999">
                <a:schemeClr val="accent2">
                  <a:lumMod val="60000"/>
                  <a:lumOff val="40000"/>
                </a:schemeClr>
              </a:gs>
              <a:gs pos="70000">
                <a:schemeClr val="accent2">
                  <a:lumMod val="40000"/>
                  <a:lumOff val="60000"/>
                </a:schemeClr>
              </a:gs>
              <a:gs pos="100000">
                <a:srgbClr val="FFEBFA"/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2295" name="Ograda vsebine 2">
            <a:extLst>
              <a:ext uri="{FF2B5EF4-FFF2-40B4-BE49-F238E27FC236}">
                <a16:creationId xmlns:a16="http://schemas.microsoft.com/office/drawing/2014/main" id="{1BE8CB85-0DF0-4193-871B-95150D83C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57338"/>
            <a:ext cx="5508625" cy="4525962"/>
          </a:xfrm>
        </p:spPr>
        <p:txBody>
          <a:bodyPr/>
          <a:lstStyle/>
          <a:p>
            <a:r>
              <a:rPr lang="sl-SI" altLang="sl-SI"/>
              <a:t>Francija postane republika</a:t>
            </a:r>
          </a:p>
          <a:p>
            <a:r>
              <a:rPr lang="sl-SI" altLang="sl-SI"/>
              <a:t>Ludviku XVI. Sodijo z giljotino</a:t>
            </a:r>
          </a:p>
          <a:p>
            <a:r>
              <a:rPr lang="sl-SI" altLang="sl-SI"/>
              <a:t>Duhovščina se razcepi</a:t>
            </a:r>
          </a:p>
          <a:p>
            <a:r>
              <a:rPr lang="sl-SI" altLang="sl-SI"/>
              <a:t>Poskus pobega Ludvika XIV.</a:t>
            </a:r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2525"/>
            </a:gs>
            <a:gs pos="39999">
              <a:srgbClr val="D99694"/>
            </a:gs>
            <a:gs pos="70000">
              <a:srgbClr val="E6B9B8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>
            <a:extLst>
              <a:ext uri="{FF2B5EF4-FFF2-40B4-BE49-F238E27FC236}">
                <a16:creationId xmlns:a16="http://schemas.microsoft.com/office/drawing/2014/main" id="{FF0499BF-3DF3-4288-8EBE-2D7C85B6D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3. DEL – VLADAVINA TERORJA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CE6DC339-B885-4C6A-BBE7-8DE5A4EFB4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825" y="1412875"/>
            <a:ext cx="3744913" cy="2232025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Začne se z uvedbo diktature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Kasneje so ga zaprli in obglavili</a:t>
            </a:r>
          </a:p>
        </p:txBody>
      </p:sp>
      <p:sp>
        <p:nvSpPr>
          <p:cNvPr id="4" name="Ograda vsebine 3">
            <a:extLst>
              <a:ext uri="{FF2B5EF4-FFF2-40B4-BE49-F238E27FC236}">
                <a16:creationId xmlns:a16="http://schemas.microsoft.com/office/drawing/2014/main" id="{42C1B5E0-70C0-409F-9E76-903BBD44D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87900" y="1341438"/>
            <a:ext cx="3887788" cy="2332037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Zaradi porazov -&gt; veliko pomanjkanje in nezadovoljstvo.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Najvidnejši član odbora je bil </a:t>
            </a:r>
            <a:r>
              <a:rPr lang="sl-SI" dirty="0" err="1"/>
              <a:t>Maximilien</a:t>
            </a:r>
            <a:r>
              <a:rPr lang="sl-SI" dirty="0"/>
              <a:t> </a:t>
            </a:r>
            <a:r>
              <a:rPr lang="sl-SI" dirty="0" err="1"/>
              <a:t>Robespierre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pic>
        <p:nvPicPr>
          <p:cNvPr id="46082" name="Picture 2" descr="http://upload.wikimedia.org/wikipedia/commons/thumb/1/12/Robespierre.jpg/220px-Robespierre.jpg">
            <a:extLst>
              <a:ext uri="{FF2B5EF4-FFF2-40B4-BE49-F238E27FC236}">
                <a16:creationId xmlns:a16="http://schemas.microsoft.com/office/drawing/2014/main" id="{7F578B88-88BC-4DE4-9AC5-B94C6C48D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797294"/>
            <a:ext cx="2808312" cy="3893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084" name="Picture 4" descr="http://1.bp.blogspot.com/-WK3jU-RLi8k/TdQi99PiOSI/AAAAAAAAHNs/3DMjjyGozIY/s1600/guillotine2.jpg">
            <a:extLst>
              <a:ext uri="{FF2B5EF4-FFF2-40B4-BE49-F238E27FC236}">
                <a16:creationId xmlns:a16="http://schemas.microsoft.com/office/drawing/2014/main" id="{47F30A5D-298F-4C62-8B38-A15141CC4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r="4850" b="-799"/>
          <a:stretch>
            <a:fillRect/>
          </a:stretch>
        </p:blipFill>
        <p:spPr bwMode="auto">
          <a:xfrm>
            <a:off x="4139952" y="3458592"/>
            <a:ext cx="4278565" cy="3399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2525"/>
            </a:gs>
            <a:gs pos="39999">
              <a:srgbClr val="D99694"/>
            </a:gs>
            <a:gs pos="70000">
              <a:srgbClr val="E6B9B8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friends-partners.org/partners/beyond-the-pale/images/23-4.gif">
            <a:extLst>
              <a:ext uri="{FF2B5EF4-FFF2-40B4-BE49-F238E27FC236}">
                <a16:creationId xmlns:a16="http://schemas.microsoft.com/office/drawing/2014/main" id="{CA5F81BD-474A-4796-890E-3E8EB86FD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196752"/>
            <a:ext cx="4260472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39" name="Naslov 1">
            <a:extLst>
              <a:ext uri="{FF2B5EF4-FFF2-40B4-BE49-F238E27FC236}">
                <a16:creationId xmlns:a16="http://schemas.microsoft.com/office/drawing/2014/main" id="{1501A295-6EA0-4F74-9EFA-5FA048FB1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POSLEDICE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F698AEA6-8D45-4B07-92CB-0B23A4E60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41438"/>
            <a:ext cx="4835525" cy="4679950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Novi zakoni: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 O odpravi fevdalnega sistema,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 Davčna enakost,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 Kmet dobil zemljo, če jo je kupil,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 Tlačne obveznosti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Osebna odvisnost ter druge dolžnosti brez odškodnin.</a:t>
            </a: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2525"/>
            </a:gs>
            <a:gs pos="39999">
              <a:srgbClr val="D99694"/>
            </a:gs>
            <a:gs pos="70000">
              <a:srgbClr val="E6B9B8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stephenhicks.org/wp-content/uploads/2010/04/french-revolution.jpg">
            <a:extLst>
              <a:ext uri="{FF2B5EF4-FFF2-40B4-BE49-F238E27FC236}">
                <a16:creationId xmlns:a16="http://schemas.microsoft.com/office/drawing/2014/main" id="{3001495C-75BB-4C8E-890F-58A327FED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113584"/>
            <a:ext cx="6240693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Ograda vsebine 2">
            <a:extLst>
              <a:ext uri="{FF2B5EF4-FFF2-40B4-BE49-F238E27FC236}">
                <a16:creationId xmlns:a16="http://schemas.microsoft.com/office/drawing/2014/main" id="{2A4D737B-4E80-4F13-8606-44324A3AA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260350"/>
            <a:ext cx="4978400" cy="30527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Velika prelomnica, oznanjala je konec starega reda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Bila je svarilo, da človeka in družbe ne smemo spreminjati s silo.</a:t>
            </a:r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2525"/>
            </a:gs>
            <a:gs pos="39999">
              <a:srgbClr val="D99694"/>
            </a:gs>
            <a:gs pos="70000">
              <a:srgbClr val="E6B9B8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slov 1">
            <a:extLst>
              <a:ext uri="{FF2B5EF4-FFF2-40B4-BE49-F238E27FC236}">
                <a16:creationId xmlns:a16="http://schemas.microsoft.com/office/drawing/2014/main" id="{E93DD7DD-8C40-464D-AD31-A65AD5D6B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VIRI</a:t>
            </a:r>
          </a:p>
        </p:txBody>
      </p:sp>
      <p:sp>
        <p:nvSpPr>
          <p:cNvPr id="16387" name="Ograda vsebine 2">
            <a:extLst>
              <a:ext uri="{FF2B5EF4-FFF2-40B4-BE49-F238E27FC236}">
                <a16:creationId xmlns:a16="http://schemas.microsoft.com/office/drawing/2014/main" id="{FBB83A83-8BFE-4FAE-AE3F-233BA61669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1125538"/>
            <a:ext cx="4103688" cy="5472112"/>
          </a:xfrm>
        </p:spPr>
        <p:txBody>
          <a:bodyPr/>
          <a:lstStyle/>
          <a:p>
            <a:r>
              <a:rPr lang="sl-SI" altLang="sl-SI"/>
              <a:t>Učbenik – Vzpon meščanstva</a:t>
            </a:r>
          </a:p>
          <a:p>
            <a:r>
              <a:rPr lang="sl-SI" altLang="sl-SI"/>
              <a:t>Knjiga; Kako so živeli v času francoske revolucije, Mladinska knjiga,Ljubljana leta 1989, avtor: Herve Luxardo.</a:t>
            </a:r>
          </a:p>
          <a:p>
            <a:r>
              <a:rPr lang="sl-SI" altLang="sl-SI"/>
              <a:t>E. Enciklopedija, MK, Ljubljana leta 2006, avtor:  Breda Biščak (prevedla)</a:t>
            </a:r>
          </a:p>
        </p:txBody>
      </p:sp>
      <p:sp>
        <p:nvSpPr>
          <p:cNvPr id="4" name="Ograda vsebine 3">
            <a:extLst>
              <a:ext uri="{FF2B5EF4-FFF2-40B4-BE49-F238E27FC236}">
                <a16:creationId xmlns:a16="http://schemas.microsoft.com/office/drawing/2014/main" id="{03886DA9-39DE-4264-ADD3-58F953B1B83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hlinkClick r:id="rId3"/>
              </a:rPr>
              <a:t>http://www.timetoast.com/timelines/francoska-revolucija--2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hlinkClick r:id="rId4"/>
              </a:rPr>
              <a:t>http://baza.svarog.org/zgodovina/1789/pokongresna_evropa.php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hlinkClick r:id="rId5"/>
              </a:rPr>
              <a:t>http://baza.svarog.org/zgodovina/zgodovina.php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>
              <a:hlinkClick r:id="rId6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hlinkClick r:id="rId6"/>
              </a:rPr>
              <a:t>http://schoolworkhelper.net/2011/05/french-revolution-causes-significant-events/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pic>
        <p:nvPicPr>
          <p:cNvPr id="5" name="Charpentier- Te Deum - Prelude konec.wav">
            <a:hlinkClick r:id="" action="ppaction://media"/>
            <a:extLst>
              <a:ext uri="{FF2B5EF4-FFF2-40B4-BE49-F238E27FC236}">
                <a16:creationId xmlns:a16="http://schemas.microsoft.com/office/drawing/2014/main" id="{D76C7151-3A6D-45B5-B0EA-9AF11E609AF8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slov 1">
            <a:extLst>
              <a:ext uri="{FF2B5EF4-FFF2-40B4-BE49-F238E27FC236}">
                <a16:creationId xmlns:a16="http://schemas.microsoft.com/office/drawing/2014/main" id="{0CFB89A3-A38D-4196-B09D-C8992CF8E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4" name="Charpentier- Te Deum - Prelude za franc. revol.wav">
            <a:hlinkClick r:id="" action="ppaction://media"/>
            <a:extLst>
              <a:ext uri="{FF2B5EF4-FFF2-40B4-BE49-F238E27FC236}">
                <a16:creationId xmlns:a16="http://schemas.microsoft.com/office/drawing/2014/main" id="{A347DB16-87C9-4EC3-925E-8CFD19A8A39E}"/>
              </a:ext>
            </a:extLst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67750" y="0"/>
            <a:ext cx="476250" cy="476250"/>
          </a:xfrm>
        </p:spPr>
      </p:pic>
      <p:pic>
        <p:nvPicPr>
          <p:cNvPr id="3076" name="Picture 2" descr="C:\Users\Uporabnik\Desktop\ZGODOVINA FRANCOSKA REVOLUCIJA\slike\philippoteaux_Lamartine_HoteldeVille25Fev1848.jpg">
            <a:extLst>
              <a:ext uri="{FF2B5EF4-FFF2-40B4-BE49-F238E27FC236}">
                <a16:creationId xmlns:a16="http://schemas.microsoft.com/office/drawing/2014/main" id="{5CDBD210-0E50-43D0-B965-2899329B8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Uporabnik\Desktop\ZGODOVINA FRANCOSKA REVOLUCIJA\slike\slika 1.jpg">
            <a:extLst>
              <a:ext uri="{FF2B5EF4-FFF2-40B4-BE49-F238E27FC236}">
                <a16:creationId xmlns:a16="http://schemas.microsoft.com/office/drawing/2014/main" id="{39DEC563-C254-4636-BFAA-26D796A33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588" y="0"/>
            <a:ext cx="9272588" cy="725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ravokotnik 6">
            <a:extLst>
              <a:ext uri="{FF2B5EF4-FFF2-40B4-BE49-F238E27FC236}">
                <a16:creationId xmlns:a16="http://schemas.microsoft.com/office/drawing/2014/main" id="{AC376D9A-3061-4C00-8769-2772C53AFD3E}"/>
              </a:ext>
            </a:extLst>
          </p:cNvPr>
          <p:cNvSpPr/>
          <p:nvPr/>
        </p:nvSpPr>
        <p:spPr>
          <a:xfrm rot="791405">
            <a:off x="5005388" y="1947863"/>
            <a:ext cx="912812" cy="1238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1028" name="Picture 4" descr="C:\Users\Uporabnik\Desktop\ZGODOVINA FRANCOSKA REVOLUCIJA\slike\slika 2.jpg">
            <a:extLst>
              <a:ext uri="{FF2B5EF4-FFF2-40B4-BE49-F238E27FC236}">
                <a16:creationId xmlns:a16="http://schemas.microsoft.com/office/drawing/2014/main" id="{B2319368-B499-462F-9009-26C46B673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0"/>
            <a:ext cx="7596188" cy="703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harpentier- Te Deum - Prelude za franc. revol začetek.wav">
            <a:hlinkClick r:id="" action="ppaction://media"/>
            <a:extLst>
              <a:ext uri="{FF2B5EF4-FFF2-40B4-BE49-F238E27FC236}">
                <a16:creationId xmlns:a16="http://schemas.microsoft.com/office/drawing/2014/main" id="{9B0C3108-EAD4-4480-8A59-23665A86FA04}"/>
              </a:ext>
            </a:extLst>
          </p:cNvPr>
          <p:cNvPicPr>
            <a:picLocks noRot="1" noChangeAspect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8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2525"/>
            </a:gs>
            <a:gs pos="39999">
              <a:srgbClr val="D99694"/>
            </a:gs>
            <a:gs pos="70000">
              <a:srgbClr val="E6B9B8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Uporabnik\Desktop\ZGODOVINA FRANCOSKA REVOLUCIJA\slike\ludvik 14.jpg">
            <a:extLst>
              <a:ext uri="{FF2B5EF4-FFF2-40B4-BE49-F238E27FC236}">
                <a16:creationId xmlns:a16="http://schemas.microsoft.com/office/drawing/2014/main" id="{55BB0034-D464-433C-A2E8-A3D19B6D0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1462" y="2420888"/>
            <a:ext cx="4192538" cy="2889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9" name="Ograda vsebine 2">
            <a:extLst>
              <a:ext uri="{FF2B5EF4-FFF2-40B4-BE49-F238E27FC236}">
                <a16:creationId xmlns:a16="http://schemas.microsoft.com/office/drawing/2014/main" id="{AB768FC7-7DB9-404D-AEED-81D4B5524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88913"/>
            <a:ext cx="8229600" cy="6335712"/>
          </a:xfrm>
        </p:spPr>
        <p:txBody>
          <a:bodyPr/>
          <a:lstStyle/>
          <a:p>
            <a:r>
              <a:rPr lang="sl-SI" altLang="sl-SI"/>
              <a:t>Odstranili so Ludvika XVI., ki se ni mogel primerjati s prejšnjim kraljem Ludvikom XIV. </a:t>
            </a:r>
          </a:p>
        </p:txBody>
      </p:sp>
      <p:pic>
        <p:nvPicPr>
          <p:cNvPr id="2050" name="Picture 2" descr="C:\Users\Uporabnik\Desktop\ZGODOVINA FRANCOSKA REVOLUCIJA\slike\ludvik 16 (2).jpg">
            <a:extLst>
              <a:ext uri="{FF2B5EF4-FFF2-40B4-BE49-F238E27FC236}">
                <a16:creationId xmlns:a16="http://schemas.microsoft.com/office/drawing/2014/main" id="{A8009C2B-0D37-4D83-81FD-BB8429410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84784"/>
            <a:ext cx="3563177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Uporabnik\Desktop\ZGODOVINA FRANCOSKA REVOLUCIJA\slike\ludvik 16.jpg">
            <a:extLst>
              <a:ext uri="{FF2B5EF4-FFF2-40B4-BE49-F238E27FC236}">
                <a16:creationId xmlns:a16="http://schemas.microsoft.com/office/drawing/2014/main" id="{95AD36A2-0B8D-46AD-B992-53DF1349E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2442367"/>
            <a:ext cx="3487862" cy="441563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7" name="Raven puščični konektor 6">
            <a:extLst>
              <a:ext uri="{FF2B5EF4-FFF2-40B4-BE49-F238E27FC236}">
                <a16:creationId xmlns:a16="http://schemas.microsoft.com/office/drawing/2014/main" id="{D12EC2F0-AF51-4D94-9928-775826356712}"/>
              </a:ext>
            </a:extLst>
          </p:cNvPr>
          <p:cNvCxnSpPr/>
          <p:nvPr/>
        </p:nvCxnSpPr>
        <p:spPr>
          <a:xfrm>
            <a:off x="4427538" y="620713"/>
            <a:ext cx="0" cy="1512887"/>
          </a:xfrm>
          <a:prstGeom prst="straightConnector1">
            <a:avLst/>
          </a:prstGeom>
          <a:ln w="28575">
            <a:solidFill>
              <a:srgbClr val="FF252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en puščični konektor 8">
            <a:extLst>
              <a:ext uri="{FF2B5EF4-FFF2-40B4-BE49-F238E27FC236}">
                <a16:creationId xmlns:a16="http://schemas.microsoft.com/office/drawing/2014/main" id="{26B2090A-0BF1-46F8-8732-986A12210496}"/>
              </a:ext>
            </a:extLst>
          </p:cNvPr>
          <p:cNvCxnSpPr/>
          <p:nvPr/>
        </p:nvCxnSpPr>
        <p:spPr>
          <a:xfrm flipH="1">
            <a:off x="3779838" y="1700213"/>
            <a:ext cx="647700" cy="433387"/>
          </a:xfrm>
          <a:prstGeom prst="straightConnector1">
            <a:avLst/>
          </a:prstGeom>
          <a:ln w="28575">
            <a:solidFill>
              <a:srgbClr val="FF252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en puščični konektor 10">
            <a:extLst>
              <a:ext uri="{FF2B5EF4-FFF2-40B4-BE49-F238E27FC236}">
                <a16:creationId xmlns:a16="http://schemas.microsoft.com/office/drawing/2014/main" id="{9A1769BC-C723-4286-9003-C0CC9DE0DBCC}"/>
              </a:ext>
            </a:extLst>
          </p:cNvPr>
          <p:cNvCxnSpPr/>
          <p:nvPr/>
        </p:nvCxnSpPr>
        <p:spPr>
          <a:xfrm>
            <a:off x="6443663" y="1125538"/>
            <a:ext cx="865187" cy="1295400"/>
          </a:xfrm>
          <a:prstGeom prst="straightConnector1">
            <a:avLst/>
          </a:prstGeom>
          <a:ln w="28575">
            <a:solidFill>
              <a:srgbClr val="FF252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>
            <a:extLst>
              <a:ext uri="{FF2B5EF4-FFF2-40B4-BE49-F238E27FC236}">
                <a16:creationId xmlns:a16="http://schemas.microsoft.com/office/drawing/2014/main" id="{DE083042-12C0-4BAB-A2E8-58DFF3CCC542}"/>
              </a:ext>
            </a:extLst>
          </p:cNvPr>
          <p:cNvSpPr/>
          <p:nvPr/>
        </p:nvSpPr>
        <p:spPr>
          <a:xfrm>
            <a:off x="539552" y="1412776"/>
            <a:ext cx="5184576" cy="415498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SVOBODA, ENAKOST,</a:t>
            </a:r>
            <a:br>
              <a:rPr lang="sl-SI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</a:br>
            <a:r>
              <a:rPr lang="sl-SI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BRATSTVO</a:t>
            </a:r>
          </a:p>
        </p:txBody>
      </p:sp>
      <p:pic>
        <p:nvPicPr>
          <p:cNvPr id="5123" name="Picture 7" descr="http://chnm.gmu.edu/revolution/searchimages/152.jpg">
            <a:extLst>
              <a:ext uri="{FF2B5EF4-FFF2-40B4-BE49-F238E27FC236}">
                <a16:creationId xmlns:a16="http://schemas.microsoft.com/office/drawing/2014/main" id="{589A4479-86D7-4D72-B82B-7EC2AD92E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1" r="1640" b="11594"/>
          <a:stretch>
            <a:fillRect/>
          </a:stretch>
        </p:blipFill>
        <p:spPr bwMode="auto">
          <a:xfrm>
            <a:off x="5765800" y="1341438"/>
            <a:ext cx="33782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39999">
              <a:srgbClr val="D99694"/>
            </a:gs>
            <a:gs pos="70000">
              <a:srgbClr val="E6B9B8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europarl.europa.eu/resources/library/images/20110502PHT18544/20110502PHT18544_original.jpg">
            <a:extLst>
              <a:ext uri="{FF2B5EF4-FFF2-40B4-BE49-F238E27FC236}">
                <a16:creationId xmlns:a16="http://schemas.microsoft.com/office/drawing/2014/main" id="{3A917906-C367-4542-B57E-6E4D7D0D8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96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grada vsebine 2">
            <a:extLst>
              <a:ext uri="{FF2B5EF4-FFF2-40B4-BE49-F238E27FC236}">
                <a16:creationId xmlns:a16="http://schemas.microsoft.com/office/drawing/2014/main" id="{CF3C9CF7-CC17-477A-9398-979738BC9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4067175" cy="36322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rgbClr val="C00000"/>
                </a:solidFill>
              </a:rPr>
              <a:t>Zaradi nesposobnosti in razkošnega življenja </a:t>
            </a:r>
            <a:r>
              <a:rPr lang="sl-SI" dirty="0" err="1">
                <a:solidFill>
                  <a:srgbClr val="C00000"/>
                </a:solidFill>
              </a:rPr>
              <a:t>življenja</a:t>
            </a:r>
            <a:r>
              <a:rPr lang="sl-SI" dirty="0">
                <a:solidFill>
                  <a:srgbClr val="C00000"/>
                </a:solidFill>
              </a:rPr>
              <a:t> Ludvika XVI - nezadovoljstvo med ljudmi.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rgbClr val="C00000"/>
                </a:solidFill>
              </a:rPr>
              <a:t>Prazna državna blagajna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rgbClr val="C00000"/>
                </a:solidFill>
              </a:rPr>
              <a:t>Neuspešna gospodarska politika</a:t>
            </a: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2525"/>
            </a:gs>
            <a:gs pos="39999">
              <a:srgbClr val="D99694"/>
            </a:gs>
            <a:gs pos="70000">
              <a:srgbClr val="E6B9B8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http://www.joker.si/images/clank/10263_800.jpg">
            <a:extLst>
              <a:ext uri="{FF2B5EF4-FFF2-40B4-BE49-F238E27FC236}">
                <a16:creationId xmlns:a16="http://schemas.microsoft.com/office/drawing/2014/main" id="{F7AB2727-EEBD-4F6F-B88D-D4E86798A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000500"/>
            <a:ext cx="13684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3" name="Picture 1" descr="C:\Users\Uporabnik\Desktop\ZGODOVINA FRANCOSKA REVOLUCIJA\slike\knjige_foto_bastile_display.jpg">
            <a:extLst>
              <a:ext uri="{FF2B5EF4-FFF2-40B4-BE49-F238E27FC236}">
                <a16:creationId xmlns:a16="http://schemas.microsoft.com/office/drawing/2014/main" id="{D2EFBB5F-C043-4AC2-BEDA-FB963E2C8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16000"/>
          </a:blip>
          <a:srcRect/>
          <a:stretch>
            <a:fillRect/>
          </a:stretch>
        </p:blipFill>
        <p:spPr bwMode="auto">
          <a:xfrm>
            <a:off x="3275856" y="2841988"/>
            <a:ext cx="5868144" cy="4016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2" name="Naslov 1">
            <a:extLst>
              <a:ext uri="{FF2B5EF4-FFF2-40B4-BE49-F238E27FC236}">
                <a16:creationId xmlns:a16="http://schemas.microsoft.com/office/drawing/2014/main" id="{C5E68861-A246-4C3C-8A96-F0A511875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Vzroki:</a:t>
            </a:r>
          </a:p>
        </p:txBody>
      </p:sp>
      <p:sp>
        <p:nvSpPr>
          <p:cNvPr id="7173" name="Ograda vsebine 2">
            <a:extLst>
              <a:ext uri="{FF2B5EF4-FFF2-40B4-BE49-F238E27FC236}">
                <a16:creationId xmlns:a16="http://schemas.microsoft.com/office/drawing/2014/main" id="{B57FAEE0-82C1-40F2-A10A-DCB8D8773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196975"/>
            <a:ext cx="8229600" cy="4525963"/>
          </a:xfrm>
        </p:spPr>
        <p:txBody>
          <a:bodyPr/>
          <a:lstStyle/>
          <a:p>
            <a:r>
              <a:rPr lang="sl-SI" altLang="sl-SI"/>
              <a:t>Visoki davki, </a:t>
            </a:r>
          </a:p>
          <a:p>
            <a:r>
              <a:rPr lang="sl-SI" altLang="sl-SI"/>
              <a:t>omejevanje zemlje, </a:t>
            </a:r>
          </a:p>
          <a:p>
            <a:r>
              <a:rPr lang="sl-SI" altLang="sl-SI"/>
              <a:t>veliko zapravljanje kraljev, </a:t>
            </a:r>
          </a:p>
          <a:p>
            <a:r>
              <a:rPr lang="sl-SI" altLang="sl-SI"/>
              <a:t>slaba letina. </a:t>
            </a:r>
          </a:p>
          <a:p>
            <a:r>
              <a:rPr lang="sl-SI" altLang="sl-SI"/>
              <a:t>Revni so stradali</a:t>
            </a:r>
          </a:p>
          <a:p>
            <a:endParaRPr lang="sl-SI" altLang="sl-SI"/>
          </a:p>
        </p:txBody>
      </p:sp>
      <p:pic>
        <p:nvPicPr>
          <p:cNvPr id="28677" name="Picture 5" descr="http://images.halloweencostumes.org/shield.jpg">
            <a:extLst>
              <a:ext uri="{FF2B5EF4-FFF2-40B4-BE49-F238E27FC236}">
                <a16:creationId xmlns:a16="http://schemas.microsoft.com/office/drawing/2014/main" id="{1985457C-EF0E-408C-A760-D631365FB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516216" y="404664"/>
            <a:ext cx="1934328" cy="2242220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2525"/>
            </a:gs>
            <a:gs pos="39999">
              <a:srgbClr val="D99694"/>
            </a:gs>
            <a:gs pos="70000">
              <a:srgbClr val="E6B9B8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>
            <a:extLst>
              <a:ext uri="{FF2B5EF4-FFF2-40B4-BE49-F238E27FC236}">
                <a16:creationId xmlns:a16="http://schemas.microsoft.com/office/drawing/2014/main" id="{5A6A382B-E8C3-4E58-A13A-E88A7807B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Francoski stanovi</a:t>
            </a:r>
          </a:p>
        </p:txBody>
      </p:sp>
      <p:sp>
        <p:nvSpPr>
          <p:cNvPr id="8195" name="Ograda vsebine 2">
            <a:extLst>
              <a:ext uri="{FF2B5EF4-FFF2-40B4-BE49-F238E27FC236}">
                <a16:creationId xmlns:a16="http://schemas.microsoft.com/office/drawing/2014/main" id="{A214A64C-A6BC-4326-AC70-1C3615377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1. stan: duhovščina</a:t>
            </a:r>
          </a:p>
          <a:p>
            <a:r>
              <a:rPr lang="sl-SI" altLang="sl-SI"/>
              <a:t>2. stan: plemstvo</a:t>
            </a:r>
          </a:p>
          <a:p>
            <a:endParaRPr lang="sl-SI" altLang="sl-SI"/>
          </a:p>
          <a:p>
            <a:endParaRPr lang="sl-SI" altLang="sl-SI"/>
          </a:p>
          <a:p>
            <a:r>
              <a:rPr lang="sl-SI" altLang="sl-SI"/>
              <a:t>3. stan: </a:t>
            </a:r>
          </a:p>
        </p:txBody>
      </p:sp>
      <p:pic>
        <p:nvPicPr>
          <p:cNvPr id="8196" name="Picture 2" descr="http://dwellingintheword.files.wordpress.com/2009/10/4-minister_priest.gif?w=450">
            <a:extLst>
              <a:ext uri="{FF2B5EF4-FFF2-40B4-BE49-F238E27FC236}">
                <a16:creationId xmlns:a16="http://schemas.microsoft.com/office/drawing/2014/main" id="{EAF8EFA5-7E00-4924-8981-2E749B59E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0" r="8894"/>
          <a:stretch>
            <a:fillRect/>
          </a:stretch>
        </p:blipFill>
        <p:spPr bwMode="auto">
          <a:xfrm>
            <a:off x="6659563" y="620713"/>
            <a:ext cx="2233612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 descr="http://upload.wikimedia.org/wikipedia/commons/4/42/Polish_magnates_1576-1586.PNG">
            <a:extLst>
              <a:ext uri="{FF2B5EF4-FFF2-40B4-BE49-F238E27FC236}">
                <a16:creationId xmlns:a16="http://schemas.microsoft.com/office/drawing/2014/main" id="{491C245F-7E3D-4A6E-BCB5-DE31C618F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276475"/>
            <a:ext cx="2951163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http://pripravi.se/media/cache/image/3-kmetje_na_repu_lestvice-aa1a8d41aae530b4.jpg">
            <a:extLst>
              <a:ext uri="{FF2B5EF4-FFF2-40B4-BE49-F238E27FC236}">
                <a16:creationId xmlns:a16="http://schemas.microsoft.com/office/drawing/2014/main" id="{F35842AE-8539-40E3-B8EA-0CFDDB9DD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221163"/>
            <a:ext cx="1768475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8" descr="http://www.wellness-aspara.com/wp-content/uploads/2011/09/slider-650x300-zdravniki.jpg">
            <a:extLst>
              <a:ext uri="{FF2B5EF4-FFF2-40B4-BE49-F238E27FC236}">
                <a16:creationId xmlns:a16="http://schemas.microsoft.com/office/drawing/2014/main" id="{99581DCB-D5F5-40B1-9607-7FA8D83D6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5" r="17368"/>
          <a:stretch>
            <a:fillRect/>
          </a:stretch>
        </p:blipFill>
        <p:spPr bwMode="auto">
          <a:xfrm>
            <a:off x="3851275" y="4437063"/>
            <a:ext cx="295275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0" descr="http://upload.wikimedia.org/wikipedia/commons/7/74/Fur_traders_in_canada_1777.jpg">
            <a:extLst>
              <a:ext uri="{FF2B5EF4-FFF2-40B4-BE49-F238E27FC236}">
                <a16:creationId xmlns:a16="http://schemas.microsoft.com/office/drawing/2014/main" id="{4D2CD989-9C4F-4A5E-9CB0-11FE97967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941888"/>
            <a:ext cx="2482850" cy="175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2525"/>
            </a:gs>
            <a:gs pos="39999">
              <a:srgbClr val="D99694"/>
            </a:gs>
            <a:gs pos="70000">
              <a:srgbClr val="E6B9B8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http://images4.fanpop.com/image/photos/18900000/Storming-of-the-Bastille-the-french-revolution-18923867-758-600.jpg">
            <a:extLst>
              <a:ext uri="{FF2B5EF4-FFF2-40B4-BE49-F238E27FC236}">
                <a16:creationId xmlns:a16="http://schemas.microsoft.com/office/drawing/2014/main" id="{F5BF65B3-AE6A-4614-9007-6DAC16B90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1125538"/>
            <a:ext cx="7404100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C9837920-E768-4EB8-AA55-A02BA5323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Kdo je sodeloval v francoski revoluciji?</a:t>
            </a:r>
          </a:p>
        </p:txBody>
      </p:sp>
      <p:sp>
        <p:nvSpPr>
          <p:cNvPr id="9220" name="Ograda vsebine 2">
            <a:extLst>
              <a:ext uri="{FF2B5EF4-FFF2-40B4-BE49-F238E27FC236}">
                <a16:creationId xmlns:a16="http://schemas.microsoft.com/office/drawing/2014/main" id="{A6B119CC-5944-411B-9D89-D3B1BC81A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5175"/>
            <a:ext cx="8229600" cy="4137025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r>
              <a:rPr lang="sl-SI" altLang="sl-SI" b="1"/>
              <a:t>Brezdokolenkarji </a:t>
            </a:r>
            <a:endParaRPr lang="sl-SI" altLang="sl-SI"/>
          </a:p>
          <a:p>
            <a:r>
              <a:rPr lang="sl-SI" altLang="sl-SI" b="1"/>
              <a:t>Jakobinci</a:t>
            </a:r>
            <a:r>
              <a:rPr lang="sl-SI" altLang="sl-SI" b="1" i="1"/>
              <a:t> </a:t>
            </a:r>
            <a:endParaRPr lang="sl-SI" altLang="sl-SI"/>
          </a:p>
          <a:p>
            <a:r>
              <a:rPr lang="sl-SI" altLang="sl-SI" b="1"/>
              <a:t>Žirondisti </a:t>
            </a:r>
            <a:endParaRPr lang="sl-SI" altLang="sl-SI"/>
          </a:p>
        </p:txBody>
      </p:sp>
      <p:sp>
        <p:nvSpPr>
          <p:cNvPr id="9221" name="PoljeZBesedilom 5">
            <a:extLst>
              <a:ext uri="{FF2B5EF4-FFF2-40B4-BE49-F238E27FC236}">
                <a16:creationId xmlns:a16="http://schemas.microsoft.com/office/drawing/2014/main" id="{8200CB28-3023-4ED3-A23B-520CAD50B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1268413"/>
            <a:ext cx="4249738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sl-SI" altLang="sl-SI" sz="3200" b="1"/>
              <a:t> Besneži </a:t>
            </a:r>
            <a:r>
              <a:rPr lang="sl-SI" altLang="sl-SI" sz="3200" b="1" i="1"/>
              <a:t> </a:t>
            </a:r>
            <a:endParaRPr lang="sl-SI" altLang="sl-SI" sz="3200"/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3200" b="1"/>
              <a:t> Hebertisti </a:t>
            </a:r>
            <a:r>
              <a:rPr lang="sl-SI" altLang="sl-SI" sz="3200" b="1" i="1"/>
              <a:t> </a:t>
            </a:r>
            <a:endParaRPr lang="sl-SI" altLang="sl-SI" sz="3200"/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3200" b="1"/>
              <a:t> Muscadini  </a:t>
            </a:r>
            <a:endParaRPr lang="sl-SI" altLang="sl-SI" sz="3200"/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3200" b="1"/>
              <a:t> Chouani </a:t>
            </a:r>
            <a:endParaRPr lang="sl-SI" altLang="sl-SI" sz="3200"/>
          </a:p>
        </p:txBody>
      </p:sp>
      <p:sp>
        <p:nvSpPr>
          <p:cNvPr id="9222" name="PoljeZBesedilom 6">
            <a:extLst>
              <a:ext uri="{FF2B5EF4-FFF2-40B4-BE49-F238E27FC236}">
                <a16:creationId xmlns:a16="http://schemas.microsoft.com/office/drawing/2014/main" id="{AB335944-D5CD-4225-A501-58ECBA45E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500438"/>
            <a:ext cx="8280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4000"/>
              <a:t>Navdušenci nad revolucijo so bili:</a:t>
            </a:r>
          </a:p>
        </p:txBody>
      </p:sp>
      <p:sp>
        <p:nvSpPr>
          <p:cNvPr id="9223" name="PoljeZBesedilom 7">
            <a:extLst>
              <a:ext uri="{FF2B5EF4-FFF2-40B4-BE49-F238E27FC236}">
                <a16:creationId xmlns:a16="http://schemas.microsoft.com/office/drawing/2014/main" id="{6324398C-FCF4-49CC-96F9-10F6E78E6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149725"/>
            <a:ext cx="7343775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sl-SI" altLang="sl-SI" sz="3200"/>
              <a:t> kmetje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3200"/>
              <a:t> Slovenski izobraženci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3200"/>
              <a:t> Mešča</a:t>
            </a:r>
            <a:r>
              <a:rPr lang="sl-SI" altLang="sl-SI" sz="3200">
                <a:solidFill>
                  <a:schemeClr val="bg1"/>
                </a:solidFill>
              </a:rPr>
              <a:t>nstvo</a:t>
            </a:r>
          </a:p>
          <a:p>
            <a:endParaRPr lang="sl-SI" altLang="sl-SI"/>
          </a:p>
        </p:txBody>
      </p:sp>
      <p:sp>
        <p:nvSpPr>
          <p:cNvPr id="9224" name="Rectangle 5">
            <a:extLst>
              <a:ext uri="{FF2B5EF4-FFF2-40B4-BE49-F238E27FC236}">
                <a16:creationId xmlns:a16="http://schemas.microsoft.com/office/drawing/2014/main" id="{BBFF1F00-8780-4E47-A2BF-F9C3C49EE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6211888"/>
            <a:ext cx="12969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>
                <a:solidFill>
                  <a:schemeClr val="bg1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PLEMSTVO, DUHOVŠČINA IN URADNIKI PA SO IDEJE</a:t>
            </a:r>
          </a:p>
          <a:p>
            <a:r>
              <a:rPr lang="sl-SI" altLang="sl-SI">
                <a:solidFill>
                  <a:schemeClr val="bg1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FRANCOSKE REVOLUCIJE ZAVRAČALI</a:t>
            </a:r>
            <a:endParaRPr lang="sl-SI" altLang="sl-SI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2525"/>
            </a:gs>
            <a:gs pos="39999">
              <a:srgbClr val="D99694"/>
            </a:gs>
            <a:gs pos="70000">
              <a:srgbClr val="E6B9B8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http://2.bp.blogspot.com/-e6HWPBZdiv4/TwxC97FWGeI/AAAAAAAABTI/GZtqNMCQNb4/s1600/louis+dead.jpg">
            <a:extLst>
              <a:ext uri="{FF2B5EF4-FFF2-40B4-BE49-F238E27FC236}">
                <a16:creationId xmlns:a16="http://schemas.microsoft.com/office/drawing/2014/main" id="{AC701E7B-8789-4847-A077-62A3BF538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2976"/>
            <a:ext cx="5868144" cy="3843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3" name="Naslov 1">
            <a:extLst>
              <a:ext uri="{FF2B5EF4-FFF2-40B4-BE49-F238E27FC236}">
                <a16:creationId xmlns:a16="http://schemas.microsoft.com/office/drawing/2014/main" id="{30B2853F-9CB8-4D49-8F13-F2D604651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POTEK REVOLUCIJE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5BCE081A-474D-4F2D-83E6-105816F74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25538"/>
            <a:ext cx="7451725" cy="223202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Potekala v 3 delih.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1. del (1789-1791)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2. del (1791-1793)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3. del (1793-1794) ali vladavina terorja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/>
          </a:p>
        </p:txBody>
      </p:sp>
      <p:sp>
        <p:nvSpPr>
          <p:cNvPr id="6" name="Interaktivni gumb: Naprej ali naslednji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107E8DF-111B-4522-B971-103F76B3466F}"/>
              </a:ext>
            </a:extLst>
          </p:cNvPr>
          <p:cNvSpPr/>
          <p:nvPr/>
        </p:nvSpPr>
        <p:spPr>
          <a:xfrm>
            <a:off x="3419475" y="1628775"/>
            <a:ext cx="360363" cy="287338"/>
          </a:xfrm>
          <a:prstGeom prst="actionButtonForwardNext">
            <a:avLst/>
          </a:prstGeom>
          <a:gradFill>
            <a:gsLst>
              <a:gs pos="0">
                <a:srgbClr val="FF2525"/>
              </a:gs>
              <a:gs pos="39999">
                <a:schemeClr val="accent2">
                  <a:lumMod val="60000"/>
                  <a:lumOff val="40000"/>
                </a:schemeClr>
              </a:gs>
              <a:gs pos="70000">
                <a:schemeClr val="accent2">
                  <a:lumMod val="40000"/>
                  <a:lumOff val="60000"/>
                </a:schemeClr>
              </a:gs>
              <a:gs pos="100000">
                <a:srgbClr val="FFEBFA"/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7" name="Interaktivni gumb: Naprej ali naslednji 6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DCD02631-A955-4A41-97CC-B7A5DE1A793C}"/>
              </a:ext>
            </a:extLst>
          </p:cNvPr>
          <p:cNvSpPr/>
          <p:nvPr/>
        </p:nvSpPr>
        <p:spPr>
          <a:xfrm>
            <a:off x="3492500" y="2349500"/>
            <a:ext cx="287338" cy="287338"/>
          </a:xfrm>
          <a:prstGeom prst="actionButtonForwardNext">
            <a:avLst/>
          </a:prstGeom>
          <a:gradFill flip="none" rotWithShape="1">
            <a:gsLst>
              <a:gs pos="0">
                <a:srgbClr val="FF2525"/>
              </a:gs>
              <a:gs pos="39999">
                <a:schemeClr val="accent2">
                  <a:lumMod val="60000"/>
                  <a:lumOff val="40000"/>
                </a:schemeClr>
              </a:gs>
              <a:gs pos="70000">
                <a:schemeClr val="accent2">
                  <a:lumMod val="40000"/>
                  <a:lumOff val="60000"/>
                </a:schemeClr>
              </a:gs>
              <a:gs pos="100000">
                <a:srgbClr val="FFEBFA"/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9" name="Interaktivni gumb: Naprej ali naslednji 8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19E4D95A-E034-4784-9AE0-611939087DCF}"/>
              </a:ext>
            </a:extLst>
          </p:cNvPr>
          <p:cNvSpPr/>
          <p:nvPr/>
        </p:nvSpPr>
        <p:spPr>
          <a:xfrm>
            <a:off x="6875463" y="2852738"/>
            <a:ext cx="360362" cy="360362"/>
          </a:xfrm>
          <a:prstGeom prst="actionButtonForwardNext">
            <a:avLst/>
          </a:prstGeom>
          <a:gradFill>
            <a:gsLst>
              <a:gs pos="0">
                <a:srgbClr val="FF2525"/>
              </a:gs>
              <a:gs pos="39999">
                <a:schemeClr val="accent2">
                  <a:lumMod val="60000"/>
                  <a:lumOff val="40000"/>
                </a:schemeClr>
              </a:gs>
              <a:gs pos="70000">
                <a:schemeClr val="accent2">
                  <a:lumMod val="40000"/>
                  <a:lumOff val="60000"/>
                </a:schemeClr>
              </a:gs>
              <a:gs pos="100000">
                <a:srgbClr val="FFEBFA"/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410</Words>
  <Application>Microsoft Office PowerPoint</Application>
  <PresentationFormat>On-screen Show (4:3)</PresentationFormat>
  <Paragraphs>73</Paragraphs>
  <Slides>15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Algerian</vt:lpstr>
      <vt:lpstr>Arial</vt:lpstr>
      <vt:lpstr>Calibri</vt:lpstr>
      <vt:lpstr>Tahoma</vt:lpstr>
      <vt:lpstr>Officeova tema</vt:lpstr>
      <vt:lpstr>FRANCOSKA REVOLUCIJA</vt:lpstr>
      <vt:lpstr>PowerPoint Presentation</vt:lpstr>
      <vt:lpstr>PowerPoint Presentation</vt:lpstr>
      <vt:lpstr>PowerPoint Presentation</vt:lpstr>
      <vt:lpstr>PowerPoint Presentation</vt:lpstr>
      <vt:lpstr>Vzroki:</vt:lpstr>
      <vt:lpstr>Francoski stanovi</vt:lpstr>
      <vt:lpstr>Kdo je sodeloval v francoski revoluciji?</vt:lpstr>
      <vt:lpstr>POTEK REVOLUCIJE</vt:lpstr>
      <vt:lpstr>1. DEL – Revolucija se začne</vt:lpstr>
      <vt:lpstr>2. DEL</vt:lpstr>
      <vt:lpstr>3. DEL – VLADAVINA TERORJA</vt:lpstr>
      <vt:lpstr>POSLEDICE</vt:lpstr>
      <vt:lpstr>PowerPoint Presentation</vt:lpstr>
      <vt:lpstr>VIRI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2019-06-03T09:14:48Z</dcterms:created>
  <dcterms:modified xsi:type="dcterms:W3CDTF">2019-06-03T09:14:48Z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