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63" r:id="rId3"/>
    <p:sldId id="261" r:id="rId4"/>
    <p:sldId id="265" r:id="rId5"/>
    <p:sldId id="262" r:id="rId6"/>
    <p:sldId id="260" r:id="rId7"/>
    <p:sldId id="259" r:id="rId8"/>
    <p:sldId id="264" r:id="rId9"/>
    <p:sldId id="258" r:id="rId10"/>
    <p:sldId id="257" r:id="rId11"/>
    <p:sldId id="266" r:id="rId12"/>
    <p:sldId id="267" r:id="rId13"/>
    <p:sldId id="271" r:id="rId14"/>
    <p:sldId id="268" r:id="rId15"/>
    <p:sldId id="272" r:id="rId16"/>
    <p:sldId id="273" r:id="rId17"/>
    <p:sldId id="274" r:id="rId18"/>
    <p:sldId id="275" r:id="rId19"/>
    <p:sldId id="269" r:id="rId2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8" name="Naslov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sl-SI"/>
              <a:t>Kliknite, če želite urediti slog naslova matrice</a:t>
            </a:r>
            <a:endParaRPr lang="en-US"/>
          </a:p>
        </p:txBody>
      </p:sp>
      <p:sp>
        <p:nvSpPr>
          <p:cNvPr id="9" name="Podnaslov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4" name="Ograda datuma 13">
            <a:extLst>
              <a:ext uri="{FF2B5EF4-FFF2-40B4-BE49-F238E27FC236}">
                <a16:creationId xmlns:a16="http://schemas.microsoft.com/office/drawing/2014/main" id="{E8D12AE1-BD4D-4559-A42F-4C2F9FAC6819}"/>
              </a:ext>
            </a:extLst>
          </p:cNvPr>
          <p:cNvSpPr>
            <a:spLocks noGrp="1"/>
          </p:cNvSpPr>
          <p:nvPr>
            <p:ph type="dt" sz="half" idx="10"/>
          </p:nvPr>
        </p:nvSpPr>
        <p:spPr/>
        <p:txBody>
          <a:bodyPr/>
          <a:lstStyle>
            <a:lvl1pPr>
              <a:defRPr/>
            </a:lvl1pPr>
          </a:lstStyle>
          <a:p>
            <a:pPr>
              <a:defRPr/>
            </a:pPr>
            <a:fld id="{D2BD35D4-ED1A-4EF9-91E5-2328696B474A}" type="datetimeFigureOut">
              <a:rPr lang="sl-SI"/>
              <a:pPr>
                <a:defRPr/>
              </a:pPr>
              <a:t>3. 06. 2019</a:t>
            </a:fld>
            <a:endParaRPr lang="sl-SI"/>
          </a:p>
        </p:txBody>
      </p:sp>
      <p:sp>
        <p:nvSpPr>
          <p:cNvPr id="5" name="Ograda noge 2">
            <a:extLst>
              <a:ext uri="{FF2B5EF4-FFF2-40B4-BE49-F238E27FC236}">
                <a16:creationId xmlns:a16="http://schemas.microsoft.com/office/drawing/2014/main" id="{C00FC90B-8F54-4297-8C9E-683A8AFAB294}"/>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E8FD4F96-B14C-4547-AA42-CCA56DD84110}"/>
              </a:ext>
            </a:extLst>
          </p:cNvPr>
          <p:cNvSpPr>
            <a:spLocks noGrp="1"/>
          </p:cNvSpPr>
          <p:nvPr>
            <p:ph type="sldNum" sz="quarter" idx="12"/>
          </p:nvPr>
        </p:nvSpPr>
        <p:spPr/>
        <p:txBody>
          <a:bodyPr/>
          <a:lstStyle>
            <a:lvl1pPr>
              <a:defRPr/>
            </a:lvl1pPr>
          </a:lstStyle>
          <a:p>
            <a:fld id="{7C5B6DA9-1915-414A-A0B2-A8A481C95214}" type="slidenum">
              <a:rPr lang="sl-SI" altLang="sl-SI"/>
              <a:pPr/>
              <a:t>‹#›</a:t>
            </a:fld>
            <a:endParaRPr lang="sl-SI" altLang="sl-SI"/>
          </a:p>
        </p:txBody>
      </p:sp>
    </p:spTree>
    <p:extLst>
      <p:ext uri="{BB962C8B-B14F-4D97-AF65-F5344CB8AC3E}">
        <p14:creationId xmlns:p14="http://schemas.microsoft.com/office/powerpoint/2010/main" val="53101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CEE109AE-1750-46DE-9A96-62C488126DF4}"/>
              </a:ext>
            </a:extLst>
          </p:cNvPr>
          <p:cNvSpPr>
            <a:spLocks noGrp="1"/>
          </p:cNvSpPr>
          <p:nvPr>
            <p:ph type="dt" sz="half" idx="10"/>
          </p:nvPr>
        </p:nvSpPr>
        <p:spPr/>
        <p:txBody>
          <a:bodyPr/>
          <a:lstStyle>
            <a:lvl1pPr>
              <a:defRPr/>
            </a:lvl1pPr>
          </a:lstStyle>
          <a:p>
            <a:pPr>
              <a:defRPr/>
            </a:pPr>
            <a:fld id="{B1E961FF-3482-4767-85AC-FECC36404F3A}" type="datetimeFigureOut">
              <a:rPr lang="sl-SI"/>
              <a:pPr>
                <a:defRPr/>
              </a:pPr>
              <a:t>3. 06. 2019</a:t>
            </a:fld>
            <a:endParaRPr lang="sl-SI"/>
          </a:p>
        </p:txBody>
      </p:sp>
      <p:sp>
        <p:nvSpPr>
          <p:cNvPr id="5" name="Ograda noge 2">
            <a:extLst>
              <a:ext uri="{FF2B5EF4-FFF2-40B4-BE49-F238E27FC236}">
                <a16:creationId xmlns:a16="http://schemas.microsoft.com/office/drawing/2014/main" id="{71E39B76-241A-4568-B330-6E5D11196784}"/>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CC383CDD-69D7-42E3-A3E8-63B0E412EA03}"/>
              </a:ext>
            </a:extLst>
          </p:cNvPr>
          <p:cNvSpPr>
            <a:spLocks noGrp="1"/>
          </p:cNvSpPr>
          <p:nvPr>
            <p:ph type="sldNum" sz="quarter" idx="12"/>
          </p:nvPr>
        </p:nvSpPr>
        <p:spPr/>
        <p:txBody>
          <a:bodyPr/>
          <a:lstStyle>
            <a:lvl1pPr>
              <a:defRPr/>
            </a:lvl1pPr>
          </a:lstStyle>
          <a:p>
            <a:fld id="{E61EFD4A-A0A8-45CA-82FD-C8F0F60937FE}" type="slidenum">
              <a:rPr lang="sl-SI" altLang="sl-SI"/>
              <a:pPr/>
              <a:t>‹#›</a:t>
            </a:fld>
            <a:endParaRPr lang="sl-SI" altLang="sl-SI"/>
          </a:p>
        </p:txBody>
      </p:sp>
    </p:spTree>
    <p:extLst>
      <p:ext uri="{BB962C8B-B14F-4D97-AF65-F5344CB8AC3E}">
        <p14:creationId xmlns:p14="http://schemas.microsoft.com/office/powerpoint/2010/main" val="20414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B684C962-C418-445B-A594-34209563E326}"/>
              </a:ext>
            </a:extLst>
          </p:cNvPr>
          <p:cNvSpPr>
            <a:spLocks noGrp="1"/>
          </p:cNvSpPr>
          <p:nvPr>
            <p:ph type="dt" sz="half" idx="10"/>
          </p:nvPr>
        </p:nvSpPr>
        <p:spPr/>
        <p:txBody>
          <a:bodyPr/>
          <a:lstStyle>
            <a:lvl1pPr>
              <a:defRPr/>
            </a:lvl1pPr>
          </a:lstStyle>
          <a:p>
            <a:pPr>
              <a:defRPr/>
            </a:pPr>
            <a:fld id="{287B0B50-FBE4-4F75-937B-4DBCEB9E6A4C}" type="datetimeFigureOut">
              <a:rPr lang="sl-SI"/>
              <a:pPr>
                <a:defRPr/>
              </a:pPr>
              <a:t>3. 06. 2019</a:t>
            </a:fld>
            <a:endParaRPr lang="sl-SI"/>
          </a:p>
        </p:txBody>
      </p:sp>
      <p:sp>
        <p:nvSpPr>
          <p:cNvPr id="5" name="Ograda noge 2">
            <a:extLst>
              <a:ext uri="{FF2B5EF4-FFF2-40B4-BE49-F238E27FC236}">
                <a16:creationId xmlns:a16="http://schemas.microsoft.com/office/drawing/2014/main" id="{F338C3A6-DA3F-47F7-A2A2-5E09F9DA686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6A8C45B7-7FE6-493E-A322-809F86CD9C80}"/>
              </a:ext>
            </a:extLst>
          </p:cNvPr>
          <p:cNvSpPr>
            <a:spLocks noGrp="1"/>
          </p:cNvSpPr>
          <p:nvPr>
            <p:ph type="sldNum" sz="quarter" idx="12"/>
          </p:nvPr>
        </p:nvSpPr>
        <p:spPr/>
        <p:txBody>
          <a:bodyPr/>
          <a:lstStyle>
            <a:lvl1pPr>
              <a:defRPr/>
            </a:lvl1pPr>
          </a:lstStyle>
          <a:p>
            <a:fld id="{118EAD88-8793-4991-B069-6DE5F3DEA601}" type="slidenum">
              <a:rPr lang="sl-SI" altLang="sl-SI"/>
              <a:pPr/>
              <a:t>‹#›</a:t>
            </a:fld>
            <a:endParaRPr lang="sl-SI" altLang="sl-SI"/>
          </a:p>
        </p:txBody>
      </p:sp>
    </p:spTree>
    <p:extLst>
      <p:ext uri="{BB962C8B-B14F-4D97-AF65-F5344CB8AC3E}">
        <p14:creationId xmlns:p14="http://schemas.microsoft.com/office/powerpoint/2010/main" val="76703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48FBBA8B-77E5-47A5-99EC-7DF26807A2B5}"/>
              </a:ext>
            </a:extLst>
          </p:cNvPr>
          <p:cNvSpPr>
            <a:spLocks noGrp="1"/>
          </p:cNvSpPr>
          <p:nvPr>
            <p:ph type="dt" sz="half" idx="10"/>
          </p:nvPr>
        </p:nvSpPr>
        <p:spPr/>
        <p:txBody>
          <a:bodyPr/>
          <a:lstStyle>
            <a:lvl1pPr>
              <a:defRPr/>
            </a:lvl1pPr>
          </a:lstStyle>
          <a:p>
            <a:pPr>
              <a:defRPr/>
            </a:pPr>
            <a:fld id="{CF1806E8-AED0-4E4F-BDF5-3A556F21DBE2}" type="datetimeFigureOut">
              <a:rPr lang="sl-SI"/>
              <a:pPr>
                <a:defRPr/>
              </a:pPr>
              <a:t>3. 06. 2019</a:t>
            </a:fld>
            <a:endParaRPr lang="sl-SI"/>
          </a:p>
        </p:txBody>
      </p:sp>
      <p:sp>
        <p:nvSpPr>
          <p:cNvPr id="5" name="Ograda noge 2">
            <a:extLst>
              <a:ext uri="{FF2B5EF4-FFF2-40B4-BE49-F238E27FC236}">
                <a16:creationId xmlns:a16="http://schemas.microsoft.com/office/drawing/2014/main" id="{70609796-85CA-4951-9958-CCBA6C39770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29F4D7D0-ACF2-4398-9E11-04FD06627D6F}"/>
              </a:ext>
            </a:extLst>
          </p:cNvPr>
          <p:cNvSpPr>
            <a:spLocks noGrp="1"/>
          </p:cNvSpPr>
          <p:nvPr>
            <p:ph type="sldNum" sz="quarter" idx="12"/>
          </p:nvPr>
        </p:nvSpPr>
        <p:spPr/>
        <p:txBody>
          <a:bodyPr/>
          <a:lstStyle>
            <a:lvl1pPr>
              <a:defRPr/>
            </a:lvl1pPr>
          </a:lstStyle>
          <a:p>
            <a:fld id="{1C872099-48B3-4FD3-828A-E5F414509475}" type="slidenum">
              <a:rPr lang="sl-SI" altLang="sl-SI"/>
              <a:pPr/>
              <a:t>‹#›</a:t>
            </a:fld>
            <a:endParaRPr lang="sl-SI" altLang="sl-SI"/>
          </a:p>
        </p:txBody>
      </p:sp>
    </p:spTree>
    <p:extLst>
      <p:ext uri="{BB962C8B-B14F-4D97-AF65-F5344CB8AC3E}">
        <p14:creationId xmlns:p14="http://schemas.microsoft.com/office/powerpoint/2010/main" val="213999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4" name="Ograda datuma 3">
            <a:extLst>
              <a:ext uri="{FF2B5EF4-FFF2-40B4-BE49-F238E27FC236}">
                <a16:creationId xmlns:a16="http://schemas.microsoft.com/office/drawing/2014/main" id="{A932C0CF-DD89-42A2-9C11-3FA1AD179C8C}"/>
              </a:ext>
            </a:extLst>
          </p:cNvPr>
          <p:cNvSpPr>
            <a:spLocks noGrp="1"/>
          </p:cNvSpPr>
          <p:nvPr>
            <p:ph type="dt" sz="half" idx="10"/>
          </p:nvPr>
        </p:nvSpPr>
        <p:spPr/>
        <p:txBody>
          <a:bodyPr/>
          <a:lstStyle>
            <a:lvl1pPr>
              <a:defRPr/>
            </a:lvl1pPr>
          </a:lstStyle>
          <a:p>
            <a:pPr>
              <a:defRPr/>
            </a:pPr>
            <a:fld id="{63C9DB21-7BC1-4F98-BB37-F3D23D5013C8}" type="datetimeFigureOut">
              <a:rPr lang="sl-SI"/>
              <a:pPr>
                <a:defRPr/>
              </a:pPr>
              <a:t>3. 06. 2019</a:t>
            </a:fld>
            <a:endParaRPr lang="sl-SI"/>
          </a:p>
        </p:txBody>
      </p:sp>
      <p:sp>
        <p:nvSpPr>
          <p:cNvPr id="5" name="Ograda noge 4">
            <a:extLst>
              <a:ext uri="{FF2B5EF4-FFF2-40B4-BE49-F238E27FC236}">
                <a16:creationId xmlns:a16="http://schemas.microsoft.com/office/drawing/2014/main" id="{319BF001-C319-4F36-A04C-9FC10453EFA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31F883A1-DD15-4DE4-B34B-8533E2E58768}"/>
              </a:ext>
            </a:extLst>
          </p:cNvPr>
          <p:cNvSpPr>
            <a:spLocks noGrp="1"/>
          </p:cNvSpPr>
          <p:nvPr>
            <p:ph type="sldNum" sz="quarter" idx="12"/>
          </p:nvPr>
        </p:nvSpPr>
        <p:spPr/>
        <p:txBody>
          <a:bodyPr/>
          <a:lstStyle>
            <a:lvl1pPr>
              <a:defRPr/>
            </a:lvl1pPr>
          </a:lstStyle>
          <a:p>
            <a:fld id="{F29E0A3D-3DB7-4061-9A24-7CC93B947850}" type="slidenum">
              <a:rPr lang="sl-SI" altLang="sl-SI"/>
              <a:pPr/>
              <a:t>‹#›</a:t>
            </a:fld>
            <a:endParaRPr lang="sl-SI" altLang="sl-SI"/>
          </a:p>
        </p:txBody>
      </p:sp>
    </p:spTree>
    <p:extLst>
      <p:ext uri="{BB962C8B-B14F-4D97-AF65-F5344CB8AC3E}">
        <p14:creationId xmlns:p14="http://schemas.microsoft.com/office/powerpoint/2010/main" val="21259591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3">
            <a:extLst>
              <a:ext uri="{FF2B5EF4-FFF2-40B4-BE49-F238E27FC236}">
                <a16:creationId xmlns:a16="http://schemas.microsoft.com/office/drawing/2014/main" id="{0ACB2990-55B7-456A-9E55-7A013C2AB703}"/>
              </a:ext>
            </a:extLst>
          </p:cNvPr>
          <p:cNvSpPr>
            <a:spLocks noGrp="1"/>
          </p:cNvSpPr>
          <p:nvPr>
            <p:ph type="dt" sz="half" idx="10"/>
          </p:nvPr>
        </p:nvSpPr>
        <p:spPr/>
        <p:txBody>
          <a:bodyPr/>
          <a:lstStyle>
            <a:lvl1pPr>
              <a:defRPr/>
            </a:lvl1pPr>
          </a:lstStyle>
          <a:p>
            <a:pPr>
              <a:defRPr/>
            </a:pPr>
            <a:fld id="{3BBCF2C9-F6BA-483E-B896-52E6F4F75FFD}" type="datetimeFigureOut">
              <a:rPr lang="sl-SI"/>
              <a:pPr>
                <a:defRPr/>
              </a:pPr>
              <a:t>3. 06. 2019</a:t>
            </a:fld>
            <a:endParaRPr lang="sl-SI"/>
          </a:p>
        </p:txBody>
      </p:sp>
      <p:sp>
        <p:nvSpPr>
          <p:cNvPr id="6" name="Ograda noge 2">
            <a:extLst>
              <a:ext uri="{FF2B5EF4-FFF2-40B4-BE49-F238E27FC236}">
                <a16:creationId xmlns:a16="http://schemas.microsoft.com/office/drawing/2014/main" id="{C91C44D2-A59E-4F8E-8DFC-846F455BD900}"/>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4FDBCF49-DC45-4C50-818F-1AAA677521FB}"/>
              </a:ext>
            </a:extLst>
          </p:cNvPr>
          <p:cNvSpPr>
            <a:spLocks noGrp="1"/>
          </p:cNvSpPr>
          <p:nvPr>
            <p:ph type="sldNum" sz="quarter" idx="12"/>
          </p:nvPr>
        </p:nvSpPr>
        <p:spPr/>
        <p:txBody>
          <a:bodyPr/>
          <a:lstStyle>
            <a:lvl1pPr>
              <a:defRPr/>
            </a:lvl1pPr>
          </a:lstStyle>
          <a:p>
            <a:fld id="{E6696B67-A0A9-4546-A635-40D572A10407}" type="slidenum">
              <a:rPr lang="sl-SI" altLang="sl-SI"/>
              <a:pPr/>
              <a:t>‹#›</a:t>
            </a:fld>
            <a:endParaRPr lang="sl-SI" altLang="sl-SI"/>
          </a:p>
        </p:txBody>
      </p:sp>
    </p:spTree>
    <p:extLst>
      <p:ext uri="{BB962C8B-B14F-4D97-AF65-F5344CB8AC3E}">
        <p14:creationId xmlns:p14="http://schemas.microsoft.com/office/powerpoint/2010/main" val="51696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13">
            <a:extLst>
              <a:ext uri="{FF2B5EF4-FFF2-40B4-BE49-F238E27FC236}">
                <a16:creationId xmlns:a16="http://schemas.microsoft.com/office/drawing/2014/main" id="{F3C11FF4-F00A-464D-9AF6-83F2F28B3B9B}"/>
              </a:ext>
            </a:extLst>
          </p:cNvPr>
          <p:cNvSpPr>
            <a:spLocks noGrp="1"/>
          </p:cNvSpPr>
          <p:nvPr>
            <p:ph type="dt" sz="half" idx="10"/>
          </p:nvPr>
        </p:nvSpPr>
        <p:spPr/>
        <p:txBody>
          <a:bodyPr/>
          <a:lstStyle>
            <a:lvl1pPr>
              <a:defRPr/>
            </a:lvl1pPr>
          </a:lstStyle>
          <a:p>
            <a:pPr>
              <a:defRPr/>
            </a:pPr>
            <a:fld id="{9387CFAA-CBCC-47A6-B6B4-D46D53DFC439}" type="datetimeFigureOut">
              <a:rPr lang="sl-SI"/>
              <a:pPr>
                <a:defRPr/>
              </a:pPr>
              <a:t>3. 06. 2019</a:t>
            </a:fld>
            <a:endParaRPr lang="sl-SI"/>
          </a:p>
        </p:txBody>
      </p:sp>
      <p:sp>
        <p:nvSpPr>
          <p:cNvPr id="8" name="Ograda noge 2">
            <a:extLst>
              <a:ext uri="{FF2B5EF4-FFF2-40B4-BE49-F238E27FC236}">
                <a16:creationId xmlns:a16="http://schemas.microsoft.com/office/drawing/2014/main" id="{37A79306-A213-492C-8F06-283C0A42B1B8}"/>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22">
            <a:extLst>
              <a:ext uri="{FF2B5EF4-FFF2-40B4-BE49-F238E27FC236}">
                <a16:creationId xmlns:a16="http://schemas.microsoft.com/office/drawing/2014/main" id="{E0AE06F7-2044-4EE1-9C63-F502B4B823EA}"/>
              </a:ext>
            </a:extLst>
          </p:cNvPr>
          <p:cNvSpPr>
            <a:spLocks noGrp="1"/>
          </p:cNvSpPr>
          <p:nvPr>
            <p:ph type="sldNum" sz="quarter" idx="12"/>
          </p:nvPr>
        </p:nvSpPr>
        <p:spPr/>
        <p:txBody>
          <a:bodyPr/>
          <a:lstStyle>
            <a:lvl1pPr>
              <a:defRPr/>
            </a:lvl1pPr>
          </a:lstStyle>
          <a:p>
            <a:fld id="{09BA171B-AD5B-4D6C-8717-67181E82CAB0}" type="slidenum">
              <a:rPr lang="sl-SI" altLang="sl-SI"/>
              <a:pPr/>
              <a:t>‹#›</a:t>
            </a:fld>
            <a:endParaRPr lang="sl-SI" altLang="sl-SI"/>
          </a:p>
        </p:txBody>
      </p:sp>
    </p:spTree>
    <p:extLst>
      <p:ext uri="{BB962C8B-B14F-4D97-AF65-F5344CB8AC3E}">
        <p14:creationId xmlns:p14="http://schemas.microsoft.com/office/powerpoint/2010/main" val="201240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datuma 13">
            <a:extLst>
              <a:ext uri="{FF2B5EF4-FFF2-40B4-BE49-F238E27FC236}">
                <a16:creationId xmlns:a16="http://schemas.microsoft.com/office/drawing/2014/main" id="{60937BC8-0AEA-40AC-BD07-B451E2FB7177}"/>
              </a:ext>
            </a:extLst>
          </p:cNvPr>
          <p:cNvSpPr>
            <a:spLocks noGrp="1"/>
          </p:cNvSpPr>
          <p:nvPr>
            <p:ph type="dt" sz="half" idx="10"/>
          </p:nvPr>
        </p:nvSpPr>
        <p:spPr/>
        <p:txBody>
          <a:bodyPr/>
          <a:lstStyle>
            <a:lvl1pPr>
              <a:defRPr/>
            </a:lvl1pPr>
          </a:lstStyle>
          <a:p>
            <a:pPr>
              <a:defRPr/>
            </a:pPr>
            <a:fld id="{1F1D361E-A12D-4472-9C2B-98D0A162A299}" type="datetimeFigureOut">
              <a:rPr lang="sl-SI"/>
              <a:pPr>
                <a:defRPr/>
              </a:pPr>
              <a:t>3. 06. 2019</a:t>
            </a:fld>
            <a:endParaRPr lang="sl-SI"/>
          </a:p>
        </p:txBody>
      </p:sp>
      <p:sp>
        <p:nvSpPr>
          <p:cNvPr id="4" name="Ograda noge 2">
            <a:extLst>
              <a:ext uri="{FF2B5EF4-FFF2-40B4-BE49-F238E27FC236}">
                <a16:creationId xmlns:a16="http://schemas.microsoft.com/office/drawing/2014/main" id="{A6F2D928-2278-45C3-AB89-C7BF2D6B121A}"/>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2">
            <a:extLst>
              <a:ext uri="{FF2B5EF4-FFF2-40B4-BE49-F238E27FC236}">
                <a16:creationId xmlns:a16="http://schemas.microsoft.com/office/drawing/2014/main" id="{247AD83C-B40B-4D55-ADD9-DE8FF8FB76C3}"/>
              </a:ext>
            </a:extLst>
          </p:cNvPr>
          <p:cNvSpPr>
            <a:spLocks noGrp="1"/>
          </p:cNvSpPr>
          <p:nvPr>
            <p:ph type="sldNum" sz="quarter" idx="12"/>
          </p:nvPr>
        </p:nvSpPr>
        <p:spPr/>
        <p:txBody>
          <a:bodyPr/>
          <a:lstStyle>
            <a:lvl1pPr>
              <a:defRPr/>
            </a:lvl1pPr>
          </a:lstStyle>
          <a:p>
            <a:fld id="{0A5B0983-29DD-48BD-9AA3-D68812CF0149}" type="slidenum">
              <a:rPr lang="sl-SI" altLang="sl-SI"/>
              <a:pPr/>
              <a:t>‹#›</a:t>
            </a:fld>
            <a:endParaRPr lang="sl-SI" altLang="sl-SI"/>
          </a:p>
        </p:txBody>
      </p:sp>
    </p:spTree>
    <p:extLst>
      <p:ext uri="{BB962C8B-B14F-4D97-AF65-F5344CB8AC3E}">
        <p14:creationId xmlns:p14="http://schemas.microsoft.com/office/powerpoint/2010/main" val="371520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3">
            <a:extLst>
              <a:ext uri="{FF2B5EF4-FFF2-40B4-BE49-F238E27FC236}">
                <a16:creationId xmlns:a16="http://schemas.microsoft.com/office/drawing/2014/main" id="{DA46A89B-E84E-4AAF-99E1-68B05D79AC11}"/>
              </a:ext>
            </a:extLst>
          </p:cNvPr>
          <p:cNvSpPr>
            <a:spLocks noGrp="1"/>
          </p:cNvSpPr>
          <p:nvPr>
            <p:ph type="dt" sz="half" idx="10"/>
          </p:nvPr>
        </p:nvSpPr>
        <p:spPr/>
        <p:txBody>
          <a:bodyPr/>
          <a:lstStyle>
            <a:lvl1pPr>
              <a:defRPr/>
            </a:lvl1pPr>
          </a:lstStyle>
          <a:p>
            <a:pPr>
              <a:defRPr/>
            </a:pPr>
            <a:fld id="{44187E10-ADBA-4FF4-98BB-0D5F682B38F4}" type="datetimeFigureOut">
              <a:rPr lang="sl-SI"/>
              <a:pPr>
                <a:defRPr/>
              </a:pPr>
              <a:t>3. 06. 2019</a:t>
            </a:fld>
            <a:endParaRPr lang="sl-SI"/>
          </a:p>
        </p:txBody>
      </p:sp>
      <p:sp>
        <p:nvSpPr>
          <p:cNvPr id="3" name="Ograda noge 2">
            <a:extLst>
              <a:ext uri="{FF2B5EF4-FFF2-40B4-BE49-F238E27FC236}">
                <a16:creationId xmlns:a16="http://schemas.microsoft.com/office/drawing/2014/main" id="{86F85E41-9D1D-42CF-98AA-061161004CF4}"/>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22">
            <a:extLst>
              <a:ext uri="{FF2B5EF4-FFF2-40B4-BE49-F238E27FC236}">
                <a16:creationId xmlns:a16="http://schemas.microsoft.com/office/drawing/2014/main" id="{FA7688A3-5F49-47F0-BABB-4988648AE28B}"/>
              </a:ext>
            </a:extLst>
          </p:cNvPr>
          <p:cNvSpPr>
            <a:spLocks noGrp="1"/>
          </p:cNvSpPr>
          <p:nvPr>
            <p:ph type="sldNum" sz="quarter" idx="12"/>
          </p:nvPr>
        </p:nvSpPr>
        <p:spPr/>
        <p:txBody>
          <a:bodyPr/>
          <a:lstStyle>
            <a:lvl1pPr>
              <a:defRPr/>
            </a:lvl1pPr>
          </a:lstStyle>
          <a:p>
            <a:fld id="{60024827-FB2C-4396-90E4-9929FCA7CBA1}" type="slidenum">
              <a:rPr lang="sl-SI" altLang="sl-SI"/>
              <a:pPr/>
              <a:t>‹#›</a:t>
            </a:fld>
            <a:endParaRPr lang="sl-SI" altLang="sl-SI"/>
          </a:p>
        </p:txBody>
      </p:sp>
    </p:spTree>
    <p:extLst>
      <p:ext uri="{BB962C8B-B14F-4D97-AF65-F5344CB8AC3E}">
        <p14:creationId xmlns:p14="http://schemas.microsoft.com/office/powerpoint/2010/main" val="27861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sl-SI"/>
              <a:t>Kliknite, če želite urediti slog naslova matrice</a:t>
            </a:r>
            <a:endParaRPr lang="en-US"/>
          </a:p>
        </p:txBody>
      </p:sp>
      <p:sp>
        <p:nvSpPr>
          <p:cNvPr id="3" name="Ograda besedila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4" name="Ograda vsebine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3">
            <a:extLst>
              <a:ext uri="{FF2B5EF4-FFF2-40B4-BE49-F238E27FC236}">
                <a16:creationId xmlns:a16="http://schemas.microsoft.com/office/drawing/2014/main" id="{1935F7DD-359A-43F2-B4F2-DF514F5E110A}"/>
              </a:ext>
            </a:extLst>
          </p:cNvPr>
          <p:cNvSpPr>
            <a:spLocks noGrp="1"/>
          </p:cNvSpPr>
          <p:nvPr>
            <p:ph type="dt" sz="half" idx="10"/>
          </p:nvPr>
        </p:nvSpPr>
        <p:spPr/>
        <p:txBody>
          <a:bodyPr/>
          <a:lstStyle>
            <a:lvl1pPr>
              <a:defRPr/>
            </a:lvl1pPr>
          </a:lstStyle>
          <a:p>
            <a:pPr>
              <a:defRPr/>
            </a:pPr>
            <a:fld id="{9104D8F0-BF59-470B-A4BE-03D9D1504E3E}" type="datetimeFigureOut">
              <a:rPr lang="sl-SI"/>
              <a:pPr>
                <a:defRPr/>
              </a:pPr>
              <a:t>3. 06. 2019</a:t>
            </a:fld>
            <a:endParaRPr lang="sl-SI"/>
          </a:p>
        </p:txBody>
      </p:sp>
      <p:sp>
        <p:nvSpPr>
          <p:cNvPr id="6" name="Ograda noge 2">
            <a:extLst>
              <a:ext uri="{FF2B5EF4-FFF2-40B4-BE49-F238E27FC236}">
                <a16:creationId xmlns:a16="http://schemas.microsoft.com/office/drawing/2014/main" id="{8A8294A6-C3A0-4574-82A8-E33E425B8900}"/>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52CBA8B6-1AE8-4739-8A3E-8DB7830DD9AE}"/>
              </a:ext>
            </a:extLst>
          </p:cNvPr>
          <p:cNvSpPr>
            <a:spLocks noGrp="1"/>
          </p:cNvSpPr>
          <p:nvPr>
            <p:ph type="sldNum" sz="quarter" idx="12"/>
          </p:nvPr>
        </p:nvSpPr>
        <p:spPr/>
        <p:txBody>
          <a:bodyPr/>
          <a:lstStyle>
            <a:lvl1pPr>
              <a:defRPr/>
            </a:lvl1pPr>
          </a:lstStyle>
          <a:p>
            <a:fld id="{2EA81D1A-0BDA-40B8-AAA0-EF69F6652920}" type="slidenum">
              <a:rPr lang="sl-SI" altLang="sl-SI"/>
              <a:pPr/>
              <a:t>‹#›</a:t>
            </a:fld>
            <a:endParaRPr lang="sl-SI" altLang="sl-SI"/>
          </a:p>
        </p:txBody>
      </p:sp>
    </p:spTree>
    <p:extLst>
      <p:ext uri="{BB962C8B-B14F-4D97-AF65-F5344CB8AC3E}">
        <p14:creationId xmlns:p14="http://schemas.microsoft.com/office/powerpoint/2010/main" val="2260810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sl-SI"/>
              <a:t>Kliknite, če želite urediti slog naslova matrice</a:t>
            </a:r>
            <a:endParaRPr lang="en-US"/>
          </a:p>
        </p:txBody>
      </p:sp>
      <p:sp>
        <p:nvSpPr>
          <p:cNvPr id="3" name="Ograda slik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sl-SI"/>
              <a:t>Kliknite, če želite urediti sloge besedila matrice</a:t>
            </a:r>
          </a:p>
        </p:txBody>
      </p:sp>
      <p:sp>
        <p:nvSpPr>
          <p:cNvPr id="5" name="Ograda datuma 13">
            <a:extLst>
              <a:ext uri="{FF2B5EF4-FFF2-40B4-BE49-F238E27FC236}">
                <a16:creationId xmlns:a16="http://schemas.microsoft.com/office/drawing/2014/main" id="{8980C4F1-2E37-4D17-BD7B-9AB7C9D75E5E}"/>
              </a:ext>
            </a:extLst>
          </p:cNvPr>
          <p:cNvSpPr>
            <a:spLocks noGrp="1"/>
          </p:cNvSpPr>
          <p:nvPr>
            <p:ph type="dt" sz="half" idx="10"/>
          </p:nvPr>
        </p:nvSpPr>
        <p:spPr/>
        <p:txBody>
          <a:bodyPr/>
          <a:lstStyle>
            <a:lvl1pPr>
              <a:defRPr/>
            </a:lvl1pPr>
          </a:lstStyle>
          <a:p>
            <a:pPr>
              <a:defRPr/>
            </a:pPr>
            <a:fld id="{E9EEFB0F-29A6-42ED-8ECA-92969A5310E9}" type="datetimeFigureOut">
              <a:rPr lang="sl-SI"/>
              <a:pPr>
                <a:defRPr/>
              </a:pPr>
              <a:t>3. 06. 2019</a:t>
            </a:fld>
            <a:endParaRPr lang="sl-SI"/>
          </a:p>
        </p:txBody>
      </p:sp>
      <p:sp>
        <p:nvSpPr>
          <p:cNvPr id="6" name="Ograda noge 2">
            <a:extLst>
              <a:ext uri="{FF2B5EF4-FFF2-40B4-BE49-F238E27FC236}">
                <a16:creationId xmlns:a16="http://schemas.microsoft.com/office/drawing/2014/main" id="{F0DC1D62-0787-4503-B71D-3E1DEE51B8BE}"/>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C96878F9-50A9-488B-83DE-FB99C50BFB74}"/>
              </a:ext>
            </a:extLst>
          </p:cNvPr>
          <p:cNvSpPr>
            <a:spLocks noGrp="1"/>
          </p:cNvSpPr>
          <p:nvPr>
            <p:ph type="sldNum" sz="quarter" idx="12"/>
          </p:nvPr>
        </p:nvSpPr>
        <p:spPr/>
        <p:txBody>
          <a:bodyPr/>
          <a:lstStyle>
            <a:lvl1pPr>
              <a:defRPr/>
            </a:lvl1pPr>
          </a:lstStyle>
          <a:p>
            <a:fld id="{099651B3-07FB-4678-BA41-F4CD1C16FF49}" type="slidenum">
              <a:rPr lang="sl-SI" altLang="sl-SI"/>
              <a:pPr/>
              <a:t>‹#›</a:t>
            </a:fld>
            <a:endParaRPr lang="sl-SI" altLang="sl-SI"/>
          </a:p>
        </p:txBody>
      </p:sp>
    </p:spTree>
    <p:extLst>
      <p:ext uri="{BB962C8B-B14F-4D97-AF65-F5344CB8AC3E}">
        <p14:creationId xmlns:p14="http://schemas.microsoft.com/office/powerpoint/2010/main" val="110201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Ograda naslova 21">
            <a:extLst>
              <a:ext uri="{FF2B5EF4-FFF2-40B4-BE49-F238E27FC236}">
                <a16:creationId xmlns:a16="http://schemas.microsoft.com/office/drawing/2014/main" id="{003FF489-DD66-46B6-87DB-4963E1557BA1}"/>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sl-SI"/>
              <a:t>Kliknite, če želite urediti slog naslova matrice</a:t>
            </a:r>
            <a:endParaRPr lang="en-US"/>
          </a:p>
        </p:txBody>
      </p:sp>
      <p:sp>
        <p:nvSpPr>
          <p:cNvPr id="1027" name="Ograda besedila 12">
            <a:extLst>
              <a:ext uri="{FF2B5EF4-FFF2-40B4-BE49-F238E27FC236}">
                <a16:creationId xmlns:a16="http://schemas.microsoft.com/office/drawing/2014/main" id="{F8A8E630-49A7-470A-950E-3250CD7D9981}"/>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4" name="Ograda datuma 13">
            <a:extLst>
              <a:ext uri="{FF2B5EF4-FFF2-40B4-BE49-F238E27FC236}">
                <a16:creationId xmlns:a16="http://schemas.microsoft.com/office/drawing/2014/main" id="{29DFCD06-151E-4ADA-B202-16B56323EBEA}"/>
              </a:ext>
            </a:extLst>
          </p:cNvPr>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B074ABAE-4DEF-4321-B8D4-90B03A3650C7}" type="datetimeFigureOut">
              <a:rPr lang="sl-SI"/>
              <a:pPr>
                <a:defRPr/>
              </a:pPr>
              <a:t>3. 06. 2019</a:t>
            </a:fld>
            <a:endParaRPr lang="sl-SI"/>
          </a:p>
        </p:txBody>
      </p:sp>
      <p:sp>
        <p:nvSpPr>
          <p:cNvPr id="3" name="Ograda noge 2">
            <a:extLst>
              <a:ext uri="{FF2B5EF4-FFF2-40B4-BE49-F238E27FC236}">
                <a16:creationId xmlns:a16="http://schemas.microsoft.com/office/drawing/2014/main" id="{A2BB80F4-A8F7-43E5-9825-23B6D0D94A24}"/>
              </a:ext>
            </a:extLst>
          </p:cNvPr>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sl-SI"/>
          </a:p>
        </p:txBody>
      </p:sp>
      <p:sp>
        <p:nvSpPr>
          <p:cNvPr id="23" name="Ograda številke diapozitiva 22">
            <a:extLst>
              <a:ext uri="{FF2B5EF4-FFF2-40B4-BE49-F238E27FC236}">
                <a16:creationId xmlns:a16="http://schemas.microsoft.com/office/drawing/2014/main" id="{B90C9972-07C0-486F-868B-DC29F4DE2FD5}"/>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latin typeface="Book Antiqua" panose="02040602050305030304" pitchFamily="18" charset="0"/>
              </a:defRPr>
            </a:lvl1pPr>
          </a:lstStyle>
          <a:p>
            <a:fld id="{C0C6304F-7A8B-4383-B8B7-C65622CC07EB}"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95"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Charlemagne" TargetMode="External"/><Relationship Id="rId2" Type="http://schemas.openxmlformats.org/officeDocument/2006/relationships/hyperlink" Target="http://en.wikipedia.org/wiki/Carolingian_Empire" TargetMode="External"/><Relationship Id="rId1" Type="http://schemas.openxmlformats.org/officeDocument/2006/relationships/slideLayout" Target="../slideLayouts/slideLayout7.xml"/><Relationship Id="rId4" Type="http://schemas.openxmlformats.org/officeDocument/2006/relationships/hyperlink" Target="http://baza.svarog.org/zgodovina/srednji_vek/karel_veliki.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6BB551-B5C2-4BF2-9F36-8E432A552AFC}"/>
              </a:ext>
            </a:extLst>
          </p:cNvPr>
          <p:cNvSpPr>
            <a:spLocks noGrp="1"/>
          </p:cNvSpPr>
          <p:nvPr>
            <p:ph type="ctrTitle"/>
          </p:nvPr>
        </p:nvSpPr>
        <p:spPr>
          <a:xfrm>
            <a:off x="714348" y="142852"/>
            <a:ext cx="7715304" cy="969983"/>
          </a:xfrm>
        </p:spPr>
        <p:txBody>
          <a:bodyPr/>
          <a:lstStyle/>
          <a:p>
            <a:pPr eaLnBrk="1" fontAlgn="auto" hangingPunct="1">
              <a:spcAft>
                <a:spcPts val="0"/>
              </a:spcAft>
              <a:defRPr/>
            </a:pPr>
            <a:r>
              <a:rPr lang="sl-SI" dirty="0"/>
              <a:t>FRANKOVSKA DRŽAVA</a:t>
            </a:r>
          </a:p>
        </p:txBody>
      </p:sp>
      <p:pic>
        <p:nvPicPr>
          <p:cNvPr id="3075" name="Picture 2" descr="C:\Documents and Settings\Gal\Desktop\Zgodovina\Frankenreich_768-811.jpg">
            <a:extLst>
              <a:ext uri="{FF2B5EF4-FFF2-40B4-BE49-F238E27FC236}">
                <a16:creationId xmlns:a16="http://schemas.microsoft.com/office/drawing/2014/main" id="{877F4B70-A835-4101-A463-5DCAAEACF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357313"/>
            <a:ext cx="57150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7B6036AB-FA3B-4DFC-9096-83DDCB2B1948}"/>
              </a:ext>
            </a:extLst>
          </p:cNvPr>
          <p:cNvSpPr txBox="1"/>
          <p:nvPr/>
        </p:nvSpPr>
        <p:spPr>
          <a:xfrm>
            <a:off x="642938" y="214313"/>
            <a:ext cx="7929562" cy="584200"/>
          </a:xfrm>
          <a:prstGeom prst="rect">
            <a:avLst/>
          </a:prstGeom>
          <a:noFill/>
        </p:spPr>
        <p:txBody>
          <a:bodyPr>
            <a:spAutoFit/>
          </a:bodyPr>
          <a:lstStyle/>
          <a:p>
            <a:pPr algn="ctr" fontAlgn="auto">
              <a:spcBef>
                <a:spcPts val="0"/>
              </a:spcBef>
              <a:spcAft>
                <a:spcPts val="0"/>
              </a:spcAft>
              <a:defRPr/>
            </a:pPr>
            <a:r>
              <a:rPr lang="sl-SI" sz="3200">
                <a:solidFill>
                  <a:srgbClr val="00B0F0"/>
                </a:solidFill>
                <a:effectLst>
                  <a:outerShdw blurRad="38100" dist="38100" dir="2700000" algn="tl">
                    <a:srgbClr val="000000">
                      <a:alpha val="43137"/>
                    </a:srgbClr>
                  </a:outerShdw>
                </a:effectLst>
                <a:latin typeface="+mn-lt"/>
              </a:rPr>
              <a:t>LUDVIK POBOŽNI RAZDELI DRŽAVO</a:t>
            </a:r>
            <a:endParaRPr lang="sl-SI" sz="3200" dirty="0">
              <a:solidFill>
                <a:srgbClr val="00B0F0"/>
              </a:solidFill>
              <a:effectLst>
                <a:outerShdw blurRad="38100" dist="38100" dir="2700000" algn="tl">
                  <a:srgbClr val="000000">
                    <a:alpha val="43137"/>
                  </a:srgbClr>
                </a:outerShdw>
              </a:effectLst>
              <a:latin typeface="+mn-lt"/>
            </a:endParaRPr>
          </a:p>
        </p:txBody>
      </p:sp>
      <p:pic>
        <p:nvPicPr>
          <p:cNvPr id="12291" name="Picture 1">
            <a:extLst>
              <a:ext uri="{FF2B5EF4-FFF2-40B4-BE49-F238E27FC236}">
                <a16:creationId xmlns:a16="http://schemas.microsoft.com/office/drawing/2014/main" id="{08BDD323-95DB-4655-A6F7-392F316EC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1071563"/>
            <a:ext cx="48863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avokotnik 5">
            <a:extLst>
              <a:ext uri="{FF2B5EF4-FFF2-40B4-BE49-F238E27FC236}">
                <a16:creationId xmlns:a16="http://schemas.microsoft.com/office/drawing/2014/main" id="{444CB191-E9A6-4DAE-84AD-96B7409095B0}"/>
              </a:ext>
            </a:extLst>
          </p:cNvPr>
          <p:cNvSpPr/>
          <p:nvPr/>
        </p:nvSpPr>
        <p:spPr>
          <a:xfrm>
            <a:off x="214282" y="1071546"/>
            <a:ext cx="3286148" cy="147732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dirty="0"/>
              <a:t>Ludvik Pobožni (814-840), sin Karla Velikega, je še za čas svojega življenja razdelil državo med sinove in si obdržal le naslov cesarja</a:t>
            </a:r>
          </a:p>
        </p:txBody>
      </p:sp>
      <p:sp>
        <p:nvSpPr>
          <p:cNvPr id="7" name="Pravokotnik 6">
            <a:extLst>
              <a:ext uri="{FF2B5EF4-FFF2-40B4-BE49-F238E27FC236}">
                <a16:creationId xmlns:a16="http://schemas.microsoft.com/office/drawing/2014/main" id="{55A5E759-339A-4BE6-8AE5-F9A7DB480300}"/>
              </a:ext>
            </a:extLst>
          </p:cNvPr>
          <p:cNvSpPr/>
          <p:nvPr/>
        </p:nvSpPr>
        <p:spPr>
          <a:xfrm>
            <a:off x="214282" y="2857496"/>
            <a:ext cx="3500462" cy="230832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dirty="0"/>
              <a:t>Leta 843 so si njegovi sinovi v Verdunu sporazumno razdelili cesarstvo, tako da je dobil Karel Plešasti zahodni del, Ludvik Nemški vzhod, najstarejši sin </a:t>
            </a:r>
            <a:r>
              <a:rPr lang="sl-SI" dirty="0" err="1"/>
              <a:t>Lotar</a:t>
            </a:r>
            <a:r>
              <a:rPr lang="sl-SI" dirty="0"/>
              <a:t> ( po njem se imenuje država Lorena) pa nekaj ozemlja med državama bratov in Italijo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182DCA9D-4702-431F-BD75-DEE51353E2FF}"/>
              </a:ext>
            </a:extLst>
          </p:cNvPr>
          <p:cNvSpPr txBox="1"/>
          <p:nvPr/>
        </p:nvSpPr>
        <p:spPr>
          <a:xfrm>
            <a:off x="642938" y="214313"/>
            <a:ext cx="7929562" cy="584200"/>
          </a:xfrm>
          <a:prstGeom prst="rect">
            <a:avLst/>
          </a:prstGeom>
          <a:noFill/>
        </p:spPr>
        <p:txBody>
          <a:bodyPr>
            <a:spAutoFit/>
          </a:bodyPr>
          <a:lstStyle/>
          <a:p>
            <a:pPr algn="ctr" fontAlgn="auto">
              <a:spcBef>
                <a:spcPts val="0"/>
              </a:spcBef>
              <a:spcAft>
                <a:spcPts val="0"/>
              </a:spcAft>
              <a:defRPr/>
            </a:pPr>
            <a:r>
              <a:rPr lang="sl-SI" sz="3200" dirty="0">
                <a:solidFill>
                  <a:srgbClr val="00B0F0"/>
                </a:solidFill>
                <a:effectLst>
                  <a:outerShdw blurRad="38100" dist="38100" dir="2700000" algn="tl">
                    <a:srgbClr val="000000">
                      <a:alpha val="43137"/>
                    </a:srgbClr>
                  </a:outerShdw>
                </a:effectLst>
                <a:latin typeface="+mn-lt"/>
              </a:rPr>
              <a:t>VDORI ARABCEV</a:t>
            </a:r>
          </a:p>
        </p:txBody>
      </p:sp>
      <p:sp>
        <p:nvSpPr>
          <p:cNvPr id="5" name="Pravokotnik 4">
            <a:extLst>
              <a:ext uri="{FF2B5EF4-FFF2-40B4-BE49-F238E27FC236}">
                <a16:creationId xmlns:a16="http://schemas.microsoft.com/office/drawing/2014/main" id="{611CA51F-3BF6-4A16-92E3-0038DBC62CA6}"/>
              </a:ext>
            </a:extLst>
          </p:cNvPr>
          <p:cNvSpPr/>
          <p:nvPr/>
        </p:nvSpPr>
        <p:spPr>
          <a:xfrm>
            <a:off x="214282" y="1214422"/>
            <a:ext cx="2714644" cy="175432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dirty="0"/>
              <a:t>Karolinško gospostvo so z juga ogrožali Arabci, ki so se do konca 9. stoletja polastili vseh otokov v Sredozemskem morju s Sicilijo vred.</a:t>
            </a:r>
          </a:p>
        </p:txBody>
      </p:sp>
      <p:pic>
        <p:nvPicPr>
          <p:cNvPr id="13318" name="Picture 2">
            <a:extLst>
              <a:ext uri="{FF2B5EF4-FFF2-40B4-BE49-F238E27FC236}">
                <a16:creationId xmlns:a16="http://schemas.microsoft.com/office/drawing/2014/main" id="{DB87A779-E3F5-4CA5-AC65-82D52D02F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313" y="785813"/>
            <a:ext cx="5318125"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ravokotnik 6">
            <a:extLst>
              <a:ext uri="{FF2B5EF4-FFF2-40B4-BE49-F238E27FC236}">
                <a16:creationId xmlns:a16="http://schemas.microsoft.com/office/drawing/2014/main" id="{28FD1B1C-53FC-44AA-BE7D-2352DE9B36C8}"/>
              </a:ext>
            </a:extLst>
          </p:cNvPr>
          <p:cNvSpPr/>
          <p:nvPr/>
        </p:nvSpPr>
        <p:spPr>
          <a:xfrm>
            <a:off x="214282" y="5643578"/>
            <a:ext cx="4572000" cy="92333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dirty="0"/>
              <a:t>Nagibi za te arabske vojaške akcije pa niso bili več toliko verski- širitev islama- ampak predvsem trgovski</a:t>
            </a:r>
          </a:p>
        </p:txBody>
      </p:sp>
      <p:sp>
        <p:nvSpPr>
          <p:cNvPr id="6" name="Pravokotnik 5">
            <a:extLst>
              <a:ext uri="{FF2B5EF4-FFF2-40B4-BE49-F238E27FC236}">
                <a16:creationId xmlns:a16="http://schemas.microsoft.com/office/drawing/2014/main" id="{B00DC4B3-B67B-4EEC-A3FE-D06AFEF70CB9}"/>
              </a:ext>
            </a:extLst>
          </p:cNvPr>
          <p:cNvSpPr/>
          <p:nvPr/>
        </p:nvSpPr>
        <p:spPr>
          <a:xfrm>
            <a:off x="214282" y="3500438"/>
            <a:ext cx="3286148" cy="147732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sl-SI" dirty="0"/>
              <a:t>Od tod in iz Severne Afrike so napadali južno Italijo in si osvojili Tarent in Bari. Svojih italijanskih posesti oddaljeni Bizanc ni mogel več braniti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9EC98661-1060-4117-8B77-A904DD73A145}"/>
              </a:ext>
            </a:extLst>
          </p:cNvPr>
          <p:cNvSpPr txBox="1"/>
          <p:nvPr/>
        </p:nvSpPr>
        <p:spPr>
          <a:xfrm>
            <a:off x="642938" y="214313"/>
            <a:ext cx="7929562" cy="584200"/>
          </a:xfrm>
          <a:prstGeom prst="rect">
            <a:avLst/>
          </a:prstGeom>
          <a:noFill/>
        </p:spPr>
        <p:txBody>
          <a:bodyPr>
            <a:spAutoFit/>
          </a:bodyPr>
          <a:lstStyle/>
          <a:p>
            <a:pPr algn="ctr" fontAlgn="auto">
              <a:spcBef>
                <a:spcPts val="0"/>
              </a:spcBef>
              <a:spcAft>
                <a:spcPts val="0"/>
              </a:spcAft>
              <a:defRPr/>
            </a:pPr>
            <a:r>
              <a:rPr lang="sl-SI" sz="3200" dirty="0">
                <a:solidFill>
                  <a:srgbClr val="00B0F0"/>
                </a:solidFill>
                <a:effectLst>
                  <a:outerShdw blurRad="38100" dist="38100" dir="2700000" algn="tl">
                    <a:srgbClr val="000000">
                      <a:alpha val="43137"/>
                    </a:srgbClr>
                  </a:outerShdw>
                </a:effectLst>
                <a:latin typeface="+mn-lt"/>
              </a:rPr>
              <a:t>VPADI NORMANOV</a:t>
            </a:r>
          </a:p>
        </p:txBody>
      </p:sp>
      <p:sp>
        <p:nvSpPr>
          <p:cNvPr id="5" name="Pravokotnik 4">
            <a:extLst>
              <a:ext uri="{FF2B5EF4-FFF2-40B4-BE49-F238E27FC236}">
                <a16:creationId xmlns:a16="http://schemas.microsoft.com/office/drawing/2014/main" id="{A44D3288-2617-471B-B2D7-5F685186F925}"/>
              </a:ext>
            </a:extLst>
          </p:cNvPr>
          <p:cNvSpPr/>
          <p:nvPr/>
        </p:nvSpPr>
        <p:spPr>
          <a:xfrm>
            <a:off x="142844" y="857232"/>
            <a:ext cx="8501122"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dirty="0"/>
              <a:t>Najbolj pa je frankovsko gospostvo trpelo zavoljo napadov Normanov, prebivalcev najbolj obrobnega sveta na Skandinavskem polotoku in na Danskem</a:t>
            </a:r>
          </a:p>
        </p:txBody>
      </p:sp>
      <p:pic>
        <p:nvPicPr>
          <p:cNvPr id="14342" name="Picture 2">
            <a:extLst>
              <a:ext uri="{FF2B5EF4-FFF2-40B4-BE49-F238E27FC236}">
                <a16:creationId xmlns:a16="http://schemas.microsoft.com/office/drawing/2014/main" id="{75D17C62-4B2F-446A-87C1-363EE4545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857375"/>
            <a:ext cx="44291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avokotnik 7">
            <a:extLst>
              <a:ext uri="{FF2B5EF4-FFF2-40B4-BE49-F238E27FC236}">
                <a16:creationId xmlns:a16="http://schemas.microsoft.com/office/drawing/2014/main" id="{3318EC72-9489-4CCB-97E3-540AE4013AB8}"/>
              </a:ext>
            </a:extLst>
          </p:cNvPr>
          <p:cNvSpPr/>
          <p:nvPr/>
        </p:nvSpPr>
        <p:spPr>
          <a:xfrm>
            <a:off x="142844" y="2000240"/>
            <a:ext cx="3857652" cy="147732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sl-SI" dirty="0"/>
              <a:t>Ker jim je primanjkovalo sredstev za preživljanje in so se ob razkrajanju plemenskega reda med seboj borili, je del Normanov zapuščal domovino.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a:extLst>
              <a:ext uri="{FF2B5EF4-FFF2-40B4-BE49-F238E27FC236}">
                <a16:creationId xmlns:a16="http://schemas.microsoft.com/office/drawing/2014/main" id="{B9392D7B-CB0E-490B-A9EB-0D7255334A64}"/>
              </a:ext>
            </a:extLst>
          </p:cNvPr>
          <p:cNvSpPr/>
          <p:nvPr/>
        </p:nvSpPr>
        <p:spPr>
          <a:xfrm>
            <a:off x="285720" y="3714752"/>
            <a:ext cx="4143404" cy="120032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dirty="0"/>
              <a:t>Sprva so priložnostno bolj zamenjevali blago: ribe in kožuhovino za žito, vino, tkanine in orožje, njihov poglavitni namen pa je bil pridobiti si obilen plen</a:t>
            </a:r>
          </a:p>
        </p:txBody>
      </p:sp>
      <p:sp>
        <p:nvSpPr>
          <p:cNvPr id="5" name="Pravokotnik 4">
            <a:extLst>
              <a:ext uri="{FF2B5EF4-FFF2-40B4-BE49-F238E27FC236}">
                <a16:creationId xmlns:a16="http://schemas.microsoft.com/office/drawing/2014/main" id="{A26C2AA4-F450-46D2-A8D0-3AD1C332C76C}"/>
              </a:ext>
            </a:extLst>
          </p:cNvPr>
          <p:cNvSpPr/>
          <p:nvPr/>
        </p:nvSpPr>
        <p:spPr>
          <a:xfrm>
            <a:off x="285720" y="5715016"/>
            <a:ext cx="7715304" cy="92333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dirty="0"/>
              <a:t>Francoski kralj je zaustavil njihovo ropanje in ustrahovanje ter jim dal neko severno deželo, ki se po njih imenuje Normandija. Tu so se naglo pokristjanili, poromanili in fevdalizirali</a:t>
            </a:r>
          </a:p>
        </p:txBody>
      </p:sp>
      <p:pic>
        <p:nvPicPr>
          <p:cNvPr id="15368" name="Picture 2" descr="C:\Documents and Settings\Gal\Desktop\Zgodovina\vikings3.jpg">
            <a:extLst>
              <a:ext uri="{FF2B5EF4-FFF2-40B4-BE49-F238E27FC236}">
                <a16:creationId xmlns:a16="http://schemas.microsoft.com/office/drawing/2014/main" id="{E8DF4488-EC37-46BA-9947-F05A0CF9B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285750"/>
            <a:ext cx="33909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 descr="C:\Documents and Settings\Gal\Desktop\Zgodovina\vikings_on_beach_big.jpg">
            <a:extLst>
              <a:ext uri="{FF2B5EF4-FFF2-40B4-BE49-F238E27FC236}">
                <a16:creationId xmlns:a16="http://schemas.microsoft.com/office/drawing/2014/main" id="{19A0497F-F415-418E-8889-525711026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0"/>
            <a:ext cx="494188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avokotnik 7">
            <a:extLst>
              <a:ext uri="{FF2B5EF4-FFF2-40B4-BE49-F238E27FC236}">
                <a16:creationId xmlns:a16="http://schemas.microsoft.com/office/drawing/2014/main" id="{2204317B-70F8-4588-B716-85F7613BD5D5}"/>
              </a:ext>
            </a:extLst>
          </p:cNvPr>
          <p:cNvSpPr/>
          <p:nvPr/>
        </p:nvSpPr>
        <p:spPr>
          <a:xfrm>
            <a:off x="285720" y="5000636"/>
            <a:ext cx="5715040" cy="64294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sl-SI" dirty="0"/>
              <a:t>Ustrahovali so dežele ob Baltskem, Severnem in Sredozemskem morju prav do Grčije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E72E4F23-B078-4BD5-B59D-1164D3E03A48}"/>
              </a:ext>
            </a:extLst>
          </p:cNvPr>
          <p:cNvSpPr txBox="1"/>
          <p:nvPr/>
        </p:nvSpPr>
        <p:spPr>
          <a:xfrm>
            <a:off x="642938" y="214313"/>
            <a:ext cx="7929562" cy="1570037"/>
          </a:xfrm>
          <a:prstGeom prst="rect">
            <a:avLst/>
          </a:prstGeom>
          <a:noFill/>
        </p:spPr>
        <p:txBody>
          <a:bodyPr>
            <a:spAutoFit/>
          </a:bodyPr>
          <a:lstStyle/>
          <a:p>
            <a:pPr algn="ctr" fontAlgn="auto">
              <a:spcBef>
                <a:spcPts val="0"/>
              </a:spcBef>
              <a:spcAft>
                <a:spcPts val="0"/>
              </a:spcAft>
              <a:defRPr/>
            </a:pPr>
            <a:r>
              <a:rPr lang="sl-SI" sz="3200" dirty="0">
                <a:solidFill>
                  <a:srgbClr val="00B0F0"/>
                </a:solidFill>
                <a:effectLst>
                  <a:outerShdw blurRad="38100" dist="38100" dir="2700000" algn="tl">
                    <a:srgbClr val="000000">
                      <a:alpha val="43137"/>
                    </a:srgbClr>
                  </a:outerShdw>
                </a:effectLst>
                <a:latin typeface="+mn-lt"/>
              </a:rPr>
              <a:t>SMRT KARLA VELIKEGA IN RAZPAD FRANKOVSKE DRŽAVE</a:t>
            </a:r>
            <a:endParaRPr lang="sl-SI" sz="3200" b="1" dirty="0">
              <a:latin typeface="+mn-lt"/>
            </a:endParaRPr>
          </a:p>
          <a:p>
            <a:pPr algn="ctr" fontAlgn="auto">
              <a:spcBef>
                <a:spcPts val="0"/>
              </a:spcBef>
              <a:spcAft>
                <a:spcPts val="0"/>
              </a:spcAft>
              <a:defRPr/>
            </a:pPr>
            <a:endParaRPr lang="sl-SI" sz="3200" dirty="0">
              <a:solidFill>
                <a:srgbClr val="00B0F0"/>
              </a:solidFill>
              <a:effectLst>
                <a:outerShdw blurRad="38100" dist="38100" dir="2700000" algn="tl">
                  <a:srgbClr val="000000">
                    <a:alpha val="43137"/>
                  </a:srgbClr>
                </a:outerShdw>
              </a:effectLst>
              <a:latin typeface="+mn-lt"/>
            </a:endParaRPr>
          </a:p>
        </p:txBody>
      </p:sp>
      <p:sp>
        <p:nvSpPr>
          <p:cNvPr id="5" name="Pravokotnik 4">
            <a:extLst>
              <a:ext uri="{FF2B5EF4-FFF2-40B4-BE49-F238E27FC236}">
                <a16:creationId xmlns:a16="http://schemas.microsoft.com/office/drawing/2014/main" id="{8D9850D3-2496-4EDE-BB97-4A4F59F79DB4}"/>
              </a:ext>
            </a:extLst>
          </p:cNvPr>
          <p:cNvSpPr/>
          <p:nvPr/>
        </p:nvSpPr>
        <p:spPr>
          <a:xfrm>
            <a:off x="285720" y="1571612"/>
            <a:ext cx="5715040" cy="147732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dirty="0"/>
              <a:t>Dokler je do leta 814 vladal energični Karel Veliki, se je še obdržala državna edinost. Po njegovi smrti pa se je cesarstvo razkrajalo. Težko je bilo držati skupaj vse dele imperija, ker so v njem živela razna ljudstva, ki so bila neenakomerno razvita</a:t>
            </a:r>
          </a:p>
        </p:txBody>
      </p:sp>
      <p:sp>
        <p:nvSpPr>
          <p:cNvPr id="6" name="Pravokotnik 5">
            <a:extLst>
              <a:ext uri="{FF2B5EF4-FFF2-40B4-BE49-F238E27FC236}">
                <a16:creationId xmlns:a16="http://schemas.microsoft.com/office/drawing/2014/main" id="{D2F84CDD-04DB-46F4-95A7-FD1432A16248}"/>
              </a:ext>
            </a:extLst>
          </p:cNvPr>
          <p:cNvSpPr/>
          <p:nvPr/>
        </p:nvSpPr>
        <p:spPr>
          <a:xfrm>
            <a:off x="285720" y="3357562"/>
            <a:ext cx="4572000" cy="92333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dirty="0"/>
              <a:t>Predvsem pa so razdelitev hoteli samostojnosti veliki vazali in vojvode ter grofi</a:t>
            </a:r>
          </a:p>
        </p:txBody>
      </p:sp>
      <p:sp>
        <p:nvSpPr>
          <p:cNvPr id="7" name="Pravokotnik 6">
            <a:extLst>
              <a:ext uri="{FF2B5EF4-FFF2-40B4-BE49-F238E27FC236}">
                <a16:creationId xmlns:a16="http://schemas.microsoft.com/office/drawing/2014/main" id="{5C409B86-2A1E-4E4E-9798-16E7ACE67D80}"/>
              </a:ext>
            </a:extLst>
          </p:cNvPr>
          <p:cNvSpPr/>
          <p:nvPr/>
        </p:nvSpPr>
        <p:spPr>
          <a:xfrm>
            <a:off x="285720" y="4572008"/>
            <a:ext cx="6429420" cy="92333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dirty="0"/>
              <a:t>Delitve države med Karolingi in boji, ki so jih delitve sprožile med njimi, so šli prizadevanjem frankovskih velikašev kot nalašč na roko. K razpadu pa so pripomogli tudi sovražniki.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F6204CDF-CF37-48FF-8C6E-F33EE0473CAC}"/>
              </a:ext>
            </a:extLst>
          </p:cNvPr>
          <p:cNvSpPr txBox="1"/>
          <p:nvPr/>
        </p:nvSpPr>
        <p:spPr>
          <a:xfrm>
            <a:off x="642938" y="214313"/>
            <a:ext cx="7929562" cy="1077912"/>
          </a:xfrm>
          <a:prstGeom prst="rect">
            <a:avLst/>
          </a:prstGeom>
          <a:noFill/>
        </p:spPr>
        <p:txBody>
          <a:bodyPr>
            <a:spAutoFit/>
          </a:bodyPr>
          <a:lstStyle/>
          <a:p>
            <a:pPr algn="ctr" fontAlgn="auto">
              <a:spcBef>
                <a:spcPts val="0"/>
              </a:spcBef>
              <a:spcAft>
                <a:spcPts val="0"/>
              </a:spcAft>
              <a:defRPr/>
            </a:pPr>
            <a:r>
              <a:rPr lang="sl-SI" sz="3200" dirty="0">
                <a:solidFill>
                  <a:srgbClr val="00B0F0"/>
                </a:solidFill>
                <a:effectLst>
                  <a:outerShdw blurRad="38100" dist="38100" dir="2700000" algn="tl">
                    <a:srgbClr val="000000">
                      <a:alpha val="43137"/>
                    </a:srgbClr>
                  </a:outerShdw>
                </a:effectLst>
                <a:latin typeface="+mn-lt"/>
              </a:rPr>
              <a:t>SLIKE IN ZANIMIVOSTI</a:t>
            </a:r>
            <a:endParaRPr lang="sl-SI" sz="3200" b="1" dirty="0">
              <a:latin typeface="+mn-lt"/>
            </a:endParaRPr>
          </a:p>
          <a:p>
            <a:pPr algn="ctr" fontAlgn="auto">
              <a:spcBef>
                <a:spcPts val="0"/>
              </a:spcBef>
              <a:spcAft>
                <a:spcPts val="0"/>
              </a:spcAft>
              <a:defRPr/>
            </a:pPr>
            <a:endParaRPr lang="sl-SI" sz="3200" dirty="0">
              <a:solidFill>
                <a:srgbClr val="00B0F0"/>
              </a:solidFill>
              <a:effectLst>
                <a:outerShdw blurRad="38100" dist="38100" dir="2700000" algn="tl">
                  <a:srgbClr val="000000">
                    <a:alpha val="43137"/>
                  </a:srgbClr>
                </a:outerShdw>
              </a:effectLst>
              <a:latin typeface="+mn-lt"/>
            </a:endParaRPr>
          </a:p>
        </p:txBody>
      </p:sp>
      <p:sp>
        <p:nvSpPr>
          <p:cNvPr id="5" name="PoljeZBesedilom 4">
            <a:extLst>
              <a:ext uri="{FF2B5EF4-FFF2-40B4-BE49-F238E27FC236}">
                <a16:creationId xmlns:a16="http://schemas.microsoft.com/office/drawing/2014/main" id="{3A8FCB9A-9FB2-404E-845B-D9B8F5026EF5}"/>
              </a:ext>
            </a:extLst>
          </p:cNvPr>
          <p:cNvSpPr txBox="1"/>
          <p:nvPr/>
        </p:nvSpPr>
        <p:spPr>
          <a:xfrm>
            <a:off x="500034" y="1071546"/>
            <a:ext cx="3214710"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sl-SI" dirty="0"/>
              <a:t>Karel Veliki je oboževal zlato</a:t>
            </a:r>
          </a:p>
        </p:txBody>
      </p:sp>
      <p:pic>
        <p:nvPicPr>
          <p:cNvPr id="17414" name="Picture 2" descr="C:\Documents and Settings\Gal\Desktop\Zgodovina\l_c5dce47aea84ce988785076863e4b35c.jpg">
            <a:extLst>
              <a:ext uri="{FF2B5EF4-FFF2-40B4-BE49-F238E27FC236}">
                <a16:creationId xmlns:a16="http://schemas.microsoft.com/office/drawing/2014/main" id="{B7F21CA8-6B57-4A61-A345-803FF7F73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57250"/>
            <a:ext cx="4114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descr="C:\Documents and Settings\Gal\Desktop\Zgodovina\l_c92975d010737319be209dfafa04464e.jpg">
            <a:extLst>
              <a:ext uri="{FF2B5EF4-FFF2-40B4-BE49-F238E27FC236}">
                <a16:creationId xmlns:a16="http://schemas.microsoft.com/office/drawing/2014/main" id="{2328465C-002A-4651-8A69-18469C4E5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857375"/>
            <a:ext cx="38100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Gal\Desktop\Zgodovina\thecrownofottothegreat.jpg">
            <a:extLst>
              <a:ext uri="{FF2B5EF4-FFF2-40B4-BE49-F238E27FC236}">
                <a16:creationId xmlns:a16="http://schemas.microsoft.com/office/drawing/2014/main" id="{D91DB7DF-24A9-45BC-8C74-D1ECB2FBF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857250"/>
            <a:ext cx="4572000"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C:\Documents and Settings\Gal\Desktop\Zgodovina\l_bbf302aeb32acaa6de45ce3cf046374b.jpg">
            <a:extLst>
              <a:ext uri="{FF2B5EF4-FFF2-40B4-BE49-F238E27FC236}">
                <a16:creationId xmlns:a16="http://schemas.microsoft.com/office/drawing/2014/main" id="{016FAB7D-07D5-4736-9C27-43CA44126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571500"/>
            <a:ext cx="3573462"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Gal\Desktop\Zgodovina\Königsthron_Aachener_Dom.jpg">
            <a:extLst>
              <a:ext uri="{FF2B5EF4-FFF2-40B4-BE49-F238E27FC236}">
                <a16:creationId xmlns:a16="http://schemas.microsoft.com/office/drawing/2014/main" id="{18B21EB1-20BB-41A7-9125-CC18CFA87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57188"/>
            <a:ext cx="68675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Gal\Desktop\Zgodovina\Charlemagne_denier_Mayence_812_814.jpg">
            <a:extLst>
              <a:ext uri="{FF2B5EF4-FFF2-40B4-BE49-F238E27FC236}">
                <a16:creationId xmlns:a16="http://schemas.microsoft.com/office/drawing/2014/main" id="{9412CCD8-DA71-433C-A952-8F0D70DCD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428625"/>
            <a:ext cx="6215062" cy="596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ravokotnik 2">
            <a:extLst>
              <a:ext uri="{FF2B5EF4-FFF2-40B4-BE49-F238E27FC236}">
                <a16:creationId xmlns:a16="http://schemas.microsoft.com/office/drawing/2014/main" id="{58E13C9B-7CCD-4E34-8A52-D781540F6A8B}"/>
              </a:ext>
            </a:extLst>
          </p:cNvPr>
          <p:cNvSpPr>
            <a:spLocks noChangeArrowheads="1"/>
          </p:cNvSpPr>
          <p:nvPr/>
        </p:nvSpPr>
        <p:spPr bwMode="auto">
          <a:xfrm>
            <a:off x="142875" y="1214438"/>
            <a:ext cx="8858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sl-SI" altLang="sl-SI">
                <a:latin typeface="Book Antiqua" panose="02040602050305030304" pitchFamily="18" charset="0"/>
                <a:cs typeface="Times New Roman" panose="02020603050405020304" pitchFamily="18" charset="0"/>
              </a:rPr>
              <a:t>Atlas svetovne zgodovine; Srednji vek; Denis Šehič; Ljubljana 2006</a:t>
            </a:r>
            <a:endParaRPr lang="sl-SI" altLang="sl-SI">
              <a:latin typeface="Book Antiqua" panose="02040602050305030304" pitchFamily="18" charset="0"/>
              <a:ea typeface="Calibri" panose="020F0502020204030204" pitchFamily="34" charset="0"/>
              <a:cs typeface="Times New Roman" panose="02020603050405020304" pitchFamily="18" charset="0"/>
            </a:endParaRPr>
          </a:p>
          <a:p>
            <a:pPr>
              <a:buFontTx/>
              <a:buChar char="•"/>
            </a:pPr>
            <a:r>
              <a:rPr lang="sl-SI" altLang="sl-SI">
                <a:latin typeface="Book Antiqua" panose="02040602050305030304" pitchFamily="18" charset="0"/>
                <a:cs typeface="Times New Roman" panose="02020603050405020304" pitchFamily="18" charset="0"/>
              </a:rPr>
              <a:t> Stari in srednji vek; Učbenik za zgodovino za </a:t>
            </a:r>
            <a:r>
              <a:rPr lang="sl-SI" altLang="sl-SI">
                <a:latin typeface="Book Antiqua" panose="02040602050305030304" pitchFamily="18" charset="0"/>
                <a:cs typeface="Calibri" panose="020F0502020204030204" pitchFamily="34" charset="0"/>
              </a:rPr>
              <a:t>7. razred devetletke; Olga Janša-Zorn</a:t>
            </a:r>
          </a:p>
          <a:p>
            <a:r>
              <a:rPr lang="sl-SI" altLang="sl-SI">
                <a:latin typeface="Book Antiqua" panose="02040602050305030304" pitchFamily="18" charset="0"/>
                <a:cs typeface="Calibri" panose="020F0502020204030204" pitchFamily="34" charset="0"/>
              </a:rPr>
              <a:t>    in Darja Mihelič; Državna Založba Slovenije; Ljubljana 2003</a:t>
            </a:r>
          </a:p>
          <a:p>
            <a:pPr>
              <a:buFontTx/>
              <a:buChar char="•"/>
            </a:pPr>
            <a:r>
              <a:rPr lang="sl-SI" altLang="sl-SI">
                <a:latin typeface="Book Antiqua" panose="02040602050305030304" pitchFamily="18" charset="0"/>
                <a:cs typeface="Times New Roman" panose="02020603050405020304" pitchFamily="18" charset="0"/>
              </a:rPr>
              <a:t> Svetovna zgodovina od začetkov do danes; Cankarjeva Založba; Ljubljana</a:t>
            </a:r>
          </a:p>
          <a:p>
            <a:r>
              <a:rPr lang="sl-SI" altLang="sl-SI">
                <a:latin typeface="Book Antiqua" panose="02040602050305030304" pitchFamily="18" charset="0"/>
                <a:cs typeface="Times New Roman" panose="02020603050405020304" pitchFamily="18" charset="0"/>
              </a:rPr>
              <a:t>    1976</a:t>
            </a:r>
            <a:endParaRPr lang="sl-SI" altLang="sl-SI">
              <a:latin typeface="Book Antiqua" panose="02040602050305030304" pitchFamily="18" charset="0"/>
              <a:cs typeface="Calibri" panose="020F0502020204030204" pitchFamily="34" charset="0"/>
            </a:endParaRPr>
          </a:p>
          <a:p>
            <a:pPr>
              <a:buFontTx/>
              <a:buChar char="•"/>
            </a:pPr>
            <a:r>
              <a:rPr lang="sl-SI" altLang="sl-SI">
                <a:cs typeface="Times New Roman" panose="02020603050405020304" pitchFamily="18" charset="0"/>
                <a:hlinkClick r:id="rId2"/>
              </a:rPr>
              <a:t> http://en.wikipedia.org/wiki/Carolingian_Empire</a:t>
            </a:r>
            <a:endParaRPr lang="sl-SI" altLang="sl-SI">
              <a:cs typeface="Calibri" panose="020F0502020204030204" pitchFamily="34" charset="0"/>
            </a:endParaRPr>
          </a:p>
          <a:p>
            <a:pPr>
              <a:buFontTx/>
              <a:buChar char="•"/>
            </a:pPr>
            <a:r>
              <a:rPr lang="sl-SI" altLang="sl-SI">
                <a:cs typeface="Times New Roman" panose="02020603050405020304" pitchFamily="18" charset="0"/>
                <a:hlinkClick r:id="rId3"/>
              </a:rPr>
              <a:t> http://en.wikipedia.org/wiki/Charlemagne</a:t>
            </a:r>
            <a:endParaRPr lang="sl-SI" altLang="sl-SI">
              <a:cs typeface="Calibri" panose="020F0502020204030204" pitchFamily="34" charset="0"/>
            </a:endParaRPr>
          </a:p>
          <a:p>
            <a:pPr>
              <a:buFontTx/>
              <a:buChar char="•"/>
            </a:pPr>
            <a:r>
              <a:rPr lang="sl-SI" altLang="sl-SI">
                <a:cs typeface="Times New Roman" panose="02020603050405020304" pitchFamily="18" charset="0"/>
                <a:hlinkClick r:id="rId4"/>
              </a:rPr>
              <a:t> http://baza.svarog.org/zgodovina/srednji_vek/karel_veliki.php</a:t>
            </a:r>
            <a:endParaRPr lang="sl-SI" altLang="sl-SI"/>
          </a:p>
        </p:txBody>
      </p:sp>
      <p:sp>
        <p:nvSpPr>
          <p:cNvPr id="4" name="PoljeZBesedilom 3">
            <a:extLst>
              <a:ext uri="{FF2B5EF4-FFF2-40B4-BE49-F238E27FC236}">
                <a16:creationId xmlns:a16="http://schemas.microsoft.com/office/drawing/2014/main" id="{123D3EB6-DF0B-46ED-B0E3-2AA0FF7833C3}"/>
              </a:ext>
            </a:extLst>
          </p:cNvPr>
          <p:cNvSpPr txBox="1"/>
          <p:nvPr/>
        </p:nvSpPr>
        <p:spPr>
          <a:xfrm>
            <a:off x="642938" y="214313"/>
            <a:ext cx="7929562" cy="584200"/>
          </a:xfrm>
          <a:prstGeom prst="rect">
            <a:avLst/>
          </a:prstGeom>
          <a:noFill/>
        </p:spPr>
        <p:txBody>
          <a:bodyPr>
            <a:spAutoFit/>
          </a:bodyPr>
          <a:lstStyle/>
          <a:p>
            <a:pPr algn="ctr" fontAlgn="auto">
              <a:spcBef>
                <a:spcPts val="0"/>
              </a:spcBef>
              <a:spcAft>
                <a:spcPts val="0"/>
              </a:spcAft>
              <a:defRPr/>
            </a:pPr>
            <a:r>
              <a:rPr lang="sl-SI" sz="3200" dirty="0">
                <a:solidFill>
                  <a:srgbClr val="00B0F0"/>
                </a:solidFill>
                <a:effectLst>
                  <a:outerShdw blurRad="38100" dist="38100" dir="2700000" algn="tl">
                    <a:srgbClr val="000000">
                      <a:alpha val="43137"/>
                    </a:srgbClr>
                  </a:outerShdw>
                </a:effectLst>
                <a:latin typeface="+mn-lt"/>
              </a:rPr>
              <a:t>VIRI IN LITERATURA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Gal\Desktop\Zgodovina\Carolingian_Empire_481_-_814.GIF">
            <a:extLst>
              <a:ext uri="{FF2B5EF4-FFF2-40B4-BE49-F238E27FC236}">
                <a16:creationId xmlns:a16="http://schemas.microsoft.com/office/drawing/2014/main" id="{24E127B6-5C77-486F-9778-13E07121A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428750"/>
            <a:ext cx="5472113"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vokotnik 3">
            <a:extLst>
              <a:ext uri="{FF2B5EF4-FFF2-40B4-BE49-F238E27FC236}">
                <a16:creationId xmlns:a16="http://schemas.microsoft.com/office/drawing/2014/main" id="{D9570A90-04A8-407C-8EE8-C8B7D91D4810}"/>
              </a:ext>
            </a:extLst>
          </p:cNvPr>
          <p:cNvSpPr/>
          <p:nvPr/>
        </p:nvSpPr>
        <p:spPr>
          <a:xfrm>
            <a:off x="285720" y="857232"/>
            <a:ext cx="7572428" cy="40011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sz="2000" dirty="0"/>
              <a:t>Frankovska država je nastala na tleh zahodnorimskega cesarstva</a:t>
            </a:r>
          </a:p>
        </p:txBody>
      </p:sp>
      <p:sp>
        <p:nvSpPr>
          <p:cNvPr id="5" name="Pravokotnik 4">
            <a:extLst>
              <a:ext uri="{FF2B5EF4-FFF2-40B4-BE49-F238E27FC236}">
                <a16:creationId xmlns:a16="http://schemas.microsoft.com/office/drawing/2014/main" id="{9AA2406D-3270-4B61-BACE-E579E2294C56}"/>
              </a:ext>
            </a:extLst>
          </p:cNvPr>
          <p:cNvSpPr/>
          <p:nvPr/>
        </p:nvSpPr>
        <p:spPr>
          <a:xfrm>
            <a:off x="285720" y="2571744"/>
            <a:ext cx="2928958" cy="10156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sz="2000" dirty="0"/>
              <a:t>(današnja Francija, Švica, Beneluks, in zahodna Nemčija)</a:t>
            </a:r>
          </a:p>
        </p:txBody>
      </p:sp>
      <p:sp>
        <p:nvSpPr>
          <p:cNvPr id="7" name="PoljeZBesedilom 6">
            <a:extLst>
              <a:ext uri="{FF2B5EF4-FFF2-40B4-BE49-F238E27FC236}">
                <a16:creationId xmlns:a16="http://schemas.microsoft.com/office/drawing/2014/main" id="{6DD82D2C-3824-40AA-9650-7CD6B6B42C3C}"/>
              </a:ext>
            </a:extLst>
          </p:cNvPr>
          <p:cNvSpPr txBox="1"/>
          <p:nvPr/>
        </p:nvSpPr>
        <p:spPr>
          <a:xfrm>
            <a:off x="2643188" y="214313"/>
            <a:ext cx="3214687" cy="584200"/>
          </a:xfrm>
          <a:prstGeom prst="rect">
            <a:avLst/>
          </a:prstGeom>
          <a:noFill/>
        </p:spPr>
        <p:txBody>
          <a:bodyPr>
            <a:spAutoFit/>
          </a:bodyPr>
          <a:lstStyle/>
          <a:p>
            <a:pPr algn="ctr" fontAlgn="auto">
              <a:spcBef>
                <a:spcPts val="0"/>
              </a:spcBef>
              <a:spcAft>
                <a:spcPts val="0"/>
              </a:spcAft>
              <a:defRPr/>
            </a:pPr>
            <a:r>
              <a:rPr lang="sl-SI" sz="3200" dirty="0">
                <a:solidFill>
                  <a:srgbClr val="00B0F0"/>
                </a:solidFill>
                <a:effectLst>
                  <a:outerShdw blurRad="38100" dist="38100" dir="2700000" algn="tl">
                    <a:srgbClr val="000000">
                      <a:alpha val="43137"/>
                    </a:srgbClr>
                  </a:outerShdw>
                </a:effectLst>
                <a:latin typeface="+mn-lt"/>
              </a:rPr>
              <a:t>ZAČETKI</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a:extLst>
              <a:ext uri="{FF2B5EF4-FFF2-40B4-BE49-F238E27FC236}">
                <a16:creationId xmlns:a16="http://schemas.microsoft.com/office/drawing/2014/main" id="{B3F5109C-3885-4E98-BE45-0FC0E9FF1434}"/>
              </a:ext>
            </a:extLst>
          </p:cNvPr>
          <p:cNvSpPr/>
          <p:nvPr/>
        </p:nvSpPr>
        <p:spPr>
          <a:xfrm>
            <a:off x="357158" y="357166"/>
            <a:ext cx="7143800" cy="10156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sz="2000" dirty="0"/>
              <a:t>Država je bila razdeljena na grofije (200) in mejne grofije ali marke (ki jih je upravljala vojska), vendar so se meje stalno spreminjale</a:t>
            </a:r>
          </a:p>
        </p:txBody>
      </p:sp>
      <p:sp>
        <p:nvSpPr>
          <p:cNvPr id="19" name="PoljeZBesedilom 18">
            <a:extLst>
              <a:ext uri="{FF2B5EF4-FFF2-40B4-BE49-F238E27FC236}">
                <a16:creationId xmlns:a16="http://schemas.microsoft.com/office/drawing/2014/main" id="{E421832D-42ED-4F2B-A316-DA64ED01C268}"/>
              </a:ext>
            </a:extLst>
          </p:cNvPr>
          <p:cNvSpPr txBox="1"/>
          <p:nvPr/>
        </p:nvSpPr>
        <p:spPr>
          <a:xfrm>
            <a:off x="285750" y="1785938"/>
            <a:ext cx="3643313" cy="6461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sl-SI" i="1" dirty="0"/>
              <a:t>NOTRANJA UPRAVA DRŽAVE</a:t>
            </a:r>
            <a:endParaRPr lang="sl-SI" dirty="0"/>
          </a:p>
          <a:p>
            <a:pPr fontAlgn="auto">
              <a:spcBef>
                <a:spcPts val="0"/>
              </a:spcBef>
              <a:spcAft>
                <a:spcPts val="0"/>
              </a:spcAft>
              <a:defRPr/>
            </a:pPr>
            <a:endParaRPr lang="sl-SI" dirty="0"/>
          </a:p>
        </p:txBody>
      </p:sp>
      <p:sp>
        <p:nvSpPr>
          <p:cNvPr id="5126" name="Pravokotnik 20">
            <a:extLst>
              <a:ext uri="{FF2B5EF4-FFF2-40B4-BE49-F238E27FC236}">
                <a16:creationId xmlns:a16="http://schemas.microsoft.com/office/drawing/2014/main" id="{7C6F142C-CB94-4F66-B9ED-4B02EC89306C}"/>
              </a:ext>
            </a:extLst>
          </p:cNvPr>
          <p:cNvSpPr>
            <a:spLocks noChangeArrowheads="1"/>
          </p:cNvSpPr>
          <p:nvPr/>
        </p:nvSpPr>
        <p:spPr bwMode="auto">
          <a:xfrm>
            <a:off x="2000250" y="2571750"/>
            <a:ext cx="982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2000">
                <a:latin typeface="Book Antiqua" panose="02040602050305030304" pitchFamily="18" charset="0"/>
              </a:rPr>
              <a:t>KRALJ</a:t>
            </a:r>
          </a:p>
        </p:txBody>
      </p:sp>
      <p:sp>
        <p:nvSpPr>
          <p:cNvPr id="5127" name="Line 15">
            <a:extLst>
              <a:ext uri="{FF2B5EF4-FFF2-40B4-BE49-F238E27FC236}">
                <a16:creationId xmlns:a16="http://schemas.microsoft.com/office/drawing/2014/main" id="{78C1D98E-A8A8-46CB-9217-50F005E1E049}"/>
              </a:ext>
            </a:extLst>
          </p:cNvPr>
          <p:cNvSpPr>
            <a:spLocks noChangeShapeType="1"/>
          </p:cNvSpPr>
          <p:nvPr/>
        </p:nvSpPr>
        <p:spPr bwMode="auto">
          <a:xfrm flipV="1">
            <a:off x="2500313" y="3071813"/>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5128" name="Line 15">
            <a:extLst>
              <a:ext uri="{FF2B5EF4-FFF2-40B4-BE49-F238E27FC236}">
                <a16:creationId xmlns:a16="http://schemas.microsoft.com/office/drawing/2014/main" id="{03C7EA7D-F278-49FB-AC4E-9A9784D95AC8}"/>
              </a:ext>
            </a:extLst>
          </p:cNvPr>
          <p:cNvSpPr>
            <a:spLocks noChangeShapeType="1"/>
          </p:cNvSpPr>
          <p:nvPr/>
        </p:nvSpPr>
        <p:spPr bwMode="auto">
          <a:xfrm flipV="1">
            <a:off x="3286125" y="4143375"/>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5129" name="Line 15">
            <a:extLst>
              <a:ext uri="{FF2B5EF4-FFF2-40B4-BE49-F238E27FC236}">
                <a16:creationId xmlns:a16="http://schemas.microsoft.com/office/drawing/2014/main" id="{7C6199A5-9ED4-4141-84EC-752C1D65F825}"/>
              </a:ext>
            </a:extLst>
          </p:cNvPr>
          <p:cNvSpPr>
            <a:spLocks noChangeShapeType="1"/>
          </p:cNvSpPr>
          <p:nvPr/>
        </p:nvSpPr>
        <p:spPr bwMode="auto">
          <a:xfrm flipV="1">
            <a:off x="1571625" y="4071938"/>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5130" name="Pravokotnik 24">
            <a:extLst>
              <a:ext uri="{FF2B5EF4-FFF2-40B4-BE49-F238E27FC236}">
                <a16:creationId xmlns:a16="http://schemas.microsoft.com/office/drawing/2014/main" id="{FA0E984D-65BE-4747-A05E-DBDBA4062A1B}"/>
              </a:ext>
            </a:extLst>
          </p:cNvPr>
          <p:cNvSpPr>
            <a:spLocks noChangeArrowheads="1"/>
          </p:cNvSpPr>
          <p:nvPr/>
        </p:nvSpPr>
        <p:spPr bwMode="auto">
          <a:xfrm>
            <a:off x="1214438" y="3571875"/>
            <a:ext cx="282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a:latin typeface="Book Antiqua" panose="02040602050305030304" pitchFamily="18" charset="0"/>
              </a:rPr>
              <a:t>KRALJEVI NADZORNIK</a:t>
            </a:r>
          </a:p>
        </p:txBody>
      </p:sp>
      <p:sp>
        <p:nvSpPr>
          <p:cNvPr id="5131" name="Pravokotnik 25">
            <a:extLst>
              <a:ext uri="{FF2B5EF4-FFF2-40B4-BE49-F238E27FC236}">
                <a16:creationId xmlns:a16="http://schemas.microsoft.com/office/drawing/2014/main" id="{9475459B-B7F4-4BC9-B704-084D510D40AE}"/>
              </a:ext>
            </a:extLst>
          </p:cNvPr>
          <p:cNvSpPr>
            <a:spLocks noChangeArrowheads="1"/>
          </p:cNvSpPr>
          <p:nvPr/>
        </p:nvSpPr>
        <p:spPr bwMode="auto">
          <a:xfrm>
            <a:off x="1214438" y="4643438"/>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600">
                <a:latin typeface="Book Antiqua" panose="02040602050305030304" pitchFamily="18" charset="0"/>
              </a:rPr>
              <a:t>GROF</a:t>
            </a:r>
            <a:r>
              <a:rPr lang="sl-SI" altLang="sl-SI">
                <a:latin typeface="Book Antiqua" panose="02040602050305030304" pitchFamily="18" charset="0"/>
              </a:rPr>
              <a:t> </a:t>
            </a:r>
          </a:p>
        </p:txBody>
      </p:sp>
      <p:sp>
        <p:nvSpPr>
          <p:cNvPr id="5132" name="Pravokotnik 26">
            <a:extLst>
              <a:ext uri="{FF2B5EF4-FFF2-40B4-BE49-F238E27FC236}">
                <a16:creationId xmlns:a16="http://schemas.microsoft.com/office/drawing/2014/main" id="{703BF87B-069C-482A-BCD6-AD22C64752D9}"/>
              </a:ext>
            </a:extLst>
          </p:cNvPr>
          <p:cNvSpPr>
            <a:spLocks noChangeArrowheads="1"/>
          </p:cNvSpPr>
          <p:nvPr/>
        </p:nvSpPr>
        <p:spPr bwMode="auto">
          <a:xfrm>
            <a:off x="2643188" y="4643438"/>
            <a:ext cx="1484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600">
                <a:latin typeface="Book Antiqua" panose="02040602050305030304" pitchFamily="18" charset="0"/>
              </a:rPr>
              <a:t>MEJNI GROF </a:t>
            </a:r>
          </a:p>
        </p:txBody>
      </p:sp>
      <p:sp>
        <p:nvSpPr>
          <p:cNvPr id="5133" name="Line 16">
            <a:extLst>
              <a:ext uri="{FF2B5EF4-FFF2-40B4-BE49-F238E27FC236}">
                <a16:creationId xmlns:a16="http://schemas.microsoft.com/office/drawing/2014/main" id="{45191452-85FF-446A-859B-DCDC85555A9A}"/>
              </a:ext>
            </a:extLst>
          </p:cNvPr>
          <p:cNvSpPr>
            <a:spLocks noChangeShapeType="1"/>
          </p:cNvSpPr>
          <p:nvPr/>
        </p:nvSpPr>
        <p:spPr bwMode="auto">
          <a:xfrm>
            <a:off x="1571625" y="5286375"/>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5134" name="Line 16">
            <a:extLst>
              <a:ext uri="{FF2B5EF4-FFF2-40B4-BE49-F238E27FC236}">
                <a16:creationId xmlns:a16="http://schemas.microsoft.com/office/drawing/2014/main" id="{C7289E41-5251-4D22-8E1D-506291A51C63}"/>
              </a:ext>
            </a:extLst>
          </p:cNvPr>
          <p:cNvSpPr>
            <a:spLocks noChangeShapeType="1"/>
          </p:cNvSpPr>
          <p:nvPr/>
        </p:nvSpPr>
        <p:spPr bwMode="auto">
          <a:xfrm>
            <a:off x="3357563" y="5286375"/>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5135" name="Pravokotnik 29">
            <a:extLst>
              <a:ext uri="{FF2B5EF4-FFF2-40B4-BE49-F238E27FC236}">
                <a16:creationId xmlns:a16="http://schemas.microsoft.com/office/drawing/2014/main" id="{EADA25BE-D37C-4763-B64B-3B69FF5B9E5C}"/>
              </a:ext>
            </a:extLst>
          </p:cNvPr>
          <p:cNvSpPr>
            <a:spLocks noChangeArrowheads="1"/>
          </p:cNvSpPr>
          <p:nvPr/>
        </p:nvSpPr>
        <p:spPr bwMode="auto">
          <a:xfrm>
            <a:off x="1143000" y="5715000"/>
            <a:ext cx="941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400">
                <a:latin typeface="Book Antiqua" panose="02040602050305030304" pitchFamily="18" charset="0"/>
              </a:rPr>
              <a:t>GROFIJA</a:t>
            </a:r>
          </a:p>
        </p:txBody>
      </p:sp>
      <p:sp>
        <p:nvSpPr>
          <p:cNvPr id="5136" name="Pravokotnik 30">
            <a:extLst>
              <a:ext uri="{FF2B5EF4-FFF2-40B4-BE49-F238E27FC236}">
                <a16:creationId xmlns:a16="http://schemas.microsoft.com/office/drawing/2014/main" id="{921B03C8-1D56-42D6-AB48-FB92D2AD86FC}"/>
              </a:ext>
            </a:extLst>
          </p:cNvPr>
          <p:cNvSpPr>
            <a:spLocks noChangeArrowheads="1"/>
          </p:cNvSpPr>
          <p:nvPr/>
        </p:nvSpPr>
        <p:spPr bwMode="auto">
          <a:xfrm>
            <a:off x="2571750" y="5715000"/>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400">
                <a:latin typeface="Book Antiqua" panose="02040602050305030304" pitchFamily="18" charset="0"/>
              </a:rPr>
              <a:t>MEJNA MARKA </a:t>
            </a:r>
          </a:p>
        </p:txBody>
      </p:sp>
      <p:sp>
        <p:nvSpPr>
          <p:cNvPr id="5137" name="Pravokotnik 31">
            <a:extLst>
              <a:ext uri="{FF2B5EF4-FFF2-40B4-BE49-F238E27FC236}">
                <a16:creationId xmlns:a16="http://schemas.microsoft.com/office/drawing/2014/main" id="{8742F07E-5B7D-4713-ACA1-82B2223CDDBB}"/>
              </a:ext>
            </a:extLst>
          </p:cNvPr>
          <p:cNvSpPr>
            <a:spLocks noChangeArrowheads="1"/>
          </p:cNvSpPr>
          <p:nvPr/>
        </p:nvSpPr>
        <p:spPr bwMode="auto">
          <a:xfrm>
            <a:off x="4786313" y="1928813"/>
            <a:ext cx="32400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400">
                <a:latin typeface="Book Antiqua" panose="02040602050305030304" pitchFamily="18" charset="0"/>
              </a:rPr>
              <a:t>GROF = upravnik grofije, ima izvršno,</a:t>
            </a:r>
          </a:p>
          <a:p>
            <a:pPr eaLnBrk="1" hangingPunct="1"/>
            <a:r>
              <a:rPr lang="sl-SI" altLang="sl-SI" sz="1400">
                <a:latin typeface="Book Antiqua" panose="02040602050305030304" pitchFamily="18" charset="0"/>
              </a:rPr>
              <a:t>zakonodajno, sodno in vojaško oblast </a:t>
            </a:r>
          </a:p>
          <a:p>
            <a:pPr eaLnBrk="1" hangingPunct="1"/>
            <a:r>
              <a:rPr lang="sl-SI" altLang="sl-SI" sz="1400">
                <a:latin typeface="Book Antiqua" panose="02040602050305030304" pitchFamily="18" charset="0"/>
              </a:rPr>
              <a:t>v svoji grofiji.</a:t>
            </a:r>
          </a:p>
        </p:txBody>
      </p:sp>
      <p:sp>
        <p:nvSpPr>
          <p:cNvPr id="5138" name="Pravokotnik 32">
            <a:extLst>
              <a:ext uri="{FF2B5EF4-FFF2-40B4-BE49-F238E27FC236}">
                <a16:creationId xmlns:a16="http://schemas.microsoft.com/office/drawing/2014/main" id="{27E1A3B6-376B-41ED-80EA-80506634DD94}"/>
              </a:ext>
            </a:extLst>
          </p:cNvPr>
          <p:cNvSpPr>
            <a:spLocks noChangeArrowheads="1"/>
          </p:cNvSpPr>
          <p:nvPr/>
        </p:nvSpPr>
        <p:spPr bwMode="auto">
          <a:xfrm>
            <a:off x="4786313" y="2786063"/>
            <a:ext cx="4000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400">
                <a:latin typeface="Book Antiqua" panose="02040602050305030304" pitchFamily="18" charset="0"/>
              </a:rPr>
              <a:t>MEJNI GROF = upravnik mejne grofije, ima</a:t>
            </a:r>
          </a:p>
          <a:p>
            <a:pPr eaLnBrk="1" hangingPunct="1"/>
            <a:r>
              <a:rPr lang="sl-SI" altLang="sl-SI" sz="1400">
                <a:latin typeface="Book Antiqua" panose="02040602050305030304" pitchFamily="18" charset="0"/>
              </a:rPr>
              <a:t>civilno in vojaško oblast, ki je prioriteta.</a:t>
            </a:r>
          </a:p>
        </p:txBody>
      </p:sp>
      <p:sp>
        <p:nvSpPr>
          <p:cNvPr id="5139" name="Pravokotnik 33">
            <a:extLst>
              <a:ext uri="{FF2B5EF4-FFF2-40B4-BE49-F238E27FC236}">
                <a16:creationId xmlns:a16="http://schemas.microsoft.com/office/drawing/2014/main" id="{ADA2C498-C5BC-4CBE-8214-716CF4E2BCA4}"/>
              </a:ext>
            </a:extLst>
          </p:cNvPr>
          <p:cNvSpPr>
            <a:spLocks noChangeArrowheads="1"/>
          </p:cNvSpPr>
          <p:nvPr/>
        </p:nvSpPr>
        <p:spPr bwMode="auto">
          <a:xfrm>
            <a:off x="4786313" y="3643313"/>
            <a:ext cx="42148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400">
                <a:latin typeface="Book Antiqua" panose="02040602050305030304" pitchFamily="18" charset="0"/>
              </a:rPr>
              <a:t>MEJNA MARKA = grofija na mejnem območju,</a:t>
            </a:r>
          </a:p>
          <a:p>
            <a:pPr eaLnBrk="1" hangingPunct="1"/>
            <a:r>
              <a:rPr lang="sl-SI" altLang="sl-SI" sz="1400">
                <a:latin typeface="Book Antiqua" panose="02040602050305030304" pitchFamily="18" charset="0"/>
              </a:rPr>
              <a:t>ki je nemirno, nevarno za državo, tu je nameščena vojska, ki nadzoruje meje in je v bojni pripravljenosti.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764A8E5A-9D9D-462E-8116-AF2A37E39E02}"/>
              </a:ext>
            </a:extLst>
          </p:cNvPr>
          <p:cNvSpPr txBox="1"/>
          <p:nvPr/>
        </p:nvSpPr>
        <p:spPr>
          <a:xfrm>
            <a:off x="2286000" y="357188"/>
            <a:ext cx="3786188" cy="4619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sl-SI" sz="2400" dirty="0"/>
              <a:t>RAZTEZANJE DRŽAVE</a:t>
            </a:r>
          </a:p>
        </p:txBody>
      </p:sp>
      <p:pic>
        <p:nvPicPr>
          <p:cNvPr id="6147" name="Picture 2" descr="C:\Documents and Settings\Gal\Desktop\Zgodovina\Franks_expansion.gif">
            <a:extLst>
              <a:ext uri="{FF2B5EF4-FFF2-40B4-BE49-F238E27FC236}">
                <a16:creationId xmlns:a16="http://schemas.microsoft.com/office/drawing/2014/main" id="{4B93936D-074B-4EAE-A995-58916B26703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071563"/>
            <a:ext cx="75247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a:extLst>
              <a:ext uri="{FF2B5EF4-FFF2-40B4-BE49-F238E27FC236}">
                <a16:creationId xmlns:a16="http://schemas.microsoft.com/office/drawing/2014/main" id="{BD45DC75-1B63-4EA3-9505-C2B83EC5E056}"/>
              </a:ext>
            </a:extLst>
          </p:cNvPr>
          <p:cNvSpPr/>
          <p:nvPr/>
        </p:nvSpPr>
        <p:spPr>
          <a:xfrm>
            <a:off x="214282" y="428604"/>
            <a:ext cx="3857652" cy="132343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sz="2000" dirty="0"/>
              <a:t>498 se je dal merovinški kralj </a:t>
            </a:r>
            <a:r>
              <a:rPr lang="sl-SI" sz="2000" dirty="0" err="1"/>
              <a:t>Klodvik</a:t>
            </a:r>
            <a:r>
              <a:rPr lang="sl-SI" sz="2000" dirty="0"/>
              <a:t> I. dal krstiti in si pridobil naklonjenost katoliških zahodnih Gotov.</a:t>
            </a:r>
          </a:p>
        </p:txBody>
      </p:sp>
      <p:pic>
        <p:nvPicPr>
          <p:cNvPr id="7173" name="Picture 3" descr="C:\Documents and Settings\Gal\Desktop\Zgodovina\Chlodwigs_taufe.jpg">
            <a:extLst>
              <a:ext uri="{FF2B5EF4-FFF2-40B4-BE49-F238E27FC236}">
                <a16:creationId xmlns:a16="http://schemas.microsoft.com/office/drawing/2014/main" id="{A992922F-EE7B-42F1-B72B-896490711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285750"/>
            <a:ext cx="4586287"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C:\Documents and Settings\Gal\Desktop\Zgodovina\François-Louis_Dejuinne_(1786-1844)_-_Clovis_roi_des_Francs_(465-511).jpg">
            <a:extLst>
              <a:ext uri="{FF2B5EF4-FFF2-40B4-BE49-F238E27FC236}">
                <a16:creationId xmlns:a16="http://schemas.microsoft.com/office/drawing/2014/main" id="{F62206ED-9340-4091-853B-2F177E98B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000250"/>
            <a:ext cx="2786063"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CEF7ED1F-E9CE-4D42-B888-A14E47C7A8B3}"/>
              </a:ext>
            </a:extLst>
          </p:cNvPr>
          <p:cNvSpPr txBox="1"/>
          <p:nvPr/>
        </p:nvSpPr>
        <p:spPr>
          <a:xfrm>
            <a:off x="2643188" y="214313"/>
            <a:ext cx="3214687" cy="584200"/>
          </a:xfrm>
          <a:prstGeom prst="rect">
            <a:avLst/>
          </a:prstGeom>
          <a:noFill/>
        </p:spPr>
        <p:txBody>
          <a:bodyPr>
            <a:spAutoFit/>
          </a:bodyPr>
          <a:lstStyle/>
          <a:p>
            <a:pPr algn="ctr" fontAlgn="auto">
              <a:spcBef>
                <a:spcPts val="0"/>
              </a:spcBef>
              <a:spcAft>
                <a:spcPts val="0"/>
              </a:spcAft>
              <a:defRPr/>
            </a:pPr>
            <a:r>
              <a:rPr lang="sl-SI" sz="3200" dirty="0">
                <a:solidFill>
                  <a:srgbClr val="00B0F0"/>
                </a:solidFill>
                <a:effectLst>
                  <a:outerShdw blurRad="38100" dist="38100" dir="2700000" algn="tl">
                    <a:srgbClr val="000000">
                      <a:alpha val="43137"/>
                    </a:srgbClr>
                  </a:outerShdw>
                </a:effectLst>
                <a:latin typeface="+mn-lt"/>
              </a:rPr>
              <a:t>KAREL VELIKI</a:t>
            </a:r>
          </a:p>
        </p:txBody>
      </p:sp>
      <p:sp>
        <p:nvSpPr>
          <p:cNvPr id="5" name="Pravokotnik 4">
            <a:extLst>
              <a:ext uri="{FF2B5EF4-FFF2-40B4-BE49-F238E27FC236}">
                <a16:creationId xmlns:a16="http://schemas.microsoft.com/office/drawing/2014/main" id="{83DCA01D-DD24-417F-8193-8B450A07527E}"/>
              </a:ext>
            </a:extLst>
          </p:cNvPr>
          <p:cNvSpPr/>
          <p:nvPr/>
        </p:nvSpPr>
        <p:spPr>
          <a:xfrm>
            <a:off x="357158" y="1000108"/>
            <a:ext cx="7715304"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dirty="0"/>
              <a:t>Kralj </a:t>
            </a:r>
            <a:r>
              <a:rPr lang="sl-SI" dirty="0" err="1"/>
              <a:t>Pipin</a:t>
            </a:r>
            <a:r>
              <a:rPr lang="sl-SI" dirty="0"/>
              <a:t> Mlajši , oče Karla in </a:t>
            </a:r>
            <a:r>
              <a:rPr lang="sl-SI" dirty="0" err="1"/>
              <a:t>Karlmana</a:t>
            </a:r>
            <a:r>
              <a:rPr lang="sl-SI" dirty="0"/>
              <a:t>, je pred svojo smrtjo frankovsko državo razdelil med svoja sinova.</a:t>
            </a:r>
          </a:p>
        </p:txBody>
      </p:sp>
      <p:pic>
        <p:nvPicPr>
          <p:cNvPr id="8198" name="Picture 1" descr="C:\Documents and Settings\Gal\Desktop\Zgodovina\Pippin_the_younger.jpg">
            <a:extLst>
              <a:ext uri="{FF2B5EF4-FFF2-40B4-BE49-F238E27FC236}">
                <a16:creationId xmlns:a16="http://schemas.microsoft.com/office/drawing/2014/main" id="{84ED2981-C9CE-4733-B5B2-363BBE6BC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357563"/>
            <a:ext cx="2357438"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avokotnik 8">
            <a:extLst>
              <a:ext uri="{FF2B5EF4-FFF2-40B4-BE49-F238E27FC236}">
                <a16:creationId xmlns:a16="http://schemas.microsoft.com/office/drawing/2014/main" id="{8E8AA823-B545-4D49-A556-964B58D4BA54}"/>
              </a:ext>
            </a:extLst>
          </p:cNvPr>
          <p:cNvSpPr/>
          <p:nvPr/>
        </p:nvSpPr>
        <p:spPr>
          <a:xfrm>
            <a:off x="357158" y="2143116"/>
            <a:ext cx="5500726" cy="92333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dirty="0"/>
              <a:t>Mlajši </a:t>
            </a:r>
            <a:r>
              <a:rPr lang="sl-SI" dirty="0" err="1"/>
              <a:t>Karlman</a:t>
            </a:r>
            <a:r>
              <a:rPr lang="sl-SI" dirty="0"/>
              <a:t> je umrl 771, tri leta po očetovi smrti. Starejši Karel, ki mu pravimo Veliki (768-814), pa se je takoj polastil bratove države</a:t>
            </a:r>
          </a:p>
        </p:txBody>
      </p:sp>
      <p:sp>
        <p:nvSpPr>
          <p:cNvPr id="8202" name="PoljeZBesedilom 9">
            <a:extLst>
              <a:ext uri="{FF2B5EF4-FFF2-40B4-BE49-F238E27FC236}">
                <a16:creationId xmlns:a16="http://schemas.microsoft.com/office/drawing/2014/main" id="{744232C2-C5E5-4798-8040-A06739A5F28D}"/>
              </a:ext>
            </a:extLst>
          </p:cNvPr>
          <p:cNvSpPr txBox="1">
            <a:spLocks noChangeArrowheads="1"/>
          </p:cNvSpPr>
          <p:nvPr/>
        </p:nvSpPr>
        <p:spPr bwMode="auto">
          <a:xfrm>
            <a:off x="2857500" y="5929313"/>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200">
                <a:latin typeface="Book Antiqua" panose="02040602050305030304" pitchFamily="18" charset="0"/>
              </a:rPr>
              <a:t>Kralj Pipin Mlajši</a:t>
            </a:r>
          </a:p>
        </p:txBody>
      </p:sp>
      <p:sp>
        <p:nvSpPr>
          <p:cNvPr id="8203" name="PoljeZBesedilom 10">
            <a:extLst>
              <a:ext uri="{FF2B5EF4-FFF2-40B4-BE49-F238E27FC236}">
                <a16:creationId xmlns:a16="http://schemas.microsoft.com/office/drawing/2014/main" id="{558AEA74-C73B-4024-A751-8FA2774F733E}"/>
              </a:ext>
            </a:extLst>
          </p:cNvPr>
          <p:cNvSpPr txBox="1">
            <a:spLocks noChangeArrowheads="1"/>
          </p:cNvSpPr>
          <p:nvPr/>
        </p:nvSpPr>
        <p:spPr bwMode="auto">
          <a:xfrm>
            <a:off x="5715000" y="6000750"/>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200">
                <a:latin typeface="Book Antiqua" panose="02040602050305030304" pitchFamily="18" charset="0"/>
              </a:rPr>
              <a:t>Sin Karlman</a:t>
            </a:r>
          </a:p>
        </p:txBody>
      </p:sp>
      <p:pic>
        <p:nvPicPr>
          <p:cNvPr id="8204" name="Picture 3">
            <a:extLst>
              <a:ext uri="{FF2B5EF4-FFF2-40B4-BE49-F238E27FC236}">
                <a16:creationId xmlns:a16="http://schemas.microsoft.com/office/drawing/2014/main" id="{4ED9ACF6-270C-4EED-BC69-0B9B7C91B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1714500"/>
            <a:ext cx="18526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a:extLst>
              <a:ext uri="{FF2B5EF4-FFF2-40B4-BE49-F238E27FC236}">
                <a16:creationId xmlns:a16="http://schemas.microsoft.com/office/drawing/2014/main" id="{1B963E62-ABD3-4DB8-95C2-4C1B67770B62}"/>
              </a:ext>
            </a:extLst>
          </p:cNvPr>
          <p:cNvSpPr/>
          <p:nvPr/>
        </p:nvSpPr>
        <p:spPr>
          <a:xfrm>
            <a:off x="571472" y="571480"/>
            <a:ext cx="6215106"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dirty="0"/>
              <a:t>Leta 800 se je dal Karel Veliki na božični dan v Rimu papežu Leonu III. okronati za cesarja.</a:t>
            </a:r>
          </a:p>
        </p:txBody>
      </p:sp>
      <p:sp>
        <p:nvSpPr>
          <p:cNvPr id="5" name="Pravokotnik 4">
            <a:extLst>
              <a:ext uri="{FF2B5EF4-FFF2-40B4-BE49-F238E27FC236}">
                <a16:creationId xmlns:a16="http://schemas.microsoft.com/office/drawing/2014/main" id="{91F81D9F-530B-4EB7-AF36-423C9C781E23}"/>
              </a:ext>
            </a:extLst>
          </p:cNvPr>
          <p:cNvSpPr/>
          <p:nvPr/>
        </p:nvSpPr>
        <p:spPr>
          <a:xfrm>
            <a:off x="571472" y="1643050"/>
            <a:ext cx="6715156" cy="92333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sl-SI" dirty="0"/>
              <a:t>Karel Veliki je vladal polnih 46 let, zaradi uspehov, ki jih je dosegel, je postal nedosegljiv ideal vsem srednjeveškim vladarjem</a:t>
            </a:r>
          </a:p>
        </p:txBody>
      </p:sp>
      <p:pic>
        <p:nvPicPr>
          <p:cNvPr id="9224" name="Picture 2">
            <a:extLst>
              <a:ext uri="{FF2B5EF4-FFF2-40B4-BE49-F238E27FC236}">
                <a16:creationId xmlns:a16="http://schemas.microsoft.com/office/drawing/2014/main" id="{A66CB0E8-29DF-4FF9-BBA9-D73DB8C5C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786063"/>
            <a:ext cx="235743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PoljeZBesedilom 8">
            <a:extLst>
              <a:ext uri="{FF2B5EF4-FFF2-40B4-BE49-F238E27FC236}">
                <a16:creationId xmlns:a16="http://schemas.microsoft.com/office/drawing/2014/main" id="{9AB4EF18-1453-48E5-BB0A-00857B6D6077}"/>
              </a:ext>
            </a:extLst>
          </p:cNvPr>
          <p:cNvSpPr txBox="1">
            <a:spLocks noChangeArrowheads="1"/>
          </p:cNvSpPr>
          <p:nvPr/>
        </p:nvSpPr>
        <p:spPr bwMode="auto">
          <a:xfrm>
            <a:off x="642938" y="5786438"/>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200">
                <a:latin typeface="Book Antiqua" panose="02040602050305030304" pitchFamily="18" charset="0"/>
              </a:rPr>
              <a:t>Karel Veliki</a:t>
            </a:r>
          </a:p>
        </p:txBody>
      </p:sp>
      <p:pic>
        <p:nvPicPr>
          <p:cNvPr id="9226" name="Picture 1">
            <a:extLst>
              <a:ext uri="{FF2B5EF4-FFF2-40B4-BE49-F238E27FC236}">
                <a16:creationId xmlns:a16="http://schemas.microsoft.com/office/drawing/2014/main" id="{3DE54EE1-843F-4B30-B948-47C778986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2857500"/>
            <a:ext cx="4929188"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PoljeZBesedilom 10">
            <a:extLst>
              <a:ext uri="{FF2B5EF4-FFF2-40B4-BE49-F238E27FC236}">
                <a16:creationId xmlns:a16="http://schemas.microsoft.com/office/drawing/2014/main" id="{BBCD9FB8-EBFC-49D9-AB20-DE44400F84EF}"/>
              </a:ext>
            </a:extLst>
          </p:cNvPr>
          <p:cNvSpPr txBox="1">
            <a:spLocks noChangeArrowheads="1"/>
          </p:cNvSpPr>
          <p:nvPr/>
        </p:nvSpPr>
        <p:spPr bwMode="auto">
          <a:xfrm>
            <a:off x="4000500" y="62150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200">
                <a:latin typeface="Book Antiqua" panose="02040602050305030304" pitchFamily="18" charset="0"/>
              </a:rPr>
              <a:t>Karel Veliki okronan za cesarja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a:extLst>
              <a:ext uri="{FF2B5EF4-FFF2-40B4-BE49-F238E27FC236}">
                <a16:creationId xmlns:a16="http://schemas.microsoft.com/office/drawing/2014/main" id="{F08EE953-F879-40D8-8583-A525C55472C0}"/>
              </a:ext>
            </a:extLst>
          </p:cNvPr>
          <p:cNvSpPr>
            <a:spLocks noGrp="1"/>
          </p:cNvSpPr>
          <p:nvPr>
            <p:ph type="body" idx="1"/>
          </p:nvPr>
        </p:nvSpPr>
        <p:spPr>
          <a:xfrm>
            <a:off x="357188" y="928688"/>
            <a:ext cx="4040187" cy="750887"/>
          </a:xfrm>
        </p:spPr>
        <p:txBody>
          <a:bodyPr>
            <a:normAutofit/>
          </a:bodyPr>
          <a:lstStyle/>
          <a:p>
            <a:pPr algn="ctr" eaLnBrk="1" fontAlgn="auto" hangingPunct="1">
              <a:spcAft>
                <a:spcPts val="0"/>
              </a:spcAft>
              <a:buClr>
                <a:schemeClr val="tx1">
                  <a:shade val="95000"/>
                </a:schemeClr>
              </a:buClr>
              <a:buFont typeface="Wingdings 2"/>
              <a:buNone/>
              <a:defRPr/>
            </a:pPr>
            <a:r>
              <a:rPr lang="sl-SI" dirty="0">
                <a:effectLst>
                  <a:outerShdw blurRad="38100" dist="38100" dir="2700000" algn="tl">
                    <a:srgbClr val="000000">
                      <a:alpha val="43137"/>
                    </a:srgbClr>
                  </a:outerShdw>
                </a:effectLst>
              </a:rPr>
              <a:t>KAREL VELIKI</a:t>
            </a:r>
          </a:p>
        </p:txBody>
      </p:sp>
      <p:sp>
        <p:nvSpPr>
          <p:cNvPr id="4" name="Ograda besedila 3">
            <a:extLst>
              <a:ext uri="{FF2B5EF4-FFF2-40B4-BE49-F238E27FC236}">
                <a16:creationId xmlns:a16="http://schemas.microsoft.com/office/drawing/2014/main" id="{DDA98E24-A7DC-455C-AF43-E6A149A1F149}"/>
              </a:ext>
            </a:extLst>
          </p:cNvPr>
          <p:cNvSpPr>
            <a:spLocks noGrp="1"/>
          </p:cNvSpPr>
          <p:nvPr>
            <p:ph type="body" sz="half" idx="3"/>
          </p:nvPr>
        </p:nvSpPr>
        <p:spPr>
          <a:xfrm>
            <a:off x="4786313" y="928688"/>
            <a:ext cx="4041775" cy="750887"/>
          </a:xfrm>
        </p:spPr>
        <p:txBody>
          <a:bodyPr>
            <a:normAutofit/>
          </a:bodyPr>
          <a:lstStyle/>
          <a:p>
            <a:pPr algn="ctr" eaLnBrk="1" fontAlgn="auto" hangingPunct="1">
              <a:spcAft>
                <a:spcPts val="0"/>
              </a:spcAft>
              <a:buClr>
                <a:schemeClr val="tx1">
                  <a:shade val="95000"/>
                </a:schemeClr>
              </a:buClr>
              <a:buFont typeface="Wingdings 2"/>
              <a:buNone/>
              <a:defRPr/>
            </a:pPr>
            <a:r>
              <a:rPr lang="sl-SI" dirty="0">
                <a:effectLst>
                  <a:outerShdw blurRad="38100" dist="38100" dir="2700000" algn="tl">
                    <a:srgbClr val="000000">
                      <a:alpha val="43137"/>
                    </a:srgbClr>
                  </a:outerShdw>
                </a:effectLst>
              </a:rPr>
              <a:t>MARIJA TEREZIJA</a:t>
            </a:r>
          </a:p>
        </p:txBody>
      </p:sp>
      <p:sp>
        <p:nvSpPr>
          <p:cNvPr id="10244" name="Ograda vsebine 4">
            <a:extLst>
              <a:ext uri="{FF2B5EF4-FFF2-40B4-BE49-F238E27FC236}">
                <a16:creationId xmlns:a16="http://schemas.microsoft.com/office/drawing/2014/main" id="{E8978BF6-D024-4081-9355-B52AF02C847D}"/>
              </a:ext>
            </a:extLst>
          </p:cNvPr>
          <p:cNvSpPr>
            <a:spLocks noGrp="1"/>
          </p:cNvSpPr>
          <p:nvPr>
            <p:ph sz="quarter" idx="2"/>
          </p:nvPr>
        </p:nvSpPr>
        <p:spPr>
          <a:xfrm>
            <a:off x="428625" y="3786188"/>
            <a:ext cx="4043363" cy="2352675"/>
          </a:xfrm>
        </p:spPr>
        <p:txBody>
          <a:bodyPr/>
          <a:lstStyle/>
          <a:p>
            <a:pPr eaLnBrk="1" hangingPunct="1"/>
            <a:r>
              <a:rPr lang="sl-SI" altLang="sl-SI" sz="2000"/>
              <a:t>Antična in cerkvena načela</a:t>
            </a:r>
          </a:p>
          <a:p>
            <a:pPr eaLnBrk="1" hangingPunct="1"/>
            <a:r>
              <a:rPr lang="sl-SI" altLang="sl-SI" sz="2000"/>
              <a:t>Krepil notranjo trdnost države</a:t>
            </a:r>
          </a:p>
          <a:p>
            <a:pPr eaLnBrk="1" hangingPunct="1"/>
            <a:r>
              <a:rPr lang="sl-SI" altLang="sl-SI" sz="2000"/>
              <a:t>Gospodarski in socialni ukrepi, vojaške reforme ter urejanje cerkve</a:t>
            </a:r>
          </a:p>
          <a:p>
            <a:pPr eaLnBrk="1" hangingPunct="1"/>
            <a:endParaRPr lang="sl-SI" altLang="sl-SI" sz="1800"/>
          </a:p>
        </p:txBody>
      </p:sp>
      <p:sp>
        <p:nvSpPr>
          <p:cNvPr id="10245" name="Ograda vsebine 5">
            <a:extLst>
              <a:ext uri="{FF2B5EF4-FFF2-40B4-BE49-F238E27FC236}">
                <a16:creationId xmlns:a16="http://schemas.microsoft.com/office/drawing/2014/main" id="{BE7E7822-8CF4-4A05-A3B4-ADDECC43369F}"/>
              </a:ext>
            </a:extLst>
          </p:cNvPr>
          <p:cNvSpPr>
            <a:spLocks noGrp="1"/>
          </p:cNvSpPr>
          <p:nvPr>
            <p:ph sz="quarter" idx="4"/>
          </p:nvPr>
        </p:nvSpPr>
        <p:spPr>
          <a:xfrm>
            <a:off x="4643438" y="3786188"/>
            <a:ext cx="4070350" cy="2281237"/>
          </a:xfrm>
        </p:spPr>
        <p:txBody>
          <a:bodyPr/>
          <a:lstStyle/>
          <a:p>
            <a:pPr eaLnBrk="1" hangingPunct="1"/>
            <a:r>
              <a:rPr lang="sl-SI" altLang="sl-SI" sz="2000"/>
              <a:t>Odpravila napake v sistemu Karla Velikega</a:t>
            </a:r>
          </a:p>
          <a:p>
            <a:pPr eaLnBrk="1" hangingPunct="1"/>
            <a:r>
              <a:rPr lang="sl-SI" altLang="sl-SI" sz="2000"/>
              <a:t>Veliko več reform in zakonov kot Karel Veliki</a:t>
            </a:r>
          </a:p>
          <a:p>
            <a:pPr eaLnBrk="1" hangingPunct="1"/>
            <a:r>
              <a:rPr lang="sl-SI" altLang="sl-SI" sz="1800"/>
              <a:t>Reformirala je vojsko (uvedla splošno vojaško obveznost)</a:t>
            </a:r>
          </a:p>
        </p:txBody>
      </p:sp>
      <p:sp>
        <p:nvSpPr>
          <p:cNvPr id="8" name="PoljeZBesedilom 7">
            <a:extLst>
              <a:ext uri="{FF2B5EF4-FFF2-40B4-BE49-F238E27FC236}">
                <a16:creationId xmlns:a16="http://schemas.microsoft.com/office/drawing/2014/main" id="{E066585E-6066-4A7F-8C34-7801301456B7}"/>
              </a:ext>
            </a:extLst>
          </p:cNvPr>
          <p:cNvSpPr txBox="1"/>
          <p:nvPr/>
        </p:nvSpPr>
        <p:spPr>
          <a:xfrm>
            <a:off x="1500188" y="428625"/>
            <a:ext cx="5572125"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sl-SI" sz="2400" dirty="0"/>
              <a:t>PRIMERJAVA IN NAČIN VLADANJA</a:t>
            </a:r>
          </a:p>
        </p:txBody>
      </p:sp>
      <p:pic>
        <p:nvPicPr>
          <p:cNvPr id="10247" name="Picture 2">
            <a:extLst>
              <a:ext uri="{FF2B5EF4-FFF2-40B4-BE49-F238E27FC236}">
                <a16:creationId xmlns:a16="http://schemas.microsoft.com/office/drawing/2014/main" id="{5E55DED3-D988-44E1-A019-571D9D183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1571625"/>
            <a:ext cx="34274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a:extLst>
              <a:ext uri="{FF2B5EF4-FFF2-40B4-BE49-F238E27FC236}">
                <a16:creationId xmlns:a16="http://schemas.microsoft.com/office/drawing/2014/main" id="{E8EA4467-C3AC-4631-AEDC-1420B2369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00188"/>
            <a:ext cx="2500313"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6F14CE6E-CADC-4DAA-ADBB-EF96ECC12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85750"/>
            <a:ext cx="6215063"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PoljeZBesedilom 4">
            <a:extLst>
              <a:ext uri="{FF2B5EF4-FFF2-40B4-BE49-F238E27FC236}">
                <a16:creationId xmlns:a16="http://schemas.microsoft.com/office/drawing/2014/main" id="{DC3F9561-3198-478C-BE4A-1DC9B01F4025}"/>
              </a:ext>
            </a:extLst>
          </p:cNvPr>
          <p:cNvSpPr txBox="1">
            <a:spLocks noChangeArrowheads="1"/>
          </p:cNvSpPr>
          <p:nvPr/>
        </p:nvSpPr>
        <p:spPr bwMode="auto">
          <a:xfrm>
            <a:off x="6715125" y="2643188"/>
            <a:ext cx="214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1400">
                <a:latin typeface="Book Antiqua" panose="02040602050305030304" pitchFamily="18" charset="0"/>
              </a:rPr>
              <a:t>Velikost države v času Karel Veliki</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rh">
  <a:themeElements>
    <a:clrScheme name="Vrh">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rh">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rh">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783</Words>
  <Application>Microsoft Office PowerPoint</Application>
  <PresentationFormat>On-screen Show (4:3)</PresentationFormat>
  <Paragraphs>68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Book Antiqua</vt:lpstr>
      <vt:lpstr>Lucida Sans</vt:lpstr>
      <vt:lpstr>Wingdings</vt:lpstr>
      <vt:lpstr>Wingdings 2</vt:lpstr>
      <vt:lpstr>Wingdings 3</vt:lpstr>
      <vt:lpstr>Vrh</vt:lpstr>
      <vt:lpstr>FRANKOVSKA DRŽAVA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2019-06-03T09:14:49Z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