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11" autoAdjust="0"/>
  </p:normalViewPr>
  <p:slideViewPr>
    <p:cSldViewPr>
      <p:cViewPr varScale="1">
        <p:scale>
          <a:sx n="155" d="100"/>
          <a:sy n="155" d="100"/>
        </p:scale>
        <p:origin x="37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konektor 7">
            <a:extLst>
              <a:ext uri="{FF2B5EF4-FFF2-40B4-BE49-F238E27FC236}">
                <a16:creationId xmlns:a16="http://schemas.microsoft.com/office/drawing/2014/main" id="{B1B8828F-EEE0-4F86-B9BA-50C1FCBC4FFC}"/>
              </a:ext>
            </a:extLst>
          </p:cNvPr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en konektor 12">
            <a:extLst>
              <a:ext uri="{FF2B5EF4-FFF2-40B4-BE49-F238E27FC236}">
                <a16:creationId xmlns:a16="http://schemas.microsoft.com/office/drawing/2014/main" id="{BEA3043A-542E-4389-862E-56F3ADDBE0F4}"/>
              </a:ext>
            </a:extLst>
          </p:cNvPr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10">
            <a:extLst>
              <a:ext uri="{FF2B5EF4-FFF2-40B4-BE49-F238E27FC236}">
                <a16:creationId xmlns:a16="http://schemas.microsoft.com/office/drawing/2014/main" id="{074F6C92-BB82-4717-8A3E-2AB3F0F4F446}"/>
              </a:ext>
            </a:extLst>
          </p:cNvPr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7" name="Ograda datuma 14">
            <a:extLst>
              <a:ext uri="{FF2B5EF4-FFF2-40B4-BE49-F238E27FC236}">
                <a16:creationId xmlns:a16="http://schemas.microsoft.com/office/drawing/2014/main" id="{DE9B1D4D-92CE-4B74-BA30-5D6091705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41F6-7983-4C56-B8CC-257E6862338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številke diapozitiva 15">
            <a:extLst>
              <a:ext uri="{FF2B5EF4-FFF2-40B4-BE49-F238E27FC236}">
                <a16:creationId xmlns:a16="http://schemas.microsoft.com/office/drawing/2014/main" id="{2F817FFE-D996-4AC4-844F-81813012FB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E43216-B474-4871-BC44-2B396EBE3F6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Ograda noge 16">
            <a:extLst>
              <a:ext uri="{FF2B5EF4-FFF2-40B4-BE49-F238E27FC236}">
                <a16:creationId xmlns:a16="http://schemas.microsoft.com/office/drawing/2014/main" id="{C1743E8C-EDBC-474D-840D-C97D70EFDB3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897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FA300E91-4511-4E13-976F-C608701D3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A3BF5-35F6-4185-A688-DDCE65313E8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7C74DCCF-DDA2-4268-BF85-F9D91E9D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D4856C89-3285-4313-A943-F74A59FDD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4F00D-DADB-46FA-AE0D-5774FEDEA84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098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0A80D0AD-C970-4644-8352-0E441C7D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588DD-067D-4A5C-9C20-D14B99FA128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6C9C49C1-D396-4413-87BE-43C1D10A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42E74A1A-30B4-4619-9FD7-AF7FDE53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C18D0-C790-423F-978F-BD0287460B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9611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vsebin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85F8172B-D61E-4EA6-AE8D-C3C453D24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5744C-2D43-40B6-A6C5-A8253C219E9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66D4078A-EDA9-4E2A-8247-0F5CD7E1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C8CE8FC2-6EAD-406C-97E1-EDB22427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FFBB7-FC6A-45C6-B2B5-66C31F25494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238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konektor 6">
            <a:extLst>
              <a:ext uri="{FF2B5EF4-FFF2-40B4-BE49-F238E27FC236}">
                <a16:creationId xmlns:a16="http://schemas.microsoft.com/office/drawing/2014/main" id="{9BD3A4C1-85A6-405D-B345-4018ADD2C287}"/>
              </a:ext>
            </a:extLst>
          </p:cNvPr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0D9A3D79-6800-4ADA-B2B4-D91AC52D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49DFD-2B76-4F2D-A4E5-4F2E31FBACA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31C0FBEB-7CE8-4308-AC50-815630A1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0801F40B-1489-47EC-9478-B88DF3D4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4B079-6A81-43DD-A70D-933E1909F1D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7481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23">
            <a:extLst>
              <a:ext uri="{FF2B5EF4-FFF2-40B4-BE49-F238E27FC236}">
                <a16:creationId xmlns:a16="http://schemas.microsoft.com/office/drawing/2014/main" id="{C829A2DF-6A2B-4239-BFFE-76C592DB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C7EF-62A4-402D-B2F7-9DC1B14E704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9">
            <a:extLst>
              <a:ext uri="{FF2B5EF4-FFF2-40B4-BE49-F238E27FC236}">
                <a16:creationId xmlns:a16="http://schemas.microsoft.com/office/drawing/2014/main" id="{C7AA5260-8299-41CD-BD51-D969FF00F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1">
            <a:extLst>
              <a:ext uri="{FF2B5EF4-FFF2-40B4-BE49-F238E27FC236}">
                <a16:creationId xmlns:a16="http://schemas.microsoft.com/office/drawing/2014/main" id="{3164DBD0-51C3-423F-8CA8-D4A49521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CC0A0-51EE-419B-ACDC-E014DA96FA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2334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ven konektor 9">
            <a:extLst>
              <a:ext uri="{FF2B5EF4-FFF2-40B4-BE49-F238E27FC236}">
                <a16:creationId xmlns:a16="http://schemas.microsoft.com/office/drawing/2014/main" id="{8001B8DB-3990-4F8E-848C-3EF645078FEC}"/>
              </a:ext>
            </a:extLst>
          </p:cNvPr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16">
            <a:extLst>
              <a:ext uri="{FF2B5EF4-FFF2-40B4-BE49-F238E27FC236}">
                <a16:creationId xmlns:a16="http://schemas.microsoft.com/office/drawing/2014/main" id="{4A3FCDFD-C52C-436E-85C9-F5C8032337AF}"/>
              </a:ext>
            </a:extLst>
          </p:cNvPr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2" name="Ograda vsebin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4" name="Ograda vsebin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1DE15FC8-8FE4-4447-9631-B48BBAC4D1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C5496E-F284-4AD2-B018-E280126E91E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Ograda noge 7">
            <a:extLst>
              <a:ext uri="{FF2B5EF4-FFF2-40B4-BE49-F238E27FC236}">
                <a16:creationId xmlns:a16="http://schemas.microsoft.com/office/drawing/2014/main" id="{41E65CCB-685D-410A-98A8-4DC76236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datuma 6">
            <a:extLst>
              <a:ext uri="{FF2B5EF4-FFF2-40B4-BE49-F238E27FC236}">
                <a16:creationId xmlns:a16="http://schemas.microsoft.com/office/drawing/2014/main" id="{0A28CC56-357D-4516-8C8F-67E51D5ACF7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99D92-68FA-4FCE-B4F0-0C15DB24D77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405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23">
            <a:extLst>
              <a:ext uri="{FF2B5EF4-FFF2-40B4-BE49-F238E27FC236}">
                <a16:creationId xmlns:a16="http://schemas.microsoft.com/office/drawing/2014/main" id="{5E3AD79B-4BBE-4F2F-9534-1C248C8B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491E5-2877-42CE-AF1A-B28491ED942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9">
            <a:extLst>
              <a:ext uri="{FF2B5EF4-FFF2-40B4-BE49-F238E27FC236}">
                <a16:creationId xmlns:a16="http://schemas.microsoft.com/office/drawing/2014/main" id="{A2E5C1BD-7CDD-44C3-9BAB-C7C55AD6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1">
            <a:extLst>
              <a:ext uri="{FF2B5EF4-FFF2-40B4-BE49-F238E27FC236}">
                <a16:creationId xmlns:a16="http://schemas.microsoft.com/office/drawing/2014/main" id="{4F62B467-C90F-493F-AF80-913DE648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04C22-712C-4943-8BE6-428B5255333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9343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23">
            <a:extLst>
              <a:ext uri="{FF2B5EF4-FFF2-40B4-BE49-F238E27FC236}">
                <a16:creationId xmlns:a16="http://schemas.microsoft.com/office/drawing/2014/main" id="{DDB0AA0B-2211-48B4-B8A5-C5DAE196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AEFC-CEAB-41BA-A12A-6DBA5536D5B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9">
            <a:extLst>
              <a:ext uri="{FF2B5EF4-FFF2-40B4-BE49-F238E27FC236}">
                <a16:creationId xmlns:a16="http://schemas.microsoft.com/office/drawing/2014/main" id="{C28A3F26-E64E-482A-B37B-D18AB1FF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1">
            <a:extLst>
              <a:ext uri="{FF2B5EF4-FFF2-40B4-BE49-F238E27FC236}">
                <a16:creationId xmlns:a16="http://schemas.microsoft.com/office/drawing/2014/main" id="{F4BC6CB3-BD5F-4722-A623-B52CF7341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F5B4D-1196-437E-9E41-6BBDC8946D6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4930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grada vsebin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53C304E3-FCE5-4CD1-AF17-D6A14FF5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05C2-8D80-4FAE-A1D4-7DA97B7AE7C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8D84C497-1FD7-4F26-8F20-9F89A99520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FCF4D0-88FC-4E0C-9995-65D7F16D925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CD6E1360-0278-41CD-A1F5-9377A055739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822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DF6F0EF2-596F-4573-9916-4BF48FB38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36C14-5D39-4035-9128-B78FADB569A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CCF7A277-21E9-42AD-9688-5BBF6C9B39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933952-DC1E-4858-9C3B-8DC1466AD63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D8170186-301C-4D74-A36C-8C54EE4E5A2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992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besedila 8">
            <a:extLst>
              <a:ext uri="{FF2B5EF4-FFF2-40B4-BE49-F238E27FC236}">
                <a16:creationId xmlns:a16="http://schemas.microsoft.com/office/drawing/2014/main" id="{842EB96B-E8F4-48E2-AB20-23A3C7A74D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24" name="Ograda datuma 23">
            <a:extLst>
              <a:ext uri="{FF2B5EF4-FFF2-40B4-BE49-F238E27FC236}">
                <a16:creationId xmlns:a16="http://schemas.microsoft.com/office/drawing/2014/main" id="{42000403-1E26-4B7F-A137-440CB6DD4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9E1FF5-CC58-4A5B-BD6B-4201D63BC63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Ograda noge 9">
            <a:extLst>
              <a:ext uri="{FF2B5EF4-FFF2-40B4-BE49-F238E27FC236}">
                <a16:creationId xmlns:a16="http://schemas.microsoft.com/office/drawing/2014/main" id="{386AC958-AD91-45DD-A563-AFD8FBFE9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Ograda številke diapozitiva 21">
            <a:extLst>
              <a:ext uri="{FF2B5EF4-FFF2-40B4-BE49-F238E27FC236}">
                <a16:creationId xmlns:a16="http://schemas.microsoft.com/office/drawing/2014/main" id="{D6CD2917-54AB-4DB2-8562-FC4F6B562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fld id="{B3D1088E-6206-4B7E-ABF0-C51EF474EBA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Ograda naslova 4">
            <a:extLst>
              <a:ext uri="{FF2B5EF4-FFF2-40B4-BE49-F238E27FC236}">
                <a16:creationId xmlns:a16="http://schemas.microsoft.com/office/drawing/2014/main" id="{1AA6B97A-5A02-4D80-8928-932AE9F2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3" r:id="rId2"/>
    <p:sldLayoutId id="2147483720" r:id="rId3"/>
    <p:sldLayoutId id="2147483714" r:id="rId4"/>
    <p:sldLayoutId id="2147483721" r:id="rId5"/>
    <p:sldLayoutId id="2147483715" r:id="rId6"/>
    <p:sldLayoutId id="2147483716" r:id="rId7"/>
    <p:sldLayoutId id="2147483722" r:id="rId8"/>
    <p:sldLayoutId id="2147483723" r:id="rId9"/>
    <p:sldLayoutId id="2147483717" r:id="rId10"/>
    <p:sldLayoutId id="214748371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549FB3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448495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549FB3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549FB3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EFD22C5E-C512-4E3A-B6E6-A6C1D86DA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2871787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sl-SI"/>
              <a:t>                                                                             </a:t>
            </a:r>
            <a:r>
              <a:rPr lang="sl-SI">
                <a:solidFill>
                  <a:srgbClr val="00B0F0"/>
                </a:solidFill>
              </a:rPr>
              <a:t> </a:t>
            </a:r>
            <a:endParaRPr lang="sl-SI" dirty="0">
              <a:solidFill>
                <a:srgbClr val="00B0F0"/>
              </a:solidFill>
            </a:endParaRP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>
                <a:solidFill>
                  <a:srgbClr val="00B0F0"/>
                </a:solidFill>
              </a:rPr>
              <a:t>                                                                             Zgodovina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5C011E5-B9D7-430A-9D4D-B20029DD8D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6000">
                <a:solidFill>
                  <a:srgbClr val="00B0F0"/>
                </a:solidFill>
              </a:rPr>
              <a:t>GAJ OKTAVIJAN AVGUST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35364A2A-D990-46B7-B50F-F085D7E42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Hrani je posvečal pišlo pozornost, rad je imel: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Beli kruh, ribice, domači kravji sir, zgodnje fige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Zelo zmeren pri pitju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Če je bil žejen: namesto vode, pojedel kruh, ki je bil namočen v vodo, rezino kumare, šop solate ali pa kak kiselkasti sadež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Po večerji: umaknil v kabinet, tam do poznih ur postoril vse za tisti dan</a:t>
            </a:r>
          </a:p>
          <a:p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8DD55405-25AD-4130-91DB-4D87F133A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6000">
                <a:solidFill>
                  <a:srgbClr val="00B0F0"/>
                </a:solidFill>
                <a:latin typeface="Arial Rounded MT Bold" pitchFamily="34" charset="0"/>
              </a:rPr>
              <a:t>AVGUSTOVE NAVADE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83610A32-3B11-4BD1-95D0-6E45058F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6215062"/>
          </a:xfrm>
        </p:spPr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Odšel v spalnico, ni spal več kot 7 ur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 Z levim kolkom, stegnenico in golenico je imel težave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Zdravil se je z: blatnimi, peščenimi kopeli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Pozimi se je varoval z: debelo togo, 4 tunikami, srajco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Sovražil je sonce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Poleti je spal pri: odprtih vratih, vodometu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1ADCDC4A-A2CF-4405-9750-2B633583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4" name="Slika 3" descr="avgust tunika.jpg">
            <a:extLst>
              <a:ext uri="{FF2B5EF4-FFF2-40B4-BE49-F238E27FC236}">
                <a16:creationId xmlns:a16="http://schemas.microsoft.com/office/drawing/2014/main" id="{6E65E8C8-52B0-4BCE-9630-545DC60F2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4286250"/>
            <a:ext cx="24193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0F6BD902-0BC5-43C2-AD24-477758E15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86375"/>
          </a:xfrm>
        </p:spPr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poslabšala odnose med Oktavijanom in Antonijem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Zaljubljen Antonij je zapustil ženo Oktavijo sestro Oktavijana in odšel h Kleopatri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Po dolgi mesecih spora je končno prišlo do finala: oba tekmeca za oblast v Rimu sta se 31 pr. n. št. pomerila v pomorski bitki pri Akaciju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Po zmagi Oktavijana sta Kleo. in Antonij – samomor</a:t>
            </a:r>
          </a:p>
          <a:p>
            <a:endParaRPr lang="sl-SI" altLang="sl-SI"/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7E276E7F-61DC-4A9F-BEF1-A96BCDBE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800">
                <a:solidFill>
                  <a:srgbClr val="00B0F0"/>
                </a:solidFill>
                <a:latin typeface="Arial Rounded MT Bold" pitchFamily="34" charset="0"/>
              </a:rPr>
              <a:t>ZMAGA V POMORSKI BITKI</a:t>
            </a:r>
          </a:p>
        </p:txBody>
      </p:sp>
      <p:pic>
        <p:nvPicPr>
          <p:cNvPr id="4" name="Slika 3" descr="images.jpg">
            <a:extLst>
              <a:ext uri="{FF2B5EF4-FFF2-40B4-BE49-F238E27FC236}">
                <a16:creationId xmlns:a16="http://schemas.microsoft.com/office/drawing/2014/main" id="{68B2A8D6-074B-4943-B651-CC2852D0F7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786313"/>
            <a:ext cx="3286125" cy="21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903C054E-042E-4F21-A3B5-70E0583C4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143500"/>
          </a:xfrm>
        </p:spPr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Proti koncu življenja se je Avgust zapletel v vojno z Germani. Poskušal je zasesti ozemlje današnje Nemčije med dvema rekama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Avgust izbral slabega generala (Publija Kvintila Vara), ki je bil leta 9 poražen v bitki pri Tevtoburškem lesu. 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V bitki uničene: 3 rimske legije</a:t>
            </a:r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55A0B7E1-67BE-4697-BE80-2DD343543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8000">
                <a:solidFill>
                  <a:srgbClr val="00B0F0"/>
                </a:solidFill>
                <a:latin typeface="Arial Rounded MT Bold" pitchFamily="34" charset="0"/>
              </a:rPr>
              <a:t>SMRT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B32BA58-FB4B-403B-ACA4-59AC3B049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Avgustu povedali novico o porazu je zavpil: » Varon, vrni mi legije!« 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Star 70 let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ukvarjal z umetnostjo, podpiral –Vergila, ga prosil naj spesni tretji antični ep</a:t>
            </a:r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BBB635F9-8CD9-464E-93F3-838785563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4" name="Slika 3" descr="vergil.jpg">
            <a:extLst>
              <a:ext uri="{FF2B5EF4-FFF2-40B4-BE49-F238E27FC236}">
                <a16:creationId xmlns:a16="http://schemas.microsoft.com/office/drawing/2014/main" id="{A7E4704F-62A9-47C9-8595-BFD36CDB08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2066925"/>
            <a:ext cx="2540000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grada vsebine 6" descr="df.jpg">
            <a:extLst>
              <a:ext uri="{FF2B5EF4-FFF2-40B4-BE49-F238E27FC236}">
                <a16:creationId xmlns:a16="http://schemas.microsoft.com/office/drawing/2014/main" id="{82A2BC16-E862-459B-A883-40E6B8276C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3375" y="857250"/>
            <a:ext cx="4633913" cy="3457575"/>
          </a:xfr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30E966AB-9AB3-449F-8A6F-3A52C4F59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9124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8000">
                <a:solidFill>
                  <a:srgbClr val="00B0F0"/>
                </a:solidFill>
                <a:latin typeface="Arial Rounded MT Bold" pitchFamily="34" charset="0"/>
              </a:rPr>
              <a:t>HVALA </a:t>
            </a:r>
            <a:br>
              <a:rPr lang="sl-SI" sz="8000">
                <a:solidFill>
                  <a:srgbClr val="00B0F0"/>
                </a:solidFill>
                <a:latin typeface="Arial Rounded MT Bold" pitchFamily="34" charset="0"/>
              </a:rPr>
            </a:br>
            <a:r>
              <a:rPr lang="sl-SI" sz="8000">
                <a:solidFill>
                  <a:srgbClr val="00B0F0"/>
                </a:solidFill>
                <a:latin typeface="Arial Rounded MT Bold" pitchFamily="34" charset="0"/>
              </a:rPr>
              <a:t>ZA </a:t>
            </a:r>
            <a:br>
              <a:rPr lang="sl-SI" sz="8000">
                <a:solidFill>
                  <a:srgbClr val="00B0F0"/>
                </a:solidFill>
                <a:latin typeface="Arial Rounded MT Bold" pitchFamily="34" charset="0"/>
              </a:rPr>
            </a:br>
            <a:r>
              <a:rPr lang="sl-SI" sz="8000">
                <a:solidFill>
                  <a:srgbClr val="00B0F0"/>
                </a:solidFill>
                <a:latin typeface="Arial Rounded MT Bold" pitchFamily="34" charset="0"/>
              </a:rPr>
              <a:t>VAŠO</a:t>
            </a:r>
            <a:br>
              <a:rPr lang="sl-SI" sz="8000">
                <a:solidFill>
                  <a:srgbClr val="00B0F0"/>
                </a:solidFill>
                <a:latin typeface="Arial Rounded MT Bold" pitchFamily="34" charset="0"/>
              </a:rPr>
            </a:br>
            <a:r>
              <a:rPr lang="sl-SI" sz="8000">
                <a:solidFill>
                  <a:srgbClr val="00B0F0"/>
                </a:solidFill>
                <a:latin typeface="Arial Rounded MT Bold" pitchFamily="34" charset="0"/>
              </a:rPr>
              <a:t>POZORNOST</a:t>
            </a:r>
            <a:br>
              <a:rPr lang="sl-SI"/>
            </a:br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47C9FB8E-9BB0-4282-8374-B237702AB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Rodil: 63 pr. nš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Umrl: 14 n. št.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Prvi Rim. cesar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1100">
                <a:solidFill>
                  <a:srgbClr val="7030A0"/>
                </a:solidFill>
                <a:latin typeface="Arial Rounded MT Bold" panose="020F0704030504030204" pitchFamily="34" charset="0"/>
              </a:rPr>
              <a:t>                                                          Dva metra visok kip Avgust iz Prime Porte-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1100">
                <a:solidFill>
                  <a:srgbClr val="7030A0"/>
                </a:solidFill>
                <a:latin typeface="Arial Rounded MT Bold" panose="020F0704030504030204" pitchFamily="34" charset="0"/>
              </a:rPr>
              <a:t>                                                         danes v Vatikanskem muzeju</a:t>
            </a:r>
            <a:endParaRPr lang="sl-SI" altLang="sl-SI" sz="1100" b="1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/>
          </a:p>
          <a:p>
            <a:endParaRPr lang="sl-SI" altLang="sl-SI"/>
          </a:p>
          <a:p>
            <a:endParaRPr lang="sl-SI" altLang="sl-SI"/>
          </a:p>
          <a:p>
            <a:endParaRPr lang="sl-SI" altLang="sl-SI"/>
          </a:p>
          <a:p>
            <a:endParaRPr lang="sl-SI" altLang="sl-SI"/>
          </a:p>
          <a:p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endParaRPr lang="sl-SI" altLang="sl-SI"/>
          </a:p>
          <a:p>
            <a:endParaRPr lang="sl-SI" alt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E053326-72C4-4F0E-BC6F-7BDD28FF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800">
                <a:solidFill>
                  <a:srgbClr val="00B0F0"/>
                </a:solidFill>
                <a:latin typeface="Arial Rounded MT Bold" pitchFamily="34" charset="0"/>
              </a:rPr>
              <a:t>GAJ OKTAVIJAN AVGUST</a:t>
            </a:r>
          </a:p>
        </p:txBody>
      </p:sp>
      <p:pic>
        <p:nvPicPr>
          <p:cNvPr id="4" name="Slika 3" descr="avgustek politik.jpg">
            <a:extLst>
              <a:ext uri="{FF2B5EF4-FFF2-40B4-BE49-F238E27FC236}">
                <a16:creationId xmlns:a16="http://schemas.microsoft.com/office/drawing/2014/main" id="{E493AE8D-C341-4263-8427-8E7A5C11F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1643063"/>
            <a:ext cx="2889250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03C2392F-1353-46D9-90A3-3BE1A0B3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1968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Že skrivnostno namigoval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16. </a:t>
            </a:r>
            <a:r>
              <a:rPr lang="sl-SI" dirty="0" err="1">
                <a:solidFill>
                  <a:srgbClr val="7030A0"/>
                </a:solidFill>
                <a:latin typeface="Arial Rounded MT Bold" pitchFamily="34" charset="0"/>
              </a:rPr>
              <a:t>janauarja</a:t>
            </a: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 pogovoriti o prihodnosti Rima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“Še dolgo v spominu”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rgbClr val="7030A0"/>
              </a:solidFill>
              <a:latin typeface="Arial Rounded MT Bold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Svoje čete, ves svoj vojni plen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Uradno izročiti senatu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Vzpostavljena stara republika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Po Cezarjevem umoru tako bali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rgbClr val="7030A0"/>
              </a:solidFill>
              <a:latin typeface="Arial Rounded MT Bold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Grenko pripomnil Cezarjev morilec </a:t>
            </a:r>
            <a:r>
              <a:rPr lang="sl-SI" dirty="0" err="1">
                <a:solidFill>
                  <a:srgbClr val="7030A0"/>
                </a:solidFill>
                <a:latin typeface="Arial Rounded MT Bold" pitchFamily="34" charset="0"/>
              </a:rPr>
              <a:t>Brut</a:t>
            </a:r>
            <a:r>
              <a:rPr lang="sl-SI" dirty="0">
                <a:solidFill>
                  <a:srgbClr val="7030A0"/>
                </a:solidFill>
                <a:latin typeface="Arial Rounded MT Bold" pitchFamily="34" charset="0"/>
              </a:rPr>
              <a:t>: »ni bil več sposoben obdržati svobode, ko jo je dobil v roke«.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975F48B7-0BEB-4F58-9840-2A085836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5400">
                <a:solidFill>
                  <a:srgbClr val="00B0F0"/>
                </a:solidFill>
                <a:latin typeface="Arial Rounded MT Bold" pitchFamily="34" charset="0"/>
              </a:rPr>
              <a:t>PRVI RIMSKI CESAR</a:t>
            </a:r>
          </a:p>
        </p:txBody>
      </p:sp>
      <p:pic>
        <p:nvPicPr>
          <p:cNvPr id="4" name="Slika 3" descr="180px-Empereur_Auguste_Portrait.jpg">
            <a:extLst>
              <a:ext uri="{FF2B5EF4-FFF2-40B4-BE49-F238E27FC236}">
                <a16:creationId xmlns:a16="http://schemas.microsoft.com/office/drawing/2014/main" id="{183FA99F-E573-4A81-BEAD-0AC431FD91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38" y="2571750"/>
            <a:ext cx="2801937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AEA74664-77D6-4156-A7B4-85EBE97E1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313"/>
            <a:ext cx="8543925" cy="5286375"/>
          </a:xfrm>
        </p:spPr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Bitka pri Akaciju leta 31 pr.nš : Oktavijan premagal Antonija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Končal boj za Cezarjevo nasledstvo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Senat : 27 pr. n št. naziv Avgust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Zagotovil najvišjo oblast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Nasledil ga je Tiberij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Težavno obdobje Kaligula – nasledil Klavdij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Nasledil Noran, ki se je proslavil s krutostjo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Drugi triumvirat – 43 pr.nš</a:t>
            </a:r>
          </a:p>
          <a:p>
            <a:endParaRPr lang="sl-SI" altLang="sl-SI"/>
          </a:p>
          <a:p>
            <a:endParaRPr lang="sl-SI" altLang="sl-SI"/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D98DD4EF-C44A-4393-88EA-684C0817B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>
                <a:solidFill>
                  <a:srgbClr val="00B0F0"/>
                </a:solidFill>
                <a:latin typeface="Arial Rounded MT Bold" pitchFamily="34" charset="0"/>
              </a:rPr>
              <a:t>AVGUST IN JULIJSKO – KLAVDIJSKA DINASTIJA;  44 pr. n. št – 68 n. š.</a:t>
            </a:r>
          </a:p>
        </p:txBody>
      </p:sp>
      <p:pic>
        <p:nvPicPr>
          <p:cNvPr id="4" name="Slika 3" descr="tiberij.jpg">
            <a:extLst>
              <a:ext uri="{FF2B5EF4-FFF2-40B4-BE49-F238E27FC236}">
                <a16:creationId xmlns:a16="http://schemas.microsoft.com/office/drawing/2014/main" id="{8544FF9C-76D9-4015-9A60-72DC98A05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928813"/>
            <a:ext cx="2286000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507C4DE5-9791-4F9D-A24B-E87BCBEA3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143500"/>
          </a:xfrm>
        </p:spPr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Do 28 pr. nš. Uredil vse razmere v državi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V spomina na umrlega prastrica si je izbral naziv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princeps (prvi me enakimi)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Tako začelo 1. obdobje rim. cesarstva – principat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Trajalo pa do 284 nš.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Poskušal cesarstvo ohraniti v miru – Pax Romana</a:t>
            </a:r>
          </a:p>
          <a:p>
            <a:endParaRPr lang="sl-SI" altLang="sl-SI"/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26897EAF-3B21-4F5E-AC64-C1D0C8FAB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>
                <a:solidFill>
                  <a:srgbClr val="00B0F0"/>
                </a:solidFill>
                <a:latin typeface="Arial Rounded MT Bold" pitchFamily="34" charset="0"/>
              </a:rPr>
              <a:t>OKTAVIJANOVO OBDOBJE – ČAS RIMSKEGA  CESARSTVA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16F35DF-D384-4052-9AD9-266C9E482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571500"/>
            <a:ext cx="8229600" cy="592931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Državljani zelo hvaležni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Državne meje so bile zaradi legij varne, predvsem pred Germani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Ustvaril elitno enoto: pretorijance, nadzoroval apeninski polotok </a:t>
            </a:r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01F02F66-EB14-4E1A-83F0-FE305EC0C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4" name="Slika 3" descr="rim_apenini_pred_rimljani.gif">
            <a:extLst>
              <a:ext uri="{FF2B5EF4-FFF2-40B4-BE49-F238E27FC236}">
                <a16:creationId xmlns:a16="http://schemas.microsoft.com/office/drawing/2014/main" id="{39D7C161-CC09-4DFE-9BF7-B2B274FC5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500063"/>
            <a:ext cx="4143375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E22A1FF-CF84-4D3D-B10A-F776D3F01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19688"/>
          </a:xfrm>
        </p:spPr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Za Avgusta pomembno:</a:t>
            </a:r>
          </a:p>
          <a:p>
            <a:r>
              <a:rPr lang="sl-SI" altLang="sl-SI" b="1">
                <a:solidFill>
                  <a:srgbClr val="7030A0"/>
                </a:solidFill>
                <a:latin typeface="Arial Rounded MT Bold" panose="020F0704030504030204" pitchFamily="34" charset="0"/>
              </a:rPr>
              <a:t>sacrosancititas</a:t>
            </a:r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 – (nedotakljivost), s tem je imel oblast v svoji roki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Klub temi je še40 let pozneje: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Napisani razpravi -  </a:t>
            </a:r>
            <a:r>
              <a:rPr lang="sl-SI" altLang="sl-SI" b="1">
                <a:solidFill>
                  <a:srgbClr val="7030A0"/>
                </a:solidFill>
                <a:latin typeface="Arial Rounded MT Bold" panose="020F0704030504030204" pitchFamily="34" charset="0"/>
              </a:rPr>
              <a:t>Res gestae</a:t>
            </a:r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 trdil, da je bil vedno samo </a:t>
            </a:r>
            <a:r>
              <a:rPr lang="sl-SI" altLang="sl-SI" b="1">
                <a:solidFill>
                  <a:srgbClr val="7030A0"/>
                </a:solidFill>
                <a:latin typeface="Arial Rounded MT Bold" panose="020F0704030504030204" pitchFamily="34" charset="0"/>
              </a:rPr>
              <a:t>princeps senatus </a:t>
            </a:r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(prvi v senatu) in nič več kot to. 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vladavino Avgusta, še danes označujemo kot »principat« in ne kot monarhijo.</a:t>
            </a:r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759A5A4F-4804-4AE0-B7E6-3549B4DB5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>
                <a:solidFill>
                  <a:srgbClr val="00B0F0"/>
                </a:solidFill>
                <a:latin typeface="Arial Rounded MT Bold" pitchFamily="34" charset="0"/>
              </a:rPr>
              <a:t>DRŽAVNA OBLAST V ENI ROKI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3F33815F-69D9-4C50-92B1-8CA47D811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Vladanje: 27 pr. n. št. – 14 n. št.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Predhodnik: Gaj Julij Cezar (kot diktator)                                                        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Naslednik: Tiberij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3 soproge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3 otroke 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Vladarska hiša: Julijsko – Klavdijska rodbina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Biološki: Gaj Oktavijan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Krušni: Gaj Julij Cezar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Mati: Atia Balba Caesonia</a:t>
            </a:r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D3E062E5-7F88-4803-AEE6-97C7372B7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6000">
                <a:solidFill>
                  <a:srgbClr val="00B0F0"/>
                </a:solidFill>
                <a:latin typeface="Arial Rounded MT Bold" pitchFamily="34" charset="0"/>
              </a:rPr>
              <a:t>RIMSKI CESAR</a:t>
            </a:r>
          </a:p>
        </p:txBody>
      </p:sp>
      <p:pic>
        <p:nvPicPr>
          <p:cNvPr id="4" name="Slika 3" descr="cezar.jpg">
            <a:extLst>
              <a:ext uri="{FF2B5EF4-FFF2-40B4-BE49-F238E27FC236}">
                <a16:creationId xmlns:a16="http://schemas.microsoft.com/office/drawing/2014/main" id="{2853CC0E-96C3-49C9-A5FD-6B97FE992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97375"/>
            <a:ext cx="3095625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A5101B9-6B04-40D6-896B-01A63138C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48250"/>
          </a:xfrm>
        </p:spPr>
        <p:txBody>
          <a:bodyPr/>
          <a:lstStyle/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Sopotnik Mark Antonij, kmalu spoznal nevarnost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Antonij: izkušen, imel sredstva – lahko bi prevzel nasledstvo, toda Oktavijan: imel orožje, vedno večja priljubljenost pri množicah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Oktavijanove zamisli: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Ni iz svojega žepa plačeval samo legatov</a:t>
            </a:r>
          </a:p>
          <a:p>
            <a:r>
              <a:rPr lang="sl-SI" altLang="sl-SI">
                <a:solidFill>
                  <a:srgbClr val="7030A0"/>
                </a:solidFill>
                <a:latin typeface="Arial Rounded MT Bold" panose="020F0704030504030204" pitchFamily="34" charset="0"/>
              </a:rPr>
              <a:t>Dal je zgraditi več gledališČ</a:t>
            </a: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endParaRPr lang="sl-SI" altLang="sl-SI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1600">
                <a:solidFill>
                  <a:srgbClr val="7030A0"/>
                </a:solidFill>
                <a:latin typeface="Arial Rounded MT Bold" panose="020F0704030504030204" pitchFamily="34" charset="0"/>
              </a:rPr>
              <a:t>               Gledališče v francoskem mestu Orange z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1600">
                <a:solidFill>
                  <a:srgbClr val="7030A0"/>
                </a:solidFill>
                <a:latin typeface="Arial Rounded MT Bold" panose="020F0704030504030204" pitchFamily="34" charset="0"/>
              </a:rPr>
              <a:t>                         Avgustovim kipom v steni za odrom.</a:t>
            </a:r>
            <a:endParaRPr lang="sl-SI" altLang="sl-SI" sz="1600" b="1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sl-SI" altLang="sl-SI" sz="160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071DA2EC-382C-4E6F-8215-47A90FBD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400">
                <a:solidFill>
                  <a:srgbClr val="00B0F0"/>
                </a:solidFill>
                <a:latin typeface="Arial Rounded MT Bold" pitchFamily="34" charset="0"/>
              </a:rPr>
              <a:t>PRILJUBLJEN PRI MNOŽICAH</a:t>
            </a:r>
          </a:p>
        </p:txBody>
      </p:sp>
      <p:pic>
        <p:nvPicPr>
          <p:cNvPr id="4" name="Slika 3" descr="280px-Orange_theatre_antique1.jpg">
            <a:extLst>
              <a:ext uri="{FF2B5EF4-FFF2-40B4-BE49-F238E27FC236}">
                <a16:creationId xmlns:a16="http://schemas.microsoft.com/office/drawing/2014/main" id="{17E92AFA-2796-4619-ACB7-A3DB7DF2E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4286250"/>
            <a:ext cx="3497263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711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 Rounded MT Bold</vt:lpstr>
      <vt:lpstr>Constantia</vt:lpstr>
      <vt:lpstr>Wingdings 2</vt:lpstr>
      <vt:lpstr>Papir</vt:lpstr>
      <vt:lpstr>GAJ OKTAVIJAN AVGUST</vt:lpstr>
      <vt:lpstr>GAJ OKTAVIJAN AVGUST</vt:lpstr>
      <vt:lpstr>PRVI RIMSKI CESAR</vt:lpstr>
      <vt:lpstr>AVGUST IN JULIJSKO – KLAVDIJSKA DINASTIJA;  44 pr. n. št – 68 n. š.</vt:lpstr>
      <vt:lpstr>OKTAVIJANOVO OBDOBJE – ČAS RIMSKEGA  CESARSTVA</vt:lpstr>
      <vt:lpstr>PowerPoint Presentation</vt:lpstr>
      <vt:lpstr>DRŽAVNA OBLAST V ENI ROKI</vt:lpstr>
      <vt:lpstr>RIMSKI CESAR</vt:lpstr>
      <vt:lpstr>PRILJUBLJEN PRI MNOŽICAH</vt:lpstr>
      <vt:lpstr>AVGUSTOVE NAVADE</vt:lpstr>
      <vt:lpstr>PowerPoint Presentation</vt:lpstr>
      <vt:lpstr>ZMAGA V POMORSKI BITKI</vt:lpstr>
      <vt:lpstr>SMRT</vt:lpstr>
      <vt:lpstr>PowerPoint Presentation</vt:lpstr>
      <vt:lpstr>HVALA  ZA  VAŠO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2019-06-03T09:14:51Z</dcterms:created>
  <dcterms:modified xsi:type="dcterms:W3CDTF">2019-06-03T09:14:51Z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