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BAA"/>
    <a:srgbClr val="169C66"/>
    <a:srgbClr val="2389CF"/>
    <a:srgbClr val="159B8B"/>
    <a:srgbClr val="21338F"/>
    <a:srgbClr val="2786F9"/>
    <a:srgbClr val="00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A895D51-FF53-4E98-9030-CBB074AAFB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BD9A4AE-476B-4D68-A4AF-107F95913D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D86F103-32E5-4C9D-B434-9B9CC64707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526DA87-A47F-40E0-8BBA-2D17971085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4E309C-1BD2-485B-AB25-E662D8C779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0DF32D-5A49-41CE-ABDB-DC5DD71C87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29DB2EE-5443-4F82-9FD8-4BA014B020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F49E3EB-378F-4BD5-999A-4F95E50D0B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3A42052-ABCB-4707-B4DF-549B266298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7100AF8-B62E-4B3A-8749-8945800BA7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96361EC-928E-4942-B3FA-611D9F731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B25629-7150-4BF4-99C3-A0828C5E662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2597A68-2F7A-4A61-A087-37A366B49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B9F5C7-51F9-4EA1-80D0-F011ED56E1CC}" type="slidenum">
              <a:rPr lang="sl-SI" altLang="sl-SI"/>
              <a:pPr eaLnBrk="1" hangingPunct="1"/>
              <a:t>5</a:t>
            </a:fld>
            <a:endParaRPr lang="sl-SI" altLang="sl-SI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3F1701-FC3A-4E7C-80BB-1416A2DDC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DEA9F97-4513-4FAA-8EB2-05DC11848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E6F8FD-6EC2-4C00-A9CC-214EC0FA0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52FF0-48C2-4281-BDDC-11770E925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342FE-22D4-419A-B84D-324470D12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0A8AB-3747-4549-96D7-96F5D0DB50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61657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4F792D-7E7F-4840-8ED9-401552EA3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9D3D2B-AA9E-4112-93A7-928F496DF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08371-0A8D-4F3A-8F9B-ED608343B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A6FE9-8D23-4F8D-AF3B-186CEB3553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908178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6E328D-FDD5-4BE5-BC8C-6BB1D1BFC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1AAE7-88A5-4C52-82FA-75E9EEE1B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B2F8B-3356-4DAC-A990-8063895D5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EB7EC-9DD3-4A36-8960-022B416B02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219100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A0A1CC-ED4F-4C27-842D-8A191283E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8E5BBE-7E01-43A7-9027-48E9B9FD9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13E09-718E-4FC9-BAD3-58BC26D8F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8167-DB19-4F31-8F31-ADFA6C96C2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1697072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2638D3-BD93-4682-994A-93EAACE90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25C2B-2DD6-4DF8-8094-A56DA4E4E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28C834-4780-439D-871B-5F4E04B57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D053D-B34E-419D-9474-F28D47B459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831857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202CC-2E7B-4A3D-90A7-0B3C12B7A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CA075-A269-42CC-B198-264E66AC7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0FC7F-6F5A-4D8D-9A4D-DA13BF9FC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9512D-AF81-468C-997C-30602F5848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855170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1AEE31-4F67-4B0C-B8CC-80D9F4E94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A3039C-776B-4B39-AB73-5FB66B063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8EF5F6-3346-477A-80E5-668B7ABF0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693BC-84EA-4900-B401-BBE4B3F182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511181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3ECF9A-71A5-4ECD-A9F2-A87226E01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F1B69C-69A8-4E58-808F-1983C44E9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18C7E7-D457-49DA-9B66-DCA1CD03B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5B77-C3E2-4C8B-ADA1-8D9EC7B1C8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167024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9AFCE5-C402-4847-A11D-80D3168E3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3B0D2E-5F27-407C-9ADB-C7B2EFC8C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F135ED-540D-4613-A1A8-4798FF8A8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5DC5B-6D4A-4FE5-958D-AA9B07550C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951977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A4626-641A-439D-A9BC-7939E2BB3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E0F5-8FDE-4059-81BA-14C5E12FB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397A65-9C71-4675-B7EE-F8F980FE9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248C5-4D60-4C4E-825A-CF7ADEAA32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730429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68442-4BBB-4E0E-BA58-9FA91264B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7B676-9BE6-4B17-9077-1DCEDDCBF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9380F-999C-499F-A457-DC9719156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CA361-C5C0-4E0D-9FAC-FDB0AD1517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91423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9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679331-A9A7-48C9-8454-E4CE51B70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F9FFDF-62A4-4FEA-9883-4A0FBD01F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2A6758-F679-433D-995C-3C01AEEBE1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1A3AFA-2A01-4609-9F0A-8157A3A48E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B8C64A-3FC8-4013-B339-F634307758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036AFD-497B-4424-B6C2-E39D6A99B1D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historycooperative.org/journals/ahr/110.2/images/mccusker_fig01b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www.latinamericanstudies.org/colonial/pedro-alvarado-1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279C453E-5424-4A36-AAE0-F693BCD1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8424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6000">
                <a:latin typeface="Calibri" panose="020F0502020204030204" pitchFamily="34" charset="0"/>
              </a:rPr>
              <a:t>Evropejci odkrivajo svet</a:t>
            </a:r>
          </a:p>
        </p:txBody>
      </p:sp>
      <p:pic>
        <p:nvPicPr>
          <p:cNvPr id="2053" name="Picture 6" descr="vinland.jpg image by 24houressay2">
            <a:extLst>
              <a:ext uri="{FF2B5EF4-FFF2-40B4-BE49-F238E27FC236}">
                <a16:creationId xmlns:a16="http://schemas.microsoft.com/office/drawing/2014/main" id="{C606164C-BC5D-40BB-BA94-B34FEC99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57438"/>
            <a:ext cx="46672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številke diapozitiva 1">
            <a:extLst>
              <a:ext uri="{FF2B5EF4-FFF2-40B4-BE49-F238E27FC236}">
                <a16:creationId xmlns:a16="http://schemas.microsoft.com/office/drawing/2014/main" id="{7EEB23FB-9B85-4C1A-B756-D610C50B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626DED-C362-43BD-A7EE-993C5AC8C5CF}" type="slidenum">
              <a:rPr lang="sl-SI" altLang="sl-SI"/>
              <a:pPr eaLnBrk="1" hangingPunct="1"/>
              <a:t>10</a:t>
            </a:fld>
            <a:endParaRPr lang="sl-SI" altLang="sl-SI"/>
          </a:p>
        </p:txBody>
      </p:sp>
      <p:sp>
        <p:nvSpPr>
          <p:cNvPr id="11267" name="PoljeZBesedilom 2">
            <a:extLst>
              <a:ext uri="{FF2B5EF4-FFF2-40B4-BE49-F238E27FC236}">
                <a16:creationId xmlns:a16="http://schemas.microsoft.com/office/drawing/2014/main" id="{2270DE0D-F505-4E9B-B33A-C3AB85A9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98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Spopad civilizacij</a:t>
            </a:r>
          </a:p>
        </p:txBody>
      </p:sp>
      <p:sp>
        <p:nvSpPr>
          <p:cNvPr id="11268" name="PoljeZBesedilom 4">
            <a:extLst>
              <a:ext uri="{FF2B5EF4-FFF2-40B4-BE49-F238E27FC236}">
                <a16:creationId xmlns:a16="http://schemas.microsoft.com/office/drawing/2014/main" id="{90B4DDB3-F1B7-4D07-84E6-1117E3FB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57250"/>
            <a:ext cx="5816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Pred odkritjem: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na ozemlju obeh Amerik živelo 40-45 milijonov prebivalcev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na S delu prevladovale rodovno-plemenske skupnosti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v srednji in J Ameriki fevdalno ustrojene civilizacije: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endParaRPr lang="sl-SI" altLang="sl-SI" sz="1100">
              <a:latin typeface="Calibri" panose="020F0502020204030204" pitchFamily="34" charset="0"/>
            </a:endParaRP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                                                              </a:t>
            </a: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                                                              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62106CE-BEDA-4269-A7D4-776019068E62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2143125"/>
          <a:ext cx="8643938" cy="450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563">
                <a:tc>
                  <a:txBody>
                    <a:bodyPr/>
                    <a:lstStyle/>
                    <a:p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Majevska država </a:t>
                      </a:r>
                    </a:p>
                    <a:p>
                      <a:endParaRPr lang="sl-SI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sl-SI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sl-SI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sl-SI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sl-SI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sl-SI" sz="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središče na polotoku Yucatan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več kot 20 mest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propadanje: spori med posameznimi mesti, </a:t>
                      </a:r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Špansko</a:t>
                      </a:r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osvajanje, vojna z Azteki</a:t>
                      </a:r>
                      <a:endParaRPr lang="sl-SI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Azteška država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na ozemlju današnje Mehike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skupek plemen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bogastvo: roparski pohodi,</a:t>
                      </a:r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obdavčenje podjarmljenih ljudstev, trgovska izmenjava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poljedelstvo in obrt </a:t>
                      </a:r>
                    </a:p>
                    <a:p>
                      <a:endParaRPr lang="sl-SI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9B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Inkovska država</a:t>
                      </a:r>
                      <a:endParaRPr lang="sl-SI" sz="800" dirty="0"/>
                    </a:p>
                    <a:p>
                      <a:endParaRPr lang="sl-SI" sz="1800" dirty="0"/>
                    </a:p>
                    <a:p>
                      <a:endParaRPr lang="sl-SI" sz="1800" dirty="0"/>
                    </a:p>
                    <a:p>
                      <a:endParaRPr lang="sl-SI" sz="1800" dirty="0"/>
                    </a:p>
                    <a:p>
                      <a:endParaRPr lang="sl-SI" sz="800" dirty="0"/>
                    </a:p>
                    <a:p>
                      <a:endParaRPr lang="sl-SI" sz="800" dirty="0"/>
                    </a:p>
                    <a:p>
                      <a:endParaRPr lang="sl-SI" sz="800" dirty="0"/>
                    </a:p>
                    <a:p>
                      <a:endParaRPr lang="sl-SI" sz="800" dirty="0"/>
                    </a:p>
                    <a:p>
                      <a:endParaRPr lang="sl-SI" sz="8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l-S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na perujskem območju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l-S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 v 11. stol. razširili meje na S do J Kolumbije, na J do osrednjega Čila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l-S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prestolnici </a:t>
                      </a:r>
                      <a:r>
                        <a:rPr kumimoji="0" lang="sl-SI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Cuzco</a:t>
                      </a:r>
                      <a:r>
                        <a:rPr kumimoji="0" lang="sl-S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in Quito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l-S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v času Španskih osvajanj med Inki divjala državljanska vojna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l-S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zlatarji, tkalci in lončarji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73" name="Picture 2" descr="http://www.flyfishusa.com/newsletter/110506/etzna-1.jpg">
            <a:extLst>
              <a:ext uri="{FF2B5EF4-FFF2-40B4-BE49-F238E27FC236}">
                <a16:creationId xmlns:a16="http://schemas.microsoft.com/office/drawing/2014/main" id="{485EA8FD-1F3E-4C05-AABC-E90693E9E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24066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www.aztec-history.net/media/aztec-pyramid-1.jpg">
            <a:extLst>
              <a:ext uri="{FF2B5EF4-FFF2-40B4-BE49-F238E27FC236}">
                <a16:creationId xmlns:a16="http://schemas.microsoft.com/office/drawing/2014/main" id="{404DA0FA-B697-4FF1-B002-270FC162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43188"/>
            <a:ext cx="207168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 descr="http://dismanibus156.files.wordpress.com/2008/09/machu-picchu.jpg">
            <a:extLst>
              <a:ext uri="{FF2B5EF4-FFF2-40B4-BE49-F238E27FC236}">
                <a16:creationId xmlns:a16="http://schemas.microsoft.com/office/drawing/2014/main" id="{89F1EB84-AC59-4A08-9960-26486125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643188"/>
            <a:ext cx="2286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številke diapozitiva 1">
            <a:extLst>
              <a:ext uri="{FF2B5EF4-FFF2-40B4-BE49-F238E27FC236}">
                <a16:creationId xmlns:a16="http://schemas.microsoft.com/office/drawing/2014/main" id="{18C222D6-436E-46B6-A43D-64E67943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AE04C6-B819-4630-9356-A5BF48D95E53}" type="slidenum">
              <a:rPr lang="sl-SI" altLang="sl-SI"/>
              <a:pPr eaLnBrk="1" hangingPunct="1"/>
              <a:t>11</a:t>
            </a:fld>
            <a:endParaRPr lang="sl-SI" alt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3B9D25D-EA16-400F-9D66-7A39DC1F27FA}"/>
              </a:ext>
            </a:extLst>
          </p:cNvPr>
          <p:cNvSpPr/>
          <p:nvPr/>
        </p:nvSpPr>
        <p:spPr>
          <a:xfrm>
            <a:off x="6715125" y="1143000"/>
            <a:ext cx="2143125" cy="1428750"/>
          </a:xfrm>
          <a:prstGeom prst="rect">
            <a:avLst/>
          </a:prstGeom>
          <a:solidFill>
            <a:srgbClr val="089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1400" dirty="0">
                <a:solidFill>
                  <a:schemeClr val="tx1"/>
                </a:solidFill>
                <a:latin typeface="Calibri" pitchFamily="34" charset="0"/>
              </a:rPr>
              <a:t>KONKVISTADORJI avanturistični osvajalci, ki so se podajali v novo odkrite dežele, saj so v njih videli neizčrpen vir bogatenja (žlahtne kovine)</a:t>
            </a:r>
          </a:p>
        </p:txBody>
      </p:sp>
      <p:sp>
        <p:nvSpPr>
          <p:cNvPr id="12292" name="PoljeZBesedilom 12">
            <a:extLst>
              <a:ext uri="{FF2B5EF4-FFF2-40B4-BE49-F238E27FC236}">
                <a16:creationId xmlns:a16="http://schemas.microsoft.com/office/drawing/2014/main" id="{6385DD26-7CE1-4F08-B349-60D85553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85875"/>
            <a:ext cx="59547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spreobrnjenje poganskih Indijancev; upornike iztrebili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uvažanje črnskih sužnjev iz Z Afrike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nalezljive bolezni prišlekov (ošpice, tifus)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Židje, Arabci, Cigani, krivoverci se niso smeli naseliti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ženske priseljenke redke, deportacije kaznjencev le v Braziliji</a:t>
            </a: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  <p:sp>
        <p:nvSpPr>
          <p:cNvPr id="12293" name="Pravokotnik 13">
            <a:extLst>
              <a:ext uri="{FF2B5EF4-FFF2-40B4-BE49-F238E27FC236}">
                <a16:creationId xmlns:a16="http://schemas.microsoft.com/office/drawing/2014/main" id="{BE90844B-A7C0-4935-8F1C-44671885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00063"/>
            <a:ext cx="515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Uničevanje staroselskih kultur</a:t>
            </a:r>
            <a:endParaRPr lang="sl-SI" altLang="sl-SI" sz="3200"/>
          </a:p>
        </p:txBody>
      </p:sp>
      <p:sp>
        <p:nvSpPr>
          <p:cNvPr id="12294" name="Pravokotnik 14">
            <a:extLst>
              <a:ext uri="{FF2B5EF4-FFF2-40B4-BE49-F238E27FC236}">
                <a16:creationId xmlns:a16="http://schemas.microsoft.com/office/drawing/2014/main" id="{34DA0D5C-E428-4057-BA61-46E22E0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357563"/>
            <a:ext cx="683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Posledice evropskih posegov v Novi svet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922E7F2-BE23-4039-8301-12E68107D08E}"/>
              </a:ext>
            </a:extLst>
          </p:cNvPr>
          <p:cNvSpPr txBox="1"/>
          <p:nvPr/>
        </p:nvSpPr>
        <p:spPr>
          <a:xfrm>
            <a:off x="357188" y="3929063"/>
            <a:ext cx="8256587" cy="1970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dirty="0">
                <a:latin typeface="Calibri" pitchFamily="34" charset="0"/>
              </a:rPr>
              <a:t>Politične spremembe</a:t>
            </a:r>
            <a:endParaRPr lang="sl-SI" sz="800" dirty="0">
              <a:latin typeface="Calibri" pitchFamily="34" charset="0"/>
            </a:endParaRPr>
          </a:p>
          <a:p>
            <a:pPr>
              <a:defRPr/>
            </a:pPr>
            <a:endParaRPr lang="sl-SI" sz="8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 Španska Amerika v začetku kolonija v okviru španske monarhije; </a:t>
            </a:r>
          </a:p>
          <a:p>
            <a:pPr>
              <a:defRPr/>
            </a:pPr>
            <a:r>
              <a:rPr lang="sl-SI" dirty="0">
                <a:latin typeface="Calibri" pitchFamily="34" charset="0"/>
              </a:rPr>
              <a:t>guvernerji za posamezne pokrajine (meje niso natančno določene – prihaja do sporov)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dirty="0">
                <a:latin typeface="Calibri" pitchFamily="34" charset="0"/>
              </a:rPr>
              <a:t> 1535 razdelili ozemlje:</a:t>
            </a:r>
          </a:p>
          <a:p>
            <a:pPr marL="342900" indent="-342900">
              <a:buFontTx/>
              <a:buAutoNum type="romanUcPeriod"/>
              <a:defRPr/>
            </a:pPr>
            <a:r>
              <a:rPr lang="sl-SI" dirty="0">
                <a:latin typeface="Calibri" pitchFamily="34" charset="0"/>
              </a:rPr>
              <a:t>podkraljestvo Nova Španija (S in Sre. Amer. in Karibsko otočje)</a:t>
            </a:r>
          </a:p>
          <a:p>
            <a:pPr marL="342900" indent="-342900">
              <a:buFontTx/>
              <a:buAutoNum type="romanUcPeriod"/>
              <a:defRPr/>
            </a:pPr>
            <a:r>
              <a:rPr lang="sl-SI" dirty="0">
                <a:latin typeface="Calibri" pitchFamily="34" charset="0"/>
              </a:rPr>
              <a:t>podkraljestvo Peru (ozemlja v J Ameriki)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številke diapozitiva 1">
            <a:extLst>
              <a:ext uri="{FF2B5EF4-FFF2-40B4-BE49-F238E27FC236}">
                <a16:creationId xmlns:a16="http://schemas.microsoft.com/office/drawing/2014/main" id="{FA73434E-7C1E-436D-9184-74E02138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64B914-1DB4-4C64-8E2B-28DD36892C12}" type="slidenum">
              <a:rPr lang="sl-SI" altLang="sl-SI"/>
              <a:pPr eaLnBrk="1" hangingPunct="1"/>
              <a:t>12</a:t>
            </a:fld>
            <a:endParaRPr lang="sl-SI" altLang="sl-SI"/>
          </a:p>
        </p:txBody>
      </p:sp>
      <p:sp>
        <p:nvSpPr>
          <p:cNvPr id="13315" name="PoljeZBesedilom 2">
            <a:extLst>
              <a:ext uri="{FF2B5EF4-FFF2-40B4-BE49-F238E27FC236}">
                <a16:creationId xmlns:a16="http://schemas.microsoft.com/office/drawing/2014/main" id="{848B2202-E4A1-433A-972A-29BC0299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"/>
            <a:ext cx="86439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Gospodarske spremembe</a:t>
            </a:r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poljedelstvo: plantažno gospodarstvo z monokulturami </a:t>
            </a:r>
            <a:br>
              <a:rPr lang="sl-SI" altLang="sl-SI">
                <a:latin typeface="Calibri" panose="020F0502020204030204" pitchFamily="34" charset="0"/>
              </a:rPr>
            </a:br>
            <a:r>
              <a:rPr lang="sl-SI" altLang="sl-SI">
                <a:latin typeface="Calibri" panose="020F0502020204030204" pitchFamily="34" charset="0"/>
              </a:rPr>
              <a:t>(koruza, kakav, kava, sladkorni trs) in vinogradništvo (Peru, Čile)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živinoreja: farme - vzreja živali (govedo, ovce, svinje, koze)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rudarstvo: monopol za rudnike soli in živega srebra; </a:t>
            </a:r>
            <a:br>
              <a:rPr lang="sl-SI" altLang="sl-SI">
                <a:latin typeface="Calibri" panose="020F0502020204030204" pitchFamily="34" charset="0"/>
              </a:rPr>
            </a:br>
            <a:r>
              <a:rPr lang="sl-SI" altLang="sl-SI">
                <a:latin typeface="Calibri" panose="020F0502020204030204" pitchFamily="34" charset="0"/>
              </a:rPr>
              <a:t>nove metode odkrivanja, uvedba železnega orodja (kladivo, </a:t>
            </a:r>
            <a:br>
              <a:rPr lang="sl-SI" altLang="sl-SI">
                <a:latin typeface="Calibri" panose="020F0502020204030204" pitchFamily="34" charset="0"/>
              </a:rPr>
            </a:br>
            <a:r>
              <a:rPr lang="sl-SI" altLang="sl-SI">
                <a:latin typeface="Calibri" panose="020F0502020204030204" pitchFamily="34" charset="0"/>
              </a:rPr>
              <a:t>krampi, lopate), nahajališča bakra na Kubi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obrt: tekstilna in lončarska; uvedba statev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poudarjanje mestnega značaja – načrtna zgradba mest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</p:txBody>
      </p:sp>
      <p:sp>
        <p:nvSpPr>
          <p:cNvPr id="13316" name="Pravokotnik 3">
            <a:extLst>
              <a:ext uri="{FF2B5EF4-FFF2-40B4-BE49-F238E27FC236}">
                <a16:creationId xmlns:a16="http://schemas.microsoft.com/office/drawing/2014/main" id="{39F8D87E-A82E-482B-B828-2AFC0BB7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071813"/>
            <a:ext cx="800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Etnične spremembe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Encomienda – dosmrtna podelitev določenega ozemlja Špancem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Mandamiento – prisilno zaposlovanje Indijancev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vsak Španec imel pravico versko spreobračati in izobraževati staroselce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Svet za indijanske zadeve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mešanje ras: mestici, mulati, zambi</a:t>
            </a: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>
              <a:latin typeface="Calibri" panose="020F0502020204030204" pitchFamily="34" charset="0"/>
            </a:endParaRPr>
          </a:p>
        </p:txBody>
      </p:sp>
      <p:sp>
        <p:nvSpPr>
          <p:cNvPr id="13317" name="PoljeZBesedilom 5">
            <a:extLst>
              <a:ext uri="{FF2B5EF4-FFF2-40B4-BE49-F238E27FC236}">
                <a16:creationId xmlns:a16="http://schemas.microsoft.com/office/drawing/2014/main" id="{4951A26B-18E1-42D1-A0C6-EEAF0844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143500"/>
            <a:ext cx="84407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Značilnosti portugalskega kolonializma v Aziji in na obalah Afrike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postojanke (Aden, Ormuz)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Vzhodna trgovina prinašala velik dobiček (dišave, začimbe, svila, porcelan, dragi kamni)</a:t>
            </a:r>
          </a:p>
          <a:p>
            <a:pPr eaLnBrk="1" hangingPunct="1"/>
            <a:endParaRPr lang="sl-SI" altLang="sl-SI"/>
          </a:p>
        </p:txBody>
      </p:sp>
      <p:pic>
        <p:nvPicPr>
          <p:cNvPr id="13318" name="Slika 5" descr="cacao-chocolate-bean.jpg">
            <a:extLst>
              <a:ext uri="{FF2B5EF4-FFF2-40B4-BE49-F238E27FC236}">
                <a16:creationId xmlns:a16="http://schemas.microsoft.com/office/drawing/2014/main" id="{797E5D8E-A70F-487B-8B15-9C6A03EA9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2938"/>
            <a:ext cx="264318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številke diapozitiva 1">
            <a:extLst>
              <a:ext uri="{FF2B5EF4-FFF2-40B4-BE49-F238E27FC236}">
                <a16:creationId xmlns:a16="http://schemas.microsoft.com/office/drawing/2014/main" id="{7599F634-4570-4A54-BF6D-2BAFC403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B398BF-62D1-47C2-9668-8754C7E8FE17}" type="slidenum">
              <a:rPr lang="sl-SI" altLang="sl-SI"/>
              <a:pPr eaLnBrk="1" hangingPunct="1"/>
              <a:t>13</a:t>
            </a:fld>
            <a:endParaRPr lang="sl-SI" altLang="sl-SI"/>
          </a:p>
        </p:txBody>
      </p:sp>
      <p:sp>
        <p:nvSpPr>
          <p:cNvPr id="14339" name="Pravokotnik 2">
            <a:extLst>
              <a:ext uri="{FF2B5EF4-FFF2-40B4-BE49-F238E27FC236}">
                <a16:creationId xmlns:a16="http://schemas.microsoft.com/office/drawing/2014/main" id="{8E8A403B-AD73-473B-833B-7B7FEF06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6963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Posledice odkritij za Evropo</a:t>
            </a:r>
          </a:p>
          <a:p>
            <a:pPr eaLnBrk="1" hangingPunct="1"/>
            <a:endParaRPr lang="sl-SI" altLang="sl-SI" sz="10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Porast svetovne trgovine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negativna posledica: spor med evropskimi državami zaradi ozemelj zunaj Evrope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pozitivna posledica: pojav svetovne trgovine (pristanišča Cadiz, Lizbona, Sevilla, Lyon)</a:t>
            </a:r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denarno-blagovno gospodarstvo, borza v Antwerpnu (1531)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trgovska hiša Fugger iz Auxburga (monopol nad trgovino s soljo, rudniki železa)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na italijanskem ozemlju pojav javnih bank (Genova, Benetke)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razvoj zgodnjega kapitalizma; trgovci denar vlagali v založništvo in manufakture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podeželje se vključuje z opravljanjem agrarne trgovine, prevozništvom ali prekupčevanjem</a:t>
            </a:r>
          </a:p>
        </p:txBody>
      </p:sp>
      <p:pic>
        <p:nvPicPr>
          <p:cNvPr id="14340" name="Picture 2" descr="http://www.historycooperative.org/journals/ahr/110.2/images/mccusker_fig01a.jpg">
            <a:hlinkClick r:id="rId2"/>
            <a:extLst>
              <a:ext uri="{FF2B5EF4-FFF2-40B4-BE49-F238E27FC236}">
                <a16:creationId xmlns:a16="http://schemas.microsoft.com/office/drawing/2014/main" id="{A9E3CDC9-65B5-41B9-9962-42649594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429000"/>
            <a:ext cx="12858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ravokotnik 4">
            <a:extLst>
              <a:ext uri="{FF2B5EF4-FFF2-40B4-BE49-F238E27FC236}">
                <a16:creationId xmlns:a16="http://schemas.microsoft.com/office/drawing/2014/main" id="{371A29BF-F013-4277-8DD3-B825E2F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929063"/>
            <a:ext cx="7429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Izmenjava kulturnih rastlin in domačih živali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Rastline posredovane iz Amerike v Evropo: </a:t>
            </a:r>
            <a:r>
              <a:rPr lang="sl-SI" altLang="sl-SI" sz="1400">
                <a:latin typeface="Calibri" panose="020F0502020204030204" pitchFamily="34" charset="0"/>
              </a:rPr>
              <a:t>krompir, koruza, kakav, tobak, ananas, buče, paradižnik, paprika, bombaž, vanilija, kavčuk, kumare, kostanj, fižol, rdeče jagode, maline, papaja</a:t>
            </a: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Živali posredovane iz Amerike: </a:t>
            </a:r>
            <a:r>
              <a:rPr lang="sl-SI" altLang="sl-SI" sz="1400">
                <a:latin typeface="Calibri" panose="020F0502020204030204" pitchFamily="34" charset="0"/>
              </a:rPr>
              <a:t>purani, lame, koloradski hrošči, činčile</a:t>
            </a:r>
          </a:p>
          <a:p>
            <a:pPr eaLnBrk="1" hangingPunct="1"/>
            <a:endParaRPr lang="sl-SI" altLang="sl-SI" sz="14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Rastline posredovane od Evropejcev: </a:t>
            </a:r>
            <a:r>
              <a:rPr lang="sl-SI" altLang="sl-SI" sz="1400">
                <a:latin typeface="Calibri" panose="020F0502020204030204" pitchFamily="34" charset="0"/>
              </a:rPr>
              <a:t>žita (ječmen, rž, pšenica), sladkorni trs, kava, oljke, vinska trta, pomarančevci, limonovci, čaj, riž, banane, solata, špinača, peteršilj, lan, marelice, hruške, jabolka, zelje</a:t>
            </a: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Živali posredovane v Ameriko: </a:t>
            </a:r>
            <a:r>
              <a:rPr lang="sl-SI" altLang="sl-SI" sz="1400">
                <a:latin typeface="Calibri" panose="020F0502020204030204" pitchFamily="34" charset="0"/>
              </a:rPr>
              <a:t>konji, govedo, ovce, perutnina, podgane, svinje, osli, miši</a:t>
            </a:r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številke diapozitiva 1">
            <a:extLst>
              <a:ext uri="{FF2B5EF4-FFF2-40B4-BE49-F238E27FC236}">
                <a16:creationId xmlns:a16="http://schemas.microsoft.com/office/drawing/2014/main" id="{65CF9C6B-7C38-4F87-8ACF-C88EAEB8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C9E185-DF74-45F7-A908-677BA78B5021}" type="slidenum">
              <a:rPr lang="sl-SI" altLang="sl-SI"/>
              <a:pPr eaLnBrk="1" hangingPunct="1"/>
              <a:t>14</a:t>
            </a:fld>
            <a:endParaRPr lang="sl-SI" altLang="sl-SI"/>
          </a:p>
        </p:txBody>
      </p:sp>
      <p:sp>
        <p:nvSpPr>
          <p:cNvPr id="15363" name="PoljeZBesedilom 2">
            <a:extLst>
              <a:ext uri="{FF2B5EF4-FFF2-40B4-BE49-F238E27FC236}">
                <a16:creationId xmlns:a16="http://schemas.microsoft.com/office/drawing/2014/main" id="{A80315B0-E102-4BCC-9106-59D72ABCE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4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Viri</a:t>
            </a:r>
          </a:p>
        </p:txBody>
      </p:sp>
      <p:sp>
        <p:nvSpPr>
          <p:cNvPr id="15364" name="PoljeZBesedilom 3">
            <a:extLst>
              <a:ext uri="{FF2B5EF4-FFF2-40B4-BE49-F238E27FC236}">
                <a16:creationId xmlns:a16="http://schemas.microsoft.com/office/drawing/2014/main" id="{1A17F980-3B23-4F79-9D2E-5CE992C2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7859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Zgodovina na maturi 2002 - Janez Globočnik, Milena Globočnik, Adriana Segalla  </a:t>
            </a: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                                                                                   (1. izdaja / Ljubljana: Gyrus, 2001)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Zgodovina 2, učbenik za drugi letnik gimnazije – Andrej Hozjan, Dragan Potočnik</a:t>
            </a: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                                                                                       (1. izdaja / Ljubljana: DZS, 2000)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številke diapozitiva 3">
            <a:extLst>
              <a:ext uri="{FF2B5EF4-FFF2-40B4-BE49-F238E27FC236}">
                <a16:creationId xmlns:a16="http://schemas.microsoft.com/office/drawing/2014/main" id="{4F71A4CD-82ED-4825-BE5C-8C62829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F3C823-4F27-4A47-A564-B49E7DAFFFD5}" type="slidenum">
              <a:rPr lang="sl-SI" altLang="sl-SI">
                <a:latin typeface="Calibri" panose="020F0502020204030204" pitchFamily="34" charset="0"/>
              </a:rPr>
              <a:pPr eaLnBrk="1" hangingPunct="1"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  <p:sp>
        <p:nvSpPr>
          <p:cNvPr id="3075" name="Text Box 6">
            <a:extLst>
              <a:ext uri="{FF2B5EF4-FFF2-40B4-BE49-F238E27FC236}">
                <a16:creationId xmlns:a16="http://schemas.microsoft.com/office/drawing/2014/main" id="{577CE0EE-8AC8-4FFB-8705-F154A2E1A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4313"/>
            <a:ext cx="783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alibri" panose="020F0502020204030204" pitchFamily="34" charset="0"/>
              </a:rPr>
              <a:t>Geografsko obzorje evropskega človeka v 15. stoletju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F7C1D862-2789-41FE-80B2-A44D7BE0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128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  <p:sp>
        <p:nvSpPr>
          <p:cNvPr id="3077" name="Text Box 10">
            <a:extLst>
              <a:ext uri="{FF2B5EF4-FFF2-40B4-BE49-F238E27FC236}">
                <a16:creationId xmlns:a16="http://schemas.microsoft.com/office/drawing/2014/main" id="{7FCCF571-C28C-4B62-87EE-277B3075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93925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Meje določale trgovske poti s konca 14. stoletja:</a:t>
            </a:r>
          </a:p>
          <a:p>
            <a:pPr eaLnBrk="1" hangingPunct="1">
              <a:buFontTx/>
              <a:buChar char="-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Sredozemski mornarji pluli od Bližnjega vzhoda do Afrike in JV Azije</a:t>
            </a:r>
          </a:p>
          <a:p>
            <a:pPr eaLnBrk="1" hangingPunct="1">
              <a:buFontTx/>
              <a:buChar char="-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zaradi nevarnosti raje uporabljali kopne poti:</a:t>
            </a:r>
          </a:p>
          <a:p>
            <a:pPr lvl="2" eaLnBrk="1" hangingPunct="1">
              <a:buFontTx/>
              <a:buChar char="•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solne poti (Sahara-Sredozemlje)</a:t>
            </a:r>
          </a:p>
          <a:p>
            <a:pPr lvl="2" eaLnBrk="1" hangingPunct="1">
              <a:buFontTx/>
              <a:buChar char="•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svilne poti (Indija-Osrednja Azija)</a:t>
            </a:r>
          </a:p>
          <a:p>
            <a:pPr lvl="2" eaLnBrk="1" hangingPunct="1">
              <a:buFontTx/>
              <a:buChar char="•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dišavne poti (Arabski polotok-Kitajska)</a:t>
            </a:r>
          </a:p>
          <a:p>
            <a:pPr eaLnBrk="1" hangingPunct="1">
              <a:buFontTx/>
              <a:buChar char="-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na oblikovanje mej vplivali želja po dobičku in avanturizem evropskih trgovcev</a:t>
            </a:r>
          </a:p>
          <a:p>
            <a:pPr eaLnBrk="1" hangingPunct="1">
              <a:buFontTx/>
              <a:buChar char="-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najbolj iskano blago: </a:t>
            </a:r>
          </a:p>
          <a:p>
            <a:pPr lvl="2" eaLnBrk="1" hangingPunct="1">
              <a:buFontTx/>
              <a:buChar char="•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Azija: svila, porcelan, okrasni kamni, slonova kost, kovine, začimbe</a:t>
            </a:r>
          </a:p>
          <a:p>
            <a:pPr lvl="2" eaLnBrk="1" hangingPunct="1">
              <a:buFontTx/>
              <a:buChar char="•"/>
            </a:pPr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 iz Zahodne Afrike preko Aleksandrije prihajalo zlato</a:t>
            </a:r>
          </a:p>
          <a:p>
            <a:pPr eaLnBrk="1" hangingPunct="1"/>
            <a:r>
              <a:rPr lang="sl-SI" altLang="sl-SI" sz="2000">
                <a:solidFill>
                  <a:schemeClr val="tx2"/>
                </a:solidFill>
                <a:latin typeface="Calibri" panose="020F0502020204030204" pitchFamily="34" charset="0"/>
              </a:rPr>
              <a:t>- opis sveta Marca Pola</a:t>
            </a:r>
          </a:p>
          <a:p>
            <a:pPr eaLnBrk="1" hangingPunct="1"/>
            <a:endParaRPr lang="sl-SI" altLang="sl-SI" sz="200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/>
            <a:endParaRPr lang="sl-SI" altLang="sl-SI" sz="2000">
              <a:latin typeface="Tahoma" panose="020B0604030504040204" pitchFamily="34" charset="0"/>
            </a:endParaRPr>
          </a:p>
        </p:txBody>
      </p:sp>
      <p:sp>
        <p:nvSpPr>
          <p:cNvPr id="3078" name="Rectangle 16">
            <a:extLst>
              <a:ext uri="{FF2B5EF4-FFF2-40B4-BE49-F238E27FC236}">
                <a16:creationId xmlns:a16="http://schemas.microsoft.com/office/drawing/2014/main" id="{4C0B0C09-A7DA-4410-BA36-EA9460067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7148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400">
                <a:latin typeface="Calibri" panose="020F0502020204030204" pitchFamily="34" charset="0"/>
              </a:rPr>
              <a:t>J in V Azija, Evropa do J Sahare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številke diapozitiva 3">
            <a:extLst>
              <a:ext uri="{FF2B5EF4-FFF2-40B4-BE49-F238E27FC236}">
                <a16:creationId xmlns:a16="http://schemas.microsoft.com/office/drawing/2014/main" id="{34FD8F8A-6BCF-4C0C-9BB0-AE90790C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3383F2-7219-4C49-A737-465910773318}" type="slidenum">
              <a:rPr lang="sl-SI" altLang="sl-SI"/>
              <a:pPr eaLnBrk="1" hangingPunct="1"/>
              <a:t>3</a:t>
            </a:fld>
            <a:endParaRPr lang="sl-SI" altLang="sl-SI"/>
          </a:p>
        </p:txBody>
      </p:sp>
      <p:pic>
        <p:nvPicPr>
          <p:cNvPr id="4099" name="Picture 7" descr="Slika3">
            <a:extLst>
              <a:ext uri="{FF2B5EF4-FFF2-40B4-BE49-F238E27FC236}">
                <a16:creationId xmlns:a16="http://schemas.microsoft.com/office/drawing/2014/main" id="{3E44BFC2-0EB5-4F19-B566-B90B6469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številke diapozitiva 3">
            <a:extLst>
              <a:ext uri="{FF2B5EF4-FFF2-40B4-BE49-F238E27FC236}">
                <a16:creationId xmlns:a16="http://schemas.microsoft.com/office/drawing/2014/main" id="{2559228E-EE85-4EE4-8B78-6E8AD70E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B10474-D1F8-4A39-8505-66AF80CE5306}" type="slidenum">
              <a:rPr lang="sl-SI" altLang="sl-SI"/>
              <a:pPr eaLnBrk="1" hangingPunct="1"/>
              <a:t>4</a:t>
            </a:fld>
            <a:endParaRPr lang="sl-SI" altLang="sl-SI"/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42061ED7-4C95-449E-83BB-0EC2A849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964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Vzroki odkrivanj</a:t>
            </a: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A83EC0C4-A437-4449-AC7F-E1C89CC4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85813"/>
            <a:ext cx="6985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Politični: 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trgovske poti v Indijo in Azijo prekinejo Turki</a:t>
            </a:r>
          </a:p>
          <a:p>
            <a:pPr eaLnBrk="1" hangingPunct="1"/>
            <a:endParaRPr lang="sl-SI" altLang="sl-SI" sz="10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000">
                <a:latin typeface="Calibri" panose="020F0502020204030204" pitchFamily="34" charset="0"/>
              </a:rPr>
              <a:t> </a:t>
            </a:r>
            <a:r>
              <a:rPr lang="sl-SI" altLang="sl-SI" sz="2400">
                <a:latin typeface="Calibri" panose="020F0502020204030204" pitchFamily="34" charset="0"/>
              </a:rPr>
              <a:t>Gospodarski: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zlato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trgovske poti z vzhodnimi civilizacijami</a:t>
            </a:r>
          </a:p>
          <a:p>
            <a:pPr eaLnBrk="1" hangingPunct="1"/>
            <a:endParaRPr lang="sl-SI" altLang="sl-SI" sz="10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Verski: 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oznanjevanje krščanstva</a:t>
            </a:r>
          </a:p>
          <a:p>
            <a:pPr eaLnBrk="1" hangingPunct="1"/>
            <a:endParaRPr lang="sl-SI" altLang="sl-SI" sz="1600">
              <a:latin typeface="Tahoma" panose="020B0604030504040204" pitchFamily="34" charset="0"/>
            </a:endParaRPr>
          </a:p>
        </p:txBody>
      </p:sp>
      <p:pic>
        <p:nvPicPr>
          <p:cNvPr id="5125" name="Picture 15">
            <a:extLst>
              <a:ext uri="{FF2B5EF4-FFF2-40B4-BE49-F238E27FC236}">
                <a16:creationId xmlns:a16="http://schemas.microsoft.com/office/drawing/2014/main" id="{CA1D7EC6-8FAB-40D1-B048-2D6429AE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49512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6">
            <a:extLst>
              <a:ext uri="{FF2B5EF4-FFF2-40B4-BE49-F238E27FC236}">
                <a16:creationId xmlns:a16="http://schemas.microsoft.com/office/drawing/2014/main" id="{E66C6FE8-44F1-4AB1-A7A0-19BF010C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133600"/>
            <a:ext cx="1673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600">
                <a:latin typeface="Calibri" panose="020F0502020204030204" pitchFamily="34" charset="0"/>
              </a:rPr>
              <a:t>zlato iz Gane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Gana se je v 15. stoletju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povezala s Portugalci,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in z Evropo pričela 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trgovati zlato.</a:t>
            </a:r>
          </a:p>
        </p:txBody>
      </p:sp>
      <p:sp>
        <p:nvSpPr>
          <p:cNvPr id="5127" name="Text Box 20">
            <a:extLst>
              <a:ext uri="{FF2B5EF4-FFF2-40B4-BE49-F238E27FC236}">
                <a16:creationId xmlns:a16="http://schemas.microsoft.com/office/drawing/2014/main" id="{2DFAEA2A-CD5F-4C13-AF57-0BB05178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429000"/>
            <a:ext cx="120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Pogoji</a:t>
            </a:r>
          </a:p>
        </p:txBody>
      </p:sp>
      <p:sp>
        <p:nvSpPr>
          <p:cNvPr id="5128" name="Rectangle 21">
            <a:extLst>
              <a:ext uri="{FF2B5EF4-FFF2-40B4-BE49-F238E27FC236}">
                <a16:creationId xmlns:a16="http://schemas.microsoft.com/office/drawing/2014/main" id="{477EC363-E238-4AE4-B238-A4BB2CCC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000500"/>
            <a:ext cx="82089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Politični:</a:t>
            </a:r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vladarji podpirali želje trgovcev po odkrivanju sveta</a:t>
            </a:r>
          </a:p>
          <a:p>
            <a:pPr eaLnBrk="1" hangingPunct="1"/>
            <a:endParaRPr lang="sl-SI" altLang="sl-SI" sz="1000">
              <a:latin typeface="Calibri" panose="020F0502020204030204" pitchFamily="34" charset="0"/>
            </a:endParaRPr>
          </a:p>
          <a:p>
            <a:pPr eaLnBrk="1" hangingPunct="1"/>
            <a:endParaRPr lang="sl-SI" altLang="sl-SI" sz="9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Razvoj ladjedelništva: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karavele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karakame</a:t>
            </a:r>
          </a:p>
        </p:txBody>
      </p:sp>
      <p:pic>
        <p:nvPicPr>
          <p:cNvPr id="5133" name="Picture 13" descr="http://www.usskidd.com/images/nina02.jpg">
            <a:extLst>
              <a:ext uri="{FF2B5EF4-FFF2-40B4-BE49-F238E27FC236}">
                <a16:creationId xmlns:a16="http://schemas.microsoft.com/office/drawing/2014/main" id="{7076B88C-06D5-4B7A-BA01-D88BE9F9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429000"/>
            <a:ext cx="292893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6">
            <a:extLst>
              <a:ext uri="{FF2B5EF4-FFF2-40B4-BE49-F238E27FC236}">
                <a16:creationId xmlns:a16="http://schemas.microsoft.com/office/drawing/2014/main" id="{9EED567F-9AA0-41A5-978D-7DD14654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5715000"/>
            <a:ext cx="210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>
                <a:latin typeface="Calibri" panose="020F0502020204030204" pitchFamily="34" charset="0"/>
              </a:rPr>
              <a:t>Nina, </a:t>
            </a:r>
            <a:r>
              <a:rPr lang="sl-SI" altLang="sl-SI" sz="1200">
                <a:latin typeface="Calibri" panose="020F0502020204030204" pitchFamily="34" charset="0"/>
              </a:rPr>
              <a:t>ladja Krištofa Kolumba.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številke diapozitiva 5">
            <a:extLst>
              <a:ext uri="{FF2B5EF4-FFF2-40B4-BE49-F238E27FC236}">
                <a16:creationId xmlns:a16="http://schemas.microsoft.com/office/drawing/2014/main" id="{27AE1C62-692D-4033-A93C-62BB6DCE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55D053-9F31-4F43-AA4A-91150904352B}" type="slidenum">
              <a:rPr lang="sl-SI" altLang="sl-SI"/>
              <a:pPr eaLnBrk="1" hangingPunct="1"/>
              <a:t>5</a:t>
            </a:fld>
            <a:endParaRPr lang="sl-SI" altLang="sl-SI"/>
          </a:p>
        </p:txBody>
      </p:sp>
      <p:sp>
        <p:nvSpPr>
          <p:cNvPr id="6147" name="Rectangle 9">
            <a:extLst>
              <a:ext uri="{FF2B5EF4-FFF2-40B4-BE49-F238E27FC236}">
                <a16:creationId xmlns:a16="http://schemas.microsoft.com/office/drawing/2014/main" id="{2D5F602F-54AE-49F5-870A-35CE44EE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Razvoj navtične tehnike: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preučevanje položaja zvezd, gibanja Sonca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KOMPAS – ugotavljanje smeri vožnje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ASTROLAB – merjenje opoldanske višine Sonca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KVADRANT in KRIŽNA LETEV – izračunavanje zemljepisne širine na podlagi višine zvezd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PEŠČENE URE – merjenje časa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PORTOLANSKE KARTE – prvi pomorski zemljevidi</a:t>
            </a:r>
          </a:p>
        </p:txBody>
      </p:sp>
      <p:pic>
        <p:nvPicPr>
          <p:cNvPr id="6148" name="Picture 23" descr="scan0012">
            <a:extLst>
              <a:ext uri="{FF2B5EF4-FFF2-40B4-BE49-F238E27FC236}">
                <a16:creationId xmlns:a16="http://schemas.microsoft.com/office/drawing/2014/main" id="{5FF5C8D6-0B53-4CCE-98AC-86F328EE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" t="3960" r="28830" b="56116"/>
          <a:stretch>
            <a:fillRect/>
          </a:stretch>
        </p:blipFill>
        <p:spPr bwMode="auto">
          <a:xfrm>
            <a:off x="285750" y="2428875"/>
            <a:ext cx="43926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4">
            <a:extLst>
              <a:ext uri="{FF2B5EF4-FFF2-40B4-BE49-F238E27FC236}">
                <a16:creationId xmlns:a16="http://schemas.microsoft.com/office/drawing/2014/main" id="{96783720-E3F2-431E-A1B0-6D2BD34E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928938"/>
            <a:ext cx="1389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1 kompas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2 astrolab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3 kvadrant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4 portolanska karta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5 peščena ura</a:t>
            </a:r>
          </a:p>
          <a:p>
            <a:pPr eaLnBrk="1" hangingPunct="1"/>
            <a:r>
              <a:rPr lang="sl-SI" altLang="sl-SI" sz="1200">
                <a:latin typeface="Calibri" panose="020F0502020204030204" pitchFamily="34" charset="0"/>
              </a:rPr>
              <a:t>6 križna letev</a:t>
            </a:r>
          </a:p>
        </p:txBody>
      </p:sp>
      <p:sp>
        <p:nvSpPr>
          <p:cNvPr id="6150" name="Rectangle 26">
            <a:extLst>
              <a:ext uri="{FF2B5EF4-FFF2-40B4-BE49-F238E27FC236}">
                <a16:creationId xmlns:a16="http://schemas.microsoft.com/office/drawing/2014/main" id="{74FC7F8D-0728-48C6-A766-564B25EE1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00563"/>
            <a:ext cx="88931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Napredek v geografiji: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Toscanelli</a:t>
            </a:r>
          </a:p>
          <a:p>
            <a:pPr eaLnBrk="1" hangingPunct="1"/>
            <a:endParaRPr lang="sl-SI" altLang="sl-SI" sz="10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Razvoj strelnega orožja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iznajdba zrnatega smodnika - topovi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samostreli, kopja, meči</a:t>
            </a:r>
          </a:p>
          <a:p>
            <a:pPr eaLnBrk="1" hangingPunct="1"/>
            <a:endParaRPr lang="sl-SI" altLang="sl-SI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številke diapozitiva 3">
            <a:extLst>
              <a:ext uri="{FF2B5EF4-FFF2-40B4-BE49-F238E27FC236}">
                <a16:creationId xmlns:a16="http://schemas.microsoft.com/office/drawing/2014/main" id="{4C70E750-BCD4-41E7-B634-A7C83990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CFE85-FBAE-49CB-85BF-E206DD515DCC}" type="slidenum">
              <a:rPr lang="sl-SI" altLang="sl-SI"/>
              <a:pPr eaLnBrk="1" hangingPunct="1"/>
              <a:t>6</a:t>
            </a:fld>
            <a:endParaRPr lang="sl-SI" altLang="sl-SI"/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AE38E83B-F603-462C-9672-84A87928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0"/>
            <a:ext cx="332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Portugalska</a:t>
            </a:r>
            <a:r>
              <a:rPr lang="sl-SI" altLang="sl-SI" sz="2800">
                <a:latin typeface="Calibri" panose="020F0502020204030204" pitchFamily="34" charset="0"/>
              </a:rPr>
              <a:t> odkritja</a:t>
            </a:r>
          </a:p>
        </p:txBody>
      </p:sp>
      <p:sp>
        <p:nvSpPr>
          <p:cNvPr id="7172" name="Text Box 8">
            <a:extLst>
              <a:ext uri="{FF2B5EF4-FFF2-40B4-BE49-F238E27FC236}">
                <a16:creationId xmlns:a16="http://schemas.microsoft.com/office/drawing/2014/main" id="{CE52D489-618D-4FD3-BC82-9379FBC4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00063"/>
            <a:ext cx="561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Henrik Pomorščak 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odkrival pomorske poti v Indijo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zasedel Madeiro, Azore, Kanarske otoke in Zeleni rt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raziskoval Afriško obalo, postavljal postojanke in padroje</a:t>
            </a:r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6C6B983A-EBAB-47A6-A820-C524D250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714500"/>
            <a:ext cx="5213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Diego Cao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1483 Kongo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ideja o odkritju kopenske poti preko Etiopije v Indijo</a:t>
            </a:r>
          </a:p>
        </p:txBody>
      </p:sp>
      <p:sp>
        <p:nvSpPr>
          <p:cNvPr id="7174" name="Rectangle 10">
            <a:extLst>
              <a:ext uri="{FF2B5EF4-FFF2-40B4-BE49-F238E27FC236}">
                <a16:creationId xmlns:a16="http://schemas.microsoft.com/office/drawing/2014/main" id="{DC9E1C71-81CD-420E-911A-5E8D27E1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714625"/>
            <a:ext cx="529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Bartolomeo Diaz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Z del Afrike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1488 preko Rta dobrega upanja do Indijskega oceana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zaradi neviht in viharjev potovanje končal</a:t>
            </a:r>
          </a:p>
        </p:txBody>
      </p:sp>
      <p:sp>
        <p:nvSpPr>
          <p:cNvPr id="7175" name="Rectangle 11">
            <a:extLst>
              <a:ext uri="{FF2B5EF4-FFF2-40B4-BE49-F238E27FC236}">
                <a16:creationId xmlns:a16="http://schemas.microsoft.com/office/drawing/2014/main" id="{D39EE9EA-ABD6-4CEE-847B-E907B668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924300"/>
            <a:ext cx="6205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Vasco da Gama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trgovsko središče Mombas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preko Indijskega oceana v Indijo (1498)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v drugem prihodu v Indijo (1502) premagal trgovce muslimane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Kalikut postane središče portugalske trgovine v Indiji </a:t>
            </a:r>
          </a:p>
        </p:txBody>
      </p:sp>
      <p:sp>
        <p:nvSpPr>
          <p:cNvPr id="7176" name="Rectangle 12">
            <a:extLst>
              <a:ext uri="{FF2B5EF4-FFF2-40B4-BE49-F238E27FC236}">
                <a16:creationId xmlns:a16="http://schemas.microsoft.com/office/drawing/2014/main" id="{9F114DCE-AC14-4C70-A120-3D338FCD9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572125"/>
            <a:ext cx="57165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Pedro Alvarez Cabral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 na plovbi proti Indiji po naključju prispe v Brazilijo (1500)</a:t>
            </a:r>
          </a:p>
        </p:txBody>
      </p:sp>
      <p:pic>
        <p:nvPicPr>
          <p:cNvPr id="7177" name="Picture 14" descr="Vasco-da-gama-2">
            <a:extLst>
              <a:ext uri="{FF2B5EF4-FFF2-40B4-BE49-F238E27FC236}">
                <a16:creationId xmlns:a16="http://schemas.microsoft.com/office/drawing/2014/main" id="{4F1BA871-9450-4C96-9298-56EFC8F6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b="13078"/>
          <a:stretch>
            <a:fillRect/>
          </a:stretch>
        </p:blipFill>
        <p:spPr bwMode="auto">
          <a:xfrm>
            <a:off x="7092950" y="4005263"/>
            <a:ext cx="10080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ncd02701">
            <a:extLst>
              <a:ext uri="{FF2B5EF4-FFF2-40B4-BE49-F238E27FC236}">
                <a16:creationId xmlns:a16="http://schemas.microsoft.com/office/drawing/2014/main" id="{2A4E9973-869A-464C-A7B1-583A28F6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b="5630"/>
          <a:stretch>
            <a:fillRect/>
          </a:stretch>
        </p:blipFill>
        <p:spPr bwMode="auto">
          <a:xfrm>
            <a:off x="7092950" y="2852738"/>
            <a:ext cx="10302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8" descr="phpD1GgiN">
            <a:extLst>
              <a:ext uri="{FF2B5EF4-FFF2-40B4-BE49-F238E27FC236}">
                <a16:creationId xmlns:a16="http://schemas.microsoft.com/office/drawing/2014/main" id="{D19E3EF4-B953-458B-B33E-C066DEEF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84313"/>
            <a:ext cx="10080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0" descr="sz5_henrik_pomorscak">
            <a:extLst>
              <a:ext uri="{FF2B5EF4-FFF2-40B4-BE49-F238E27FC236}">
                <a16:creationId xmlns:a16="http://schemas.microsoft.com/office/drawing/2014/main" id="{BDE77705-6525-45B9-B76A-246B774B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r="17639" b="14876"/>
          <a:stretch>
            <a:fillRect/>
          </a:stretch>
        </p:blipFill>
        <p:spPr bwMode="auto">
          <a:xfrm>
            <a:off x="7092950" y="333375"/>
            <a:ext cx="10080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4" descr="pedro_alvares_cabral_-_steel_engraving_by_american_bank_note_company">
            <a:extLst>
              <a:ext uri="{FF2B5EF4-FFF2-40B4-BE49-F238E27FC236}">
                <a16:creationId xmlns:a16="http://schemas.microsoft.com/office/drawing/2014/main" id="{00E09823-6164-4282-9996-50D300BA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15379" r="18094" b="17006"/>
          <a:stretch>
            <a:fillRect/>
          </a:stretch>
        </p:blipFill>
        <p:spPr bwMode="auto">
          <a:xfrm>
            <a:off x="7092950" y="5157788"/>
            <a:ext cx="100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olumbus Landing in the New World">
            <a:extLst>
              <a:ext uri="{FF2B5EF4-FFF2-40B4-BE49-F238E27FC236}">
                <a16:creationId xmlns:a16="http://schemas.microsoft.com/office/drawing/2014/main" id="{473FFBB1-64CD-4ABF-B232-4B89A1C1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85875"/>
            <a:ext cx="3000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grada številke diapozitiva 1">
            <a:extLst>
              <a:ext uri="{FF2B5EF4-FFF2-40B4-BE49-F238E27FC236}">
                <a16:creationId xmlns:a16="http://schemas.microsoft.com/office/drawing/2014/main" id="{6F793EBD-274D-4A8A-A99E-C61490D6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39B505-051D-484B-BEE5-FEAD0866F314}" type="slidenum">
              <a:rPr lang="sl-SI" altLang="sl-SI"/>
              <a:pPr eaLnBrk="1" hangingPunct="1"/>
              <a:t>7</a:t>
            </a:fld>
            <a:endParaRPr lang="sl-SI" altLang="sl-SI"/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B2C6E473-B4F0-44F6-A9D9-703C1C68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00063"/>
            <a:ext cx="284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latin typeface="Calibri" panose="020F0502020204030204" pitchFamily="34" charset="0"/>
              </a:rPr>
              <a:t>Španska</a:t>
            </a:r>
            <a:r>
              <a:rPr lang="sl-SI" altLang="sl-SI" sz="2800">
                <a:latin typeface="Tahoma" panose="020B0604030504040204" pitchFamily="34" charset="0"/>
              </a:rPr>
              <a:t> odkritja</a:t>
            </a:r>
          </a:p>
        </p:txBody>
      </p:sp>
      <p:sp>
        <p:nvSpPr>
          <p:cNvPr id="8197" name="Rectangle 10">
            <a:extLst>
              <a:ext uri="{FF2B5EF4-FFF2-40B4-BE49-F238E27FC236}">
                <a16:creationId xmlns:a16="http://schemas.microsoft.com/office/drawing/2014/main" id="{15888D96-DAC7-4FC0-A7C2-81FBBFD2A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71875"/>
            <a:ext cx="47371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Krištof Kolumb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italijanski pomorščak iz Genove</a:t>
            </a:r>
          </a:p>
          <a:p>
            <a:pPr eaLnBrk="1" hangingPunct="1">
              <a:buFontTx/>
              <a:buChar char="•"/>
            </a:pPr>
            <a:r>
              <a:rPr lang="sl-SI" altLang="sl-SI">
                <a:latin typeface="Calibri" panose="020F0502020204030204" pitchFamily="34" charset="0"/>
              </a:rPr>
              <a:t> ukvarjal s pomorstvom in risanjem zemljevidov</a:t>
            </a: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  <p:pic>
        <p:nvPicPr>
          <p:cNvPr id="8198" name="Picture 9" descr="http://www.usa.pipeline.com/community/featurepgs/columbus/ccport2.jpg">
            <a:extLst>
              <a:ext uri="{FF2B5EF4-FFF2-40B4-BE49-F238E27FC236}">
                <a16:creationId xmlns:a16="http://schemas.microsoft.com/office/drawing/2014/main" id="{62912108-FEE9-4E9E-978A-ABAE43AF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85875"/>
            <a:ext cx="23574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Pravokotnik 10">
            <a:extLst>
              <a:ext uri="{FF2B5EF4-FFF2-40B4-BE49-F238E27FC236}">
                <a16:creationId xmlns:a16="http://schemas.microsoft.com/office/drawing/2014/main" id="{D1FC8DFE-D907-4359-AC45-AC410A2D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4500563"/>
            <a:ext cx="7143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3. 8. 1492 s tremi karavelami (Santa Maria, Pinta in Nina) pluje proti Z; </a:t>
            </a:r>
          </a:p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po 10 tednih prispe - San Salvador, Kuba in Haiti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Mali Antili, Jamajka, Portoriko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Trinidad, izliv Orinoka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V obrežje Srednje Amerike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http://etc.usf.edu/clipart/300/310/desoto_3_lg.gif">
            <a:extLst>
              <a:ext uri="{FF2B5EF4-FFF2-40B4-BE49-F238E27FC236}">
                <a16:creationId xmlns:a16="http://schemas.microsoft.com/office/drawing/2014/main" id="{18533E51-2F90-48E3-88C0-EA59E379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3158" b="17300"/>
          <a:stretch>
            <a:fillRect/>
          </a:stretch>
        </p:blipFill>
        <p:spPr bwMode="auto">
          <a:xfrm>
            <a:off x="8286750" y="5786438"/>
            <a:ext cx="7254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grada številke diapozitiva 1">
            <a:extLst>
              <a:ext uri="{FF2B5EF4-FFF2-40B4-BE49-F238E27FC236}">
                <a16:creationId xmlns:a16="http://schemas.microsoft.com/office/drawing/2014/main" id="{786B1CFB-08DC-4274-A97E-EDC73F2B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A99C94-3074-4B82-9D3E-950038DBC709}" type="slidenum">
              <a:rPr lang="sl-SI" altLang="sl-SI"/>
              <a:pPr eaLnBrk="1" hangingPunct="1"/>
              <a:t>8</a:t>
            </a:fld>
            <a:endParaRPr lang="sl-SI" altLang="sl-SI"/>
          </a:p>
        </p:txBody>
      </p:sp>
      <p:sp>
        <p:nvSpPr>
          <p:cNvPr id="9220" name="Pravokotnik 2">
            <a:extLst>
              <a:ext uri="{FF2B5EF4-FFF2-40B4-BE49-F238E27FC236}">
                <a16:creationId xmlns:a16="http://schemas.microsoft.com/office/drawing/2014/main" id="{24410EB9-7CAC-41CC-B160-CC3CAE1B2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7894637" cy="1095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Amerigo Vespucci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1499-1502 obrežje Sre. in J Amerike do Brazilije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ime Amerika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V. N. Balboa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prekoračil Panamsko ožino in odkril Tihi ocean (1513)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Ferdinand Magellan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 rodu Portugalec, želel preko Atlantika doseči Indijo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odkril preliv med Južno A. in Ognjeno zemljo (Magellanov preliv)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s posadko prispel na Filipinsko otočje, v sporu z domačini ubit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Fernando Cortez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osvoji Mehiko in uniči civilizacijo Aztekov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Pedro de Alvarado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podredi si kulturo Majev v Gvatemali (1525)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Francisco Pizzaro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uničil inkovsko kraljestvo v Peruju, preostanek Inkov se zateče v Machu Picchu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osvajanje ozemlja od Ekvadorja do Čila konča z njegovo smrtjo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r>
              <a:rPr lang="sl-SI" altLang="sl-SI" sz="2400">
                <a:latin typeface="Calibri" panose="020F0502020204030204" pitchFamily="34" charset="0"/>
              </a:rPr>
              <a:t>Cabez de Vaca in Hernando de Soto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latin typeface="Calibri" panose="020F0502020204030204" pitchFamily="34" charset="0"/>
              </a:rPr>
              <a:t> odkrivala območje ob reki Mississippi in Skalno gorovje</a:t>
            </a: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 sz="2400">
              <a:latin typeface="Calibri" panose="020F0502020204030204" pitchFamily="34" charset="0"/>
            </a:endParaRPr>
          </a:p>
          <a:p>
            <a:pPr eaLnBrk="1" hangingPunct="1"/>
            <a:endParaRPr lang="sl-SI" altLang="sl-SI" sz="800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  <a:p>
            <a:pPr eaLnBrk="1" hangingPunct="1"/>
            <a:endParaRPr lang="sl-SI" altLang="sl-SI">
              <a:latin typeface="Calibri" panose="020F0502020204030204" pitchFamily="34" charset="0"/>
            </a:endParaRPr>
          </a:p>
        </p:txBody>
      </p:sp>
      <p:pic>
        <p:nvPicPr>
          <p:cNvPr id="9221" name="Picture 2" descr="http://www.corning.k12.ia.us/images/verna/WebQuest_files/Amerigo.jpg">
            <a:extLst>
              <a:ext uri="{FF2B5EF4-FFF2-40B4-BE49-F238E27FC236}">
                <a16:creationId xmlns:a16="http://schemas.microsoft.com/office/drawing/2014/main" id="{628CB747-CF07-475C-9344-A033B4F2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t="13792" r="16573" b="17239"/>
          <a:stretch>
            <a:fillRect/>
          </a:stretch>
        </p:blipFill>
        <p:spPr bwMode="auto">
          <a:xfrm>
            <a:off x="7986713" y="142875"/>
            <a:ext cx="7429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en.numista.com/catalogue/photos/panama/g23.jpg">
            <a:extLst>
              <a:ext uri="{FF2B5EF4-FFF2-40B4-BE49-F238E27FC236}">
                <a16:creationId xmlns:a16="http://schemas.microsoft.com/office/drawing/2014/main" id="{614372E4-EB14-4B54-901B-4D1E6262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6370" r="19801" b="12201"/>
          <a:stretch>
            <a:fillRect/>
          </a:stretch>
        </p:blipFill>
        <p:spPr bwMode="auto">
          <a:xfrm>
            <a:off x="8001000" y="1143000"/>
            <a:ext cx="7381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http://blog.fleetowner.com/trucks_at_work/wp-content/uploads/2009/05/ferd1.png">
            <a:extLst>
              <a:ext uri="{FF2B5EF4-FFF2-40B4-BE49-F238E27FC236}">
                <a16:creationId xmlns:a16="http://schemas.microsoft.com/office/drawing/2014/main" id="{11DDCA09-761A-4BCD-A281-A9921170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5988" r="15385" b="23457"/>
          <a:stretch>
            <a:fillRect/>
          </a:stretch>
        </p:blipFill>
        <p:spPr bwMode="auto">
          <a:xfrm>
            <a:off x="8001000" y="2071688"/>
            <a:ext cx="7334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www.probertencyclopaedia.com/j/Fernando%20Cortez.jpg">
            <a:extLst>
              <a:ext uri="{FF2B5EF4-FFF2-40B4-BE49-F238E27FC236}">
                <a16:creationId xmlns:a16="http://schemas.microsoft.com/office/drawing/2014/main" id="{A68E73BD-9FC8-48CC-95AE-160D7CAC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>
            <a:fillRect/>
          </a:stretch>
        </p:blipFill>
        <p:spPr bwMode="auto">
          <a:xfrm>
            <a:off x="8001000" y="2928938"/>
            <a:ext cx="714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http://www.latinamericanstudies.org/colonial/pedro-alvarado-1.jpg">
            <a:hlinkClick r:id="rId7"/>
            <a:extLst>
              <a:ext uri="{FF2B5EF4-FFF2-40B4-BE49-F238E27FC236}">
                <a16:creationId xmlns:a16="http://schemas.microsoft.com/office/drawing/2014/main" id="{9ACEB0A2-F9B3-4F5A-BBFB-2957DAB7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29063"/>
            <a:ext cx="714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http://www.nndb.com/people/573/000050423/francisco-pizarro.jpg">
            <a:extLst>
              <a:ext uri="{FF2B5EF4-FFF2-40B4-BE49-F238E27FC236}">
                <a16:creationId xmlns:a16="http://schemas.microsoft.com/office/drawing/2014/main" id="{0E9300A0-1B2E-4AE5-8631-41F25BF5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57750"/>
            <a:ext cx="7143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http://www.sjsu.edu/faculty/watkins/cabeza.jpg">
            <a:extLst>
              <a:ext uri="{FF2B5EF4-FFF2-40B4-BE49-F238E27FC236}">
                <a16:creationId xmlns:a16="http://schemas.microsoft.com/office/drawing/2014/main" id="{10ADA419-7085-4806-92A6-6A7C9E0B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0"/>
          <a:stretch>
            <a:fillRect/>
          </a:stretch>
        </p:blipFill>
        <p:spPr bwMode="auto">
          <a:xfrm>
            <a:off x="7643813" y="5786438"/>
            <a:ext cx="765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številke diapozitiva 1">
            <a:extLst>
              <a:ext uri="{FF2B5EF4-FFF2-40B4-BE49-F238E27FC236}">
                <a16:creationId xmlns:a16="http://schemas.microsoft.com/office/drawing/2014/main" id="{F7A8195F-4635-4A58-9F70-9E4E6AEA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1BA783-3EC5-4BEB-BA3D-57EF2C2564B9}" type="slidenum">
              <a:rPr lang="sl-SI" altLang="sl-SI"/>
              <a:pPr eaLnBrk="1" hangingPunct="1"/>
              <a:t>9</a:t>
            </a:fld>
            <a:endParaRPr lang="sl-SI" altLang="sl-SI"/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201E4065-FAB6-408D-9F16-00BF5C5B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5750"/>
            <a:ext cx="6948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>
                <a:latin typeface="Tahoma" panose="020B0604030504040204" pitchFamily="34" charset="0"/>
              </a:rPr>
              <a:t>Delitev monopola med Španci in Portugalci</a:t>
            </a:r>
          </a:p>
        </p:txBody>
      </p:sp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7405F68B-96D4-4434-B695-E8BC042AA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786188"/>
            <a:ext cx="88534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/>
              <a:t> Portugalci menili, da je trgovina z Vzhodom njihov privilegij (pristanišče v Lizboni)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/>
              <a:t> papež Nikolaj V. z bulo uzakoni posest afriških obal Portugalcem (1454)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/>
              <a:t> sporazum v Tordesillasu (1494): Španci ozemlja zahodno od 46. poldnevnika </a:t>
            </a:r>
          </a:p>
          <a:p>
            <a:pPr eaLnBrk="1" hangingPunct="1"/>
            <a:r>
              <a:rPr lang="sl-SI" altLang="sl-SI"/>
              <a:t>zahodne dolžine, Portugalci ozemlje vzhodno od njega (Brazilija in vzhodna trgovina)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/>
              <a:t> Francija in Anglija se z delitvijo ne strinjata - pomorska bitka</a:t>
            </a:r>
          </a:p>
          <a:p>
            <a:pPr eaLnBrk="1" hangingPunct="1"/>
            <a:endParaRPr lang="sl-SI" altLang="sl-SI"/>
          </a:p>
        </p:txBody>
      </p:sp>
      <p:pic>
        <p:nvPicPr>
          <p:cNvPr id="10245" name="Picture 2" descr="http://www.verdenshandel.dk/portugal/emner/tordesillas/kort1a.jpg">
            <a:extLst>
              <a:ext uri="{FF2B5EF4-FFF2-40B4-BE49-F238E27FC236}">
                <a16:creationId xmlns:a16="http://schemas.microsoft.com/office/drawing/2014/main" id="{BE94CEC1-8054-4451-A30D-537EC131B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00125"/>
            <a:ext cx="24288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On-screen Show (4:3)</PresentationFormat>
  <Paragraphs>262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2019-06-03T09:14:52Z</dcterms:created>
  <dcterms:modified xsi:type="dcterms:W3CDTF">2019-06-03T09:14:52Z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