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AB3E73D1-32EC-4383-B4AC-C1195224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01601-179E-462F-8EFF-7B8A0DF5673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841A85E8-C931-42F4-A6CA-E77E90EA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D5AEBA88-1C46-479F-BA4E-FFBBF33A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1531E-53EC-4538-BE4D-63AA324ED71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1156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CEAE707-0B4C-4129-8467-6606AB2C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8AC59-2025-4A27-91F9-D5C277279378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661D5F85-7A79-4442-B0F9-969FDF8B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57F0A8A-C506-4245-B757-E5A866D9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7749-B466-4E95-BB51-C2A4BD9FFAB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6670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52047FC-8E18-4F46-A67D-C7D28C8E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856F8-EA51-46CA-9AC4-574F9B93045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D1DD213-247A-4A15-ADF3-EEB783D0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D12D3034-A0CC-4A7A-A1C0-80313AEA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4D277-EFE6-4952-AEBE-6C53D051FAC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3281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DC9DA54C-4380-4631-80D6-69C5F724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1EA5C-DC11-4F61-8BF0-DB517DC6AB1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1BA58CD-5AA4-471C-9358-09613534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09A88056-9240-4DEC-87D9-F9B2AB8B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876F4-7924-4663-8AB7-B6126EED3D5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701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44E14676-39E4-4BFA-85A7-2E989D54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5F60A-138C-49D3-A1DE-5113778F7CC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0B2817F7-D90D-4C68-9267-F1F4A5FA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C0DFC46-EDCB-4434-B2DD-07858D96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91E3E-CFA7-4C1F-8993-FABDA3BCA91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4580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220CDD55-960A-4F84-9F2A-613644D7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89943-B0D6-4142-9F39-E6CBBC09766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6B82485C-FF4C-4ABF-9561-21939858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E782BDA9-EF5B-4BA6-8401-53A47D0E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719FB-4BDC-412B-9C4F-2AA9806B740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1772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6B649AB0-99EE-489D-A1AC-C1181CC9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426C-7246-4F37-9E4D-0AB05663E72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2F8A6603-80A6-498E-8998-D9F7D5BF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1C7A55CA-585C-4D27-9807-635AAE14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64E6D-51A5-4546-9AEC-9C996C2AFDD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71980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30D09FE1-4D80-42EE-9EF0-7DE416BF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11F47-E766-47B6-9768-A3DE43115E00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68D1B81E-2414-4024-95D3-EB1200A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46A11E1A-B260-447F-9C82-2063CF24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6723C-9522-4A5F-80D9-7114D8EF8C2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162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82F0F5BD-9A30-4E13-8309-3040D244D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6BF6-2F72-488F-9703-91988AB5F09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D9AE5B85-8803-479C-8BDA-26B7AFDD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27335AF8-7845-4AD3-A049-24C03A8E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1FC28-7C8A-4356-80CC-1C345514F73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6205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848130C9-D89F-4899-AD74-EA4B990E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AEEDB-E084-495D-88AB-2BD0275F05C0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DCA707ED-F752-43AF-B677-06EE3A4F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484DB5FF-4795-45FF-AA5D-E27A5456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5F0CF-60CC-4E36-AA98-58C5648FF76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4186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B509A634-0BA1-4350-B255-335530564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E1687-3D7A-4C03-8609-FD887EE58AB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EA312589-21F0-4629-AF20-4C94081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ED82380D-94DE-4291-BA76-01573EDC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93D86-6A3C-4579-91A1-C901E62F5FC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8951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5A487F89-6883-4D5B-9D4B-E87F307CBA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280F2B19-18B1-442C-B9D0-5F68FF5836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DC6969FF-FFD5-40F6-873F-C8695BA7B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103775-C943-4833-AEA9-3C9761EA505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8866B5A2-0C1F-49FA-9C87-03785CF9C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96EFE8F-DAF1-430E-A1EA-3A2DF4EB2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B787E77-7059-434A-A4FD-BD98E077682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>
            <a:extLst>
              <a:ext uri="{FF2B5EF4-FFF2-40B4-BE49-F238E27FC236}">
                <a16:creationId xmlns:a16="http://schemas.microsoft.com/office/drawing/2014/main" id="{69D47C13-ED60-430C-ADE9-1D1DC1A7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981075"/>
            <a:ext cx="7772400" cy="1470025"/>
          </a:xfrm>
        </p:spPr>
        <p:txBody>
          <a:bodyPr/>
          <a:lstStyle/>
          <a:p>
            <a:r>
              <a:rPr lang="sl-SI" altLang="sl-SI" sz="6600" b="1">
                <a:latin typeface="Papyrus" panose="03070502060502030205" pitchFamily="66" charset="0"/>
              </a:rPr>
              <a:t>GLADIATORJI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FBCD07-06C7-4812-A088-492A68FE0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9975" y="4797425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C4B74E5E-768E-4654-B052-C7C34206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82089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4421F223-EED7-480C-ABBB-4A76DBB9F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4114800" cy="564991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EQUES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konjenik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lahek oklep, čelada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konjeniški ščit – </a:t>
            </a:r>
            <a:r>
              <a:rPr lang="sl-SI" dirty="0" err="1"/>
              <a:t>parma</a:t>
            </a:r>
            <a:r>
              <a:rPr lang="sl-SI" dirty="0"/>
              <a:t> </a:t>
            </a:r>
            <a:r>
              <a:rPr lang="sl-SI" dirty="0" err="1"/>
              <a:t>equestris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kopje – </a:t>
            </a:r>
            <a:r>
              <a:rPr lang="sl-SI" dirty="0" err="1"/>
              <a:t>hasta</a:t>
            </a:r>
            <a:r>
              <a:rPr lang="sl-SI" dirty="0"/>
              <a:t> in meč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le proti drugim konjenikom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E9DC030-B501-4C22-8F5F-026BA7B70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r="14587"/>
          <a:stretch>
            <a:fillRect/>
          </a:stretch>
        </p:blipFill>
        <p:spPr bwMode="auto">
          <a:xfrm>
            <a:off x="3563938" y="4124325"/>
            <a:ext cx="2447925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grada vsebine 2">
            <a:extLst>
              <a:ext uri="{FF2B5EF4-FFF2-40B4-BE49-F238E27FC236}">
                <a16:creationId xmlns:a16="http://schemas.microsoft.com/office/drawing/2014/main" id="{54F6EEDA-0EE2-4145-A222-4CF78AF37E46}"/>
              </a:ext>
            </a:extLst>
          </p:cNvPr>
          <p:cNvSpPr txBox="1">
            <a:spLocks/>
          </p:cNvSpPr>
          <p:nvPr/>
        </p:nvSpPr>
        <p:spPr>
          <a:xfrm>
            <a:off x="4572000" y="549275"/>
            <a:ext cx="4402138" cy="5648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ESSEDARIUS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prišel naj bi iz Britanije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bojna kočija</a:t>
            </a:r>
          </a:p>
        </p:txBody>
      </p:sp>
      <p:pic>
        <p:nvPicPr>
          <p:cNvPr id="11269" name="Picture 4">
            <a:extLst>
              <a:ext uri="{FF2B5EF4-FFF2-40B4-BE49-F238E27FC236}">
                <a16:creationId xmlns:a16="http://schemas.microsoft.com/office/drawing/2014/main" id="{6B520F53-08F9-49A4-B3BF-C7C5DD2E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20938"/>
            <a:ext cx="3455987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8878CDF7-A4B3-4956-AD7C-AEBC347DA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4402138" cy="564991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GLADIATRIX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ženska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katerikoli tip gladiatorja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6D317C25-1778-4528-9AAB-0C34E422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68638"/>
            <a:ext cx="15144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grada vsebine 2">
            <a:extLst>
              <a:ext uri="{FF2B5EF4-FFF2-40B4-BE49-F238E27FC236}">
                <a16:creationId xmlns:a16="http://schemas.microsoft.com/office/drawing/2014/main" id="{65EA84DE-7282-4FDD-8F9A-AD05252DE54F}"/>
              </a:ext>
            </a:extLst>
          </p:cNvPr>
          <p:cNvSpPr txBox="1">
            <a:spLocks/>
          </p:cNvSpPr>
          <p:nvPr/>
        </p:nvSpPr>
        <p:spPr>
          <a:xfrm>
            <a:off x="4376738" y="433388"/>
            <a:ext cx="4403725" cy="5649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LAQUEARIUS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 err="1"/>
              <a:t>retarij</a:t>
            </a:r>
            <a:r>
              <a:rPr lang="sl-SI" dirty="0"/>
              <a:t> z lasom </a:t>
            </a:r>
          </a:p>
        </p:txBody>
      </p:sp>
      <p:pic>
        <p:nvPicPr>
          <p:cNvPr id="12293" name="Picture 3">
            <a:extLst>
              <a:ext uri="{FF2B5EF4-FFF2-40B4-BE49-F238E27FC236}">
                <a16:creationId xmlns:a16="http://schemas.microsoft.com/office/drawing/2014/main" id="{0947B541-2363-4E32-82CE-2A41180F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133600"/>
            <a:ext cx="307657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D342BAD8-09E1-41D2-8F77-2D64AD503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4546600" cy="564991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PAEGNIARIUS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ni sodeloval v resnih dvobojih ampak med odmori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D3EE2FFD-D791-48D9-879D-112FAFE8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4424362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grada vsebine 2">
            <a:extLst>
              <a:ext uri="{FF2B5EF4-FFF2-40B4-BE49-F238E27FC236}">
                <a16:creationId xmlns:a16="http://schemas.microsoft.com/office/drawing/2014/main" id="{8C742D77-F7F8-407A-8D0D-132E7EAE79F6}"/>
              </a:ext>
            </a:extLst>
          </p:cNvPr>
          <p:cNvSpPr txBox="1">
            <a:spLocks/>
          </p:cNvSpPr>
          <p:nvPr/>
        </p:nvSpPr>
        <p:spPr>
          <a:xfrm>
            <a:off x="4878388" y="476250"/>
            <a:ext cx="4140200" cy="527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RUDIARIUS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že osvobojeni gladiatorji, ki so ostali v areni</a:t>
            </a:r>
          </a:p>
        </p:txBody>
      </p:sp>
      <p:pic>
        <p:nvPicPr>
          <p:cNvPr id="13317" name="Picture 3">
            <a:extLst>
              <a:ext uri="{FF2B5EF4-FFF2-40B4-BE49-F238E27FC236}">
                <a16:creationId xmlns:a16="http://schemas.microsoft.com/office/drawing/2014/main" id="{16366DC4-DEF5-49B2-A13B-DE606A0A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55913"/>
            <a:ext cx="230346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10B26E80-3F31-404E-8CED-D0283A8B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4330700" cy="564991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SAGITTARIUS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lokostrelec (na konju)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7A6E1309-80B9-4B12-BBC5-44ECBB69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76475"/>
            <a:ext cx="23812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grada vsebine 2">
            <a:extLst>
              <a:ext uri="{FF2B5EF4-FFF2-40B4-BE49-F238E27FC236}">
                <a16:creationId xmlns:a16="http://schemas.microsoft.com/office/drawing/2014/main" id="{E6164282-8439-4600-BAED-8B8CF51C7EB7}"/>
              </a:ext>
            </a:extLst>
          </p:cNvPr>
          <p:cNvSpPr txBox="1">
            <a:spLocks/>
          </p:cNvSpPr>
          <p:nvPr/>
        </p:nvSpPr>
        <p:spPr>
          <a:xfrm>
            <a:off x="4572000" y="404813"/>
            <a:ext cx="4176713" cy="5649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VELITES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Sulica pritrjena na jermen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14341" name="Picture 3">
            <a:extLst>
              <a:ext uri="{FF2B5EF4-FFF2-40B4-BE49-F238E27FC236}">
                <a16:creationId xmlns:a16="http://schemas.microsoft.com/office/drawing/2014/main" id="{7516E463-83F0-4C1D-914E-690706D4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441575"/>
            <a:ext cx="324008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D0F7AC57-A073-403E-B11B-3CAFB8EB7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404813"/>
            <a:ext cx="4103687" cy="604837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THRAEX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majhni pravokotni ščit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ukrivljen meč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čelade z grifonom</a:t>
            </a:r>
          </a:p>
        </p:txBody>
      </p:sp>
      <p:sp>
        <p:nvSpPr>
          <p:cNvPr id="4" name="Ograda vsebine 2">
            <a:extLst>
              <a:ext uri="{FF2B5EF4-FFF2-40B4-BE49-F238E27FC236}">
                <a16:creationId xmlns:a16="http://schemas.microsoft.com/office/drawing/2014/main" id="{56F48EBE-F9DA-4A5B-8719-39FCF2B40880}"/>
              </a:ext>
            </a:extLst>
          </p:cNvPr>
          <p:cNvSpPr txBox="1">
            <a:spLocks/>
          </p:cNvSpPr>
          <p:nvPr/>
        </p:nvSpPr>
        <p:spPr>
          <a:xfrm>
            <a:off x="4727575" y="412750"/>
            <a:ext cx="4105275" cy="6048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HOPLOMACHUS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po vzoru hoplitov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kopje in meč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u="sng" dirty="0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EA9FF0F4-F3E9-4EB3-AE19-BF352A0DF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20177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>
            <a:extLst>
              <a:ext uri="{FF2B5EF4-FFF2-40B4-BE49-F238E27FC236}">
                <a16:creationId xmlns:a16="http://schemas.microsoft.com/office/drawing/2014/main" id="{03201FB7-BBDF-417F-8B4D-2563749E1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517775"/>
            <a:ext cx="28082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843012B1-43DD-4F1E-A185-8018395D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3213100"/>
            <a:ext cx="280193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slov 1">
            <a:extLst>
              <a:ext uri="{FF2B5EF4-FFF2-40B4-BE49-F238E27FC236}">
                <a16:creationId xmlns:a16="http://schemas.microsoft.com/office/drawing/2014/main" id="{C72E1A32-5DE2-4C23-91E9-718AF8D7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Papyrus" panose="03070502060502030205" pitchFamily="66" charset="0"/>
              </a:rPr>
              <a:t>KOLOSEJ  IN  IGRE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1A2206F-0FB4-4FDC-9DE0-043B3CA96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7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Kolosej v Rimu, zgrajen </a:t>
            </a:r>
            <a:r>
              <a:rPr lang="sl-SI" dirty="0" err="1"/>
              <a:t>l.80</a:t>
            </a:r>
            <a:r>
              <a:rPr lang="sl-SI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višina: 57 m, kapaciteta: 50 000 gledalcev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otvoritev: 100 dni iger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970603F5-AFC1-4412-988E-DF63B424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346575"/>
            <a:ext cx="3259137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>
            <a:extLst>
              <a:ext uri="{FF2B5EF4-FFF2-40B4-BE49-F238E27FC236}">
                <a16:creationId xmlns:a16="http://schemas.microsoft.com/office/drawing/2014/main" id="{07EF32F6-3DCC-417A-8CC5-174726B7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4508500"/>
            <a:ext cx="2633662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>
            <a:extLst>
              <a:ext uri="{FF2B5EF4-FFF2-40B4-BE49-F238E27FC236}">
                <a16:creationId xmlns:a16="http://schemas.microsoft.com/office/drawing/2014/main" id="{F72AF375-C42B-4A56-93E0-5E06F4A9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52738"/>
            <a:ext cx="314483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grada vsebine 2">
            <a:extLst>
              <a:ext uri="{FF2B5EF4-FFF2-40B4-BE49-F238E27FC236}">
                <a16:creationId xmlns:a16="http://schemas.microsoft.com/office/drawing/2014/main" id="{C15EC218-5FA5-44A3-A3B3-BAFD2333F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8147050" cy="5689600"/>
          </a:xfrm>
        </p:spPr>
        <p:txBody>
          <a:bodyPr/>
          <a:lstStyle/>
          <a:p>
            <a:r>
              <a:rPr lang="sl-SI" altLang="sl-SI"/>
              <a:t>za praznike</a:t>
            </a:r>
          </a:p>
          <a:p>
            <a:r>
              <a:rPr lang="sl-SI" altLang="sl-SI"/>
              <a:t>pred igrami parada gladiatorjev</a:t>
            </a:r>
          </a:p>
          <a:p>
            <a:r>
              <a:rPr lang="sl-SI" altLang="sl-SI"/>
              <a:t>trgovci</a:t>
            </a:r>
          </a:p>
          <a:p>
            <a:r>
              <a:rPr lang="sl-SI" altLang="sl-SI"/>
              <a:t>do vstopnic imeli prednost najvišji družbeni razredi</a:t>
            </a:r>
          </a:p>
          <a:p>
            <a:r>
              <a:rPr lang="sl-SI" altLang="sl-SI"/>
              <a:t>najslabši sedeži: ženske, vojaki prišleki in sužnji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028A5A35-2D7A-4688-BA9D-BD143B8F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121150"/>
            <a:ext cx="35417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grada vsebine 2">
            <a:extLst>
              <a:ext uri="{FF2B5EF4-FFF2-40B4-BE49-F238E27FC236}">
                <a16:creationId xmlns:a16="http://schemas.microsoft.com/office/drawing/2014/main" id="{3BA42567-F209-410F-A445-ABB913374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813"/>
            <a:ext cx="7499350" cy="5976937"/>
          </a:xfrm>
        </p:spPr>
        <p:txBody>
          <a:bodyPr/>
          <a:lstStyle/>
          <a:p>
            <a:r>
              <a:rPr lang="sl-SI" altLang="sl-SI"/>
              <a:t>igre se začele z lovom/bojem z zvermi, usmrtitvami</a:t>
            </a:r>
          </a:p>
          <a:p>
            <a:r>
              <a:rPr lang="sl-SI" altLang="sl-SI"/>
              <a:t>predstavitev orožja, ogrevanje gladiatorjev</a:t>
            </a:r>
          </a:p>
          <a:p>
            <a:r>
              <a:rPr lang="sl-SI" altLang="sl-SI"/>
              <a:t>bitke popoldne</a:t>
            </a:r>
          </a:p>
          <a:p>
            <a:r>
              <a:rPr lang="sl-SI" altLang="sl-SI"/>
              <a:t>mož na moža, 2-15 min, 10-12 na dan</a:t>
            </a:r>
          </a:p>
          <a:p>
            <a:r>
              <a:rPr lang="sl-SI" altLang="sl-SI"/>
              <a:t>zgodovinske bitke</a:t>
            </a:r>
          </a:p>
          <a:p>
            <a:r>
              <a:rPr lang="sl-SI" altLang="sl-SI"/>
              <a:t>cesar/organizator odloča o življenju in smrti</a:t>
            </a:r>
          </a:p>
          <a:p>
            <a:r>
              <a:rPr lang="sl-SI" altLang="sl-SI"/>
              <a:t>preverjanje trupel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5C35024A-0B00-48BA-9F2B-2D7126CF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97425"/>
            <a:ext cx="31686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EDFDC4DA-3866-4106-96E0-64ABEF03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1125538"/>
            <a:ext cx="302418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>
            <a:extLst>
              <a:ext uri="{FF2B5EF4-FFF2-40B4-BE49-F238E27FC236}">
                <a16:creationId xmlns:a16="http://schemas.microsoft.com/office/drawing/2014/main" id="{3F8AF20E-1FB4-4612-AD6B-5FA81130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Papyrus" panose="03070502060502030205" pitchFamily="66" charset="0"/>
              </a:rPr>
              <a:t>SPARTAKOV  UPOR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CE440BE-3430-420D-B89B-0E5D2F848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600200"/>
            <a:ext cx="8640763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73 pr. Kr., </a:t>
            </a:r>
            <a:r>
              <a:rPr lang="sl-SI" dirty="0" err="1"/>
              <a:t>tračan</a:t>
            </a:r>
            <a:r>
              <a:rPr lang="sl-SI" dirty="0"/>
              <a:t> </a:t>
            </a:r>
            <a:r>
              <a:rPr lang="sl-SI" dirty="0" err="1"/>
              <a:t>Spartak</a:t>
            </a:r>
            <a:r>
              <a:rPr lang="sl-SI" dirty="0"/>
              <a:t>, </a:t>
            </a:r>
            <a:r>
              <a:rPr lang="sl-SI" dirty="0" err="1"/>
              <a:t>galec</a:t>
            </a:r>
            <a:r>
              <a:rPr lang="sl-SI" dirty="0"/>
              <a:t> </a:t>
            </a:r>
            <a:r>
              <a:rPr lang="sl-SI" dirty="0" err="1"/>
              <a:t>Kriks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70 sužnjev         60 000 upornikov (tudi svobodni)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Mark </a:t>
            </a:r>
            <a:r>
              <a:rPr lang="sl-SI" dirty="0" err="1"/>
              <a:t>Lucinij</a:t>
            </a:r>
            <a:r>
              <a:rPr lang="sl-SI" dirty="0"/>
              <a:t> Kras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reka </a:t>
            </a:r>
            <a:r>
              <a:rPr lang="sl-SI" dirty="0" err="1"/>
              <a:t>Silarus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 err="1"/>
              <a:t>Spartak</a:t>
            </a:r>
            <a:r>
              <a:rPr lang="sl-SI" dirty="0"/>
              <a:t>?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med </a:t>
            </a:r>
            <a:r>
              <a:rPr lang="sl-SI" dirty="0" err="1"/>
              <a:t>Capuo</a:t>
            </a:r>
            <a:r>
              <a:rPr lang="sl-SI" dirty="0"/>
              <a:t> in Rimom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6000 križanih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3C926E6B-3F04-4D04-B720-F27502F6BF6D}"/>
              </a:ext>
            </a:extLst>
          </p:cNvPr>
          <p:cNvCxnSpPr/>
          <p:nvPr/>
        </p:nvCxnSpPr>
        <p:spPr>
          <a:xfrm>
            <a:off x="2603500" y="2492375"/>
            <a:ext cx="7207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Picture 2">
            <a:extLst>
              <a:ext uri="{FF2B5EF4-FFF2-40B4-BE49-F238E27FC236}">
                <a16:creationId xmlns:a16="http://schemas.microsoft.com/office/drawing/2014/main" id="{ECC94D46-FF6D-4A79-B1DB-B3EBBC5AD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19388"/>
            <a:ext cx="25241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>
            <a:extLst>
              <a:ext uri="{FF2B5EF4-FFF2-40B4-BE49-F238E27FC236}">
                <a16:creationId xmlns:a16="http://schemas.microsoft.com/office/drawing/2014/main" id="{A1024828-C65C-40BF-AFD6-97F5B912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73463"/>
            <a:ext cx="23812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946DF7-2EE4-4AE8-A048-10D76875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b="1" dirty="0">
                <a:latin typeface="Papyrus" panose="03070502060502030205" pitchFamily="66" charset="0"/>
              </a:rPr>
              <a:t>ZADNJI  DNEVI GLADIATORJEV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C00E1DC-6CFD-4EF9-BDFA-A7958F2F1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cesar </a:t>
            </a:r>
            <a:r>
              <a:rPr lang="sl-SI" dirty="0" err="1"/>
              <a:t>Komnstantin</a:t>
            </a:r>
            <a:r>
              <a:rPr lang="sl-SI" dirty="0"/>
              <a:t> l. 326 sprejme krščanstvo, prepove igre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nekateri jih poskušajo ponovno vpeljati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cesar </a:t>
            </a:r>
            <a:r>
              <a:rPr lang="sl-SI" dirty="0" err="1"/>
              <a:t>Honorij</a:t>
            </a:r>
            <a:r>
              <a:rPr lang="sl-SI" dirty="0"/>
              <a:t> l. 400 naredi konec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kamenje iz katerega je bil zgrajen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Kolosej so uporabili za izgradnjo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drugih stavb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2691AABE-F94B-4016-AC7C-398E9CC4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328988"/>
            <a:ext cx="16906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>
            <a:extLst>
              <a:ext uri="{FF2B5EF4-FFF2-40B4-BE49-F238E27FC236}">
                <a16:creationId xmlns:a16="http://schemas.microsoft.com/office/drawing/2014/main" id="{7EA8E184-5FD7-4391-B644-F82A7652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084763"/>
            <a:ext cx="136842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slov 1">
            <a:extLst>
              <a:ext uri="{FF2B5EF4-FFF2-40B4-BE49-F238E27FC236}">
                <a16:creationId xmlns:a16="http://schemas.microsoft.com/office/drawing/2014/main" id="{BD74612C-D9A9-4863-87F3-68DE34234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1200" y="1341438"/>
            <a:ext cx="1028700" cy="927100"/>
          </a:xfrm>
        </p:spPr>
        <p:txBody>
          <a:bodyPr/>
          <a:lstStyle/>
          <a:p>
            <a:endParaRPr lang="sl-SI" altLang="sl-SI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B8A56AA-9E87-4645-95A7-BFFE2F9B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50403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err="1"/>
              <a:t>gladius</a:t>
            </a:r>
            <a:r>
              <a:rPr lang="sl-SI" dirty="0"/>
              <a:t> (lat.) – meč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gladiator (lat.) – mečevalec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začetek: Rim 264 pr. Kr.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moški: sužnji, zločinci, vojni ujetniki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možnost zaslužka, osvoboditve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   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1C97A317-4E37-4907-8AD1-823E27466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289083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upload.wikimedia.org/wikipedia/commons/0/01/Roman_gladius-transparent.png">
            <a:extLst>
              <a:ext uri="{FF2B5EF4-FFF2-40B4-BE49-F238E27FC236}">
                <a16:creationId xmlns:a16="http://schemas.microsoft.com/office/drawing/2014/main" id="{0BAAB774-7488-4428-9AA5-9328361B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454400"/>
            <a:ext cx="1303338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94E3C79-3B22-482B-8F7A-71DAA642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941888"/>
            <a:ext cx="22923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>
            <a:extLst>
              <a:ext uri="{FF2B5EF4-FFF2-40B4-BE49-F238E27FC236}">
                <a16:creationId xmlns:a16="http://schemas.microsoft.com/office/drawing/2014/main" id="{245750E7-633E-43D5-8F88-B66CAF1F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21507" name="Ograda vsebine 2">
            <a:extLst>
              <a:ext uri="{FF2B5EF4-FFF2-40B4-BE49-F238E27FC236}">
                <a16:creationId xmlns:a16="http://schemas.microsoft.com/office/drawing/2014/main" id="{6B43963C-035C-4C41-8597-3A9694765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C934FBA8-1B9B-4068-9610-147574E14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5281612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>
            <a:extLst>
              <a:ext uri="{FF2B5EF4-FFF2-40B4-BE49-F238E27FC236}">
                <a16:creationId xmlns:a16="http://schemas.microsoft.com/office/drawing/2014/main" id="{9B9BDE1C-0344-4DB5-AA07-184E5402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60363"/>
            <a:ext cx="28749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>
            <a:extLst>
              <a:ext uri="{FF2B5EF4-FFF2-40B4-BE49-F238E27FC236}">
                <a16:creationId xmlns:a16="http://schemas.microsoft.com/office/drawing/2014/main" id="{CE78FCFF-70C4-4D15-A4EF-EA7603BE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0" t="3552" r="1260" b="9158"/>
          <a:stretch>
            <a:fillRect/>
          </a:stretch>
        </p:blipFill>
        <p:spPr bwMode="auto">
          <a:xfrm>
            <a:off x="803275" y="2997200"/>
            <a:ext cx="571500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>
            <a:extLst>
              <a:ext uri="{FF2B5EF4-FFF2-40B4-BE49-F238E27FC236}">
                <a16:creationId xmlns:a16="http://schemas.microsoft.com/office/drawing/2014/main" id="{96769019-DDE2-4D0D-B0F3-5397CF19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57563"/>
            <a:ext cx="2168525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slov 1">
            <a:extLst>
              <a:ext uri="{FF2B5EF4-FFF2-40B4-BE49-F238E27FC236}">
                <a16:creationId xmlns:a16="http://schemas.microsoft.com/office/drawing/2014/main" id="{49A1934C-09BD-419F-AB5B-1C0874661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Papyrus" panose="03070502060502030205" pitchFamily="66" charset="0"/>
              </a:rPr>
              <a:t>VIRI</a:t>
            </a:r>
          </a:p>
        </p:txBody>
      </p:sp>
      <p:sp>
        <p:nvSpPr>
          <p:cNvPr id="22531" name="Ograda vsebine 2">
            <a:extLst>
              <a:ext uri="{FF2B5EF4-FFF2-40B4-BE49-F238E27FC236}">
                <a16:creationId xmlns:a16="http://schemas.microsoft.com/office/drawing/2014/main" id="{E8B043B2-D84B-433A-968D-8B62A4AA2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Murrell D. (2009). Gladiatorji. </a:t>
            </a:r>
          </a:p>
          <a:p>
            <a:r>
              <a:rPr lang="sl-SI" altLang="sl-SI"/>
              <a:t>Gladiator (online) [2015]. Dostopno na spletnem naslovu: http://en.wikipedia.org/wiki/Gladiator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>
            <a:extLst>
              <a:ext uri="{FF2B5EF4-FFF2-40B4-BE49-F238E27FC236}">
                <a16:creationId xmlns:a16="http://schemas.microsoft.com/office/drawing/2014/main" id="{D03CC2E6-99C4-40AD-AD68-7A723079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Papyrus" panose="03070502060502030205" pitchFamily="66" charset="0"/>
              </a:rPr>
              <a:t>LUDUS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C2CDBFA-05B2-4DD4-BE8B-B723FA164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08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šola za gladiatorjev kateri so ti vadili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 err="1"/>
              <a:t>Lanista</a:t>
            </a:r>
            <a:r>
              <a:rPr lang="sl-SI" dirty="0"/>
              <a:t> - učitelj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 17 letom        zaprisega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živeli v </a:t>
            </a:r>
            <a:r>
              <a:rPr lang="sl-SI" dirty="0" err="1"/>
              <a:t>ludusu</a:t>
            </a:r>
            <a:r>
              <a:rPr lang="sl-SI" dirty="0"/>
              <a:t>, druženje in </a:t>
            </a:r>
            <a:r>
              <a:rPr lang="sl-SI" dirty="0" err="1"/>
              <a:t>spoprijateljitev</a:t>
            </a:r>
            <a:r>
              <a:rPr lang="sl-SI" dirty="0"/>
              <a:t> z drugimi gladiatorji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274D983B-5AE7-4037-8D5D-EBCAADC24045}"/>
              </a:ext>
            </a:extLst>
          </p:cNvPr>
          <p:cNvCxnSpPr/>
          <p:nvPr/>
        </p:nvCxnSpPr>
        <p:spPr>
          <a:xfrm>
            <a:off x="2555875" y="3848100"/>
            <a:ext cx="57626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1" name="Picture 3">
            <a:extLst>
              <a:ext uri="{FF2B5EF4-FFF2-40B4-BE49-F238E27FC236}">
                <a16:creationId xmlns:a16="http://schemas.microsoft.com/office/drawing/2014/main" id="{411973B3-E289-4285-B227-7FB9AF3C0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122613"/>
            <a:ext cx="25781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>
            <a:extLst>
              <a:ext uri="{FF2B5EF4-FFF2-40B4-BE49-F238E27FC236}">
                <a16:creationId xmlns:a16="http://schemas.microsoft.com/office/drawing/2014/main" id="{64FBC998-D8CC-4DA1-84C7-650DF75EE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16113"/>
            <a:ext cx="22669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2BE148-5CDD-475D-87D7-8C845BCB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1354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b="1" dirty="0">
                <a:latin typeface="Papyrus" panose="03070502060502030205" pitchFamily="66" charset="0"/>
              </a:rPr>
              <a:t>VRSTE GLADIATORJEV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938156DE-9D72-4EAE-808E-66FBA4BF0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638" y="1989138"/>
            <a:ext cx="3600450" cy="39497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MURMILLO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čelade s perjanico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meč, velik ščit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roke, noge ovite z blagom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5" name="Ograda vsebine 2">
            <a:extLst>
              <a:ext uri="{FF2B5EF4-FFF2-40B4-BE49-F238E27FC236}">
                <a16:creationId xmlns:a16="http://schemas.microsoft.com/office/drawing/2014/main" id="{BC715B3F-FF39-4519-A6A9-8125995089AD}"/>
              </a:ext>
            </a:extLst>
          </p:cNvPr>
          <p:cNvSpPr txBox="1">
            <a:spLocks/>
          </p:cNvSpPr>
          <p:nvPr/>
        </p:nvSpPr>
        <p:spPr>
          <a:xfrm>
            <a:off x="827088" y="1989138"/>
            <a:ext cx="3960812" cy="42894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RETIARIUS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mreža in trizob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oklep le na levi rami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      </a:t>
            </a:r>
          </a:p>
        </p:txBody>
      </p:sp>
      <p:pic>
        <p:nvPicPr>
          <p:cNvPr id="5125" name="Picture 4">
            <a:extLst>
              <a:ext uri="{FF2B5EF4-FFF2-40B4-BE49-F238E27FC236}">
                <a16:creationId xmlns:a16="http://schemas.microsoft.com/office/drawing/2014/main" id="{A4F934ED-9F82-4D12-B6A1-E49D69F3C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30638"/>
            <a:ext cx="153828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>
            <a:extLst>
              <a:ext uri="{FF2B5EF4-FFF2-40B4-BE49-F238E27FC236}">
                <a16:creationId xmlns:a16="http://schemas.microsoft.com/office/drawing/2014/main" id="{4F955E4A-C5A4-4EF7-8DB6-D76C743E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2" t="8797" r="27898" b="2681"/>
          <a:stretch>
            <a:fillRect/>
          </a:stretch>
        </p:blipFill>
        <p:spPr bwMode="auto">
          <a:xfrm>
            <a:off x="6948488" y="4365625"/>
            <a:ext cx="19843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PoljeZBesedilom 3">
            <a:extLst>
              <a:ext uri="{FF2B5EF4-FFF2-40B4-BE49-F238E27FC236}">
                <a16:creationId xmlns:a16="http://schemas.microsoft.com/office/drawing/2014/main" id="{8790467D-D2E7-4ACD-84C3-7F5EC195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230813"/>
            <a:ext cx="3313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sl-SI" altLang="sl-SI"/>
              <a:t>Boj med njima veljal za boj </a:t>
            </a:r>
          </a:p>
          <a:p>
            <a:pPr algn="ctr"/>
            <a:r>
              <a:rPr lang="sl-SI" altLang="sl-SI"/>
              <a:t>ribič : riba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E8B94BD8-B8E2-466A-B0BF-AA0E15B9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476250"/>
            <a:ext cx="4248150" cy="5976938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SAMNITE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čelada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oklepljena </a:t>
            </a:r>
            <a:r>
              <a:rPr lang="sl-SI" dirty="0" err="1"/>
              <a:t>mečevalna</a:t>
            </a:r>
            <a:r>
              <a:rPr lang="sl-SI" dirty="0"/>
              <a:t> roka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ščitnik za koleno in golen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meč, ščit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CC843452-0E07-47C8-AF7C-DFE8D3BC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73463"/>
            <a:ext cx="15525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grada vsebine 2">
            <a:extLst>
              <a:ext uri="{FF2B5EF4-FFF2-40B4-BE49-F238E27FC236}">
                <a16:creationId xmlns:a16="http://schemas.microsoft.com/office/drawing/2014/main" id="{03DC14BF-6E09-4603-86B2-103BE5FA6611}"/>
              </a:ext>
            </a:extLst>
          </p:cNvPr>
          <p:cNvSpPr txBox="1">
            <a:spLocks/>
          </p:cNvSpPr>
          <p:nvPr/>
        </p:nvSpPr>
        <p:spPr>
          <a:xfrm>
            <a:off x="4716463" y="476250"/>
            <a:ext cx="4248150" cy="59769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SECUTOR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čelada z majhnimi odprtinami za oči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meč, ščit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52664567-4262-4686-A8A4-A026EC5B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81338"/>
            <a:ext cx="14351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970759D-4AF2-49C4-86C6-1BD22724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276475"/>
            <a:ext cx="1306512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2AC30CBF-E594-4C2E-BBD4-322BE3256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709613"/>
            <a:ext cx="4535487" cy="583247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PROVOCATOR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čelada s ščitnikom obraza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prsni oklep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meč, ščit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AD0C1A59-9CAF-4768-8458-2539AEA0711C}"/>
              </a:ext>
            </a:extLst>
          </p:cNvPr>
          <p:cNvSpPr txBox="1">
            <a:spLocks/>
          </p:cNvSpPr>
          <p:nvPr/>
        </p:nvSpPr>
        <p:spPr bwMode="auto">
          <a:xfrm>
            <a:off x="4211638" y="692150"/>
            <a:ext cx="45370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sl-SI" altLang="sl-SI" u="sng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DBD5D564-F6FB-471A-A8E4-72EF1699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608388"/>
            <a:ext cx="25209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Ograda vsebine 2">
            <a:extLst>
              <a:ext uri="{FF2B5EF4-FFF2-40B4-BE49-F238E27FC236}">
                <a16:creationId xmlns:a16="http://schemas.microsoft.com/office/drawing/2014/main" id="{D70C8846-32E3-4373-BCFC-1196E9A30835}"/>
              </a:ext>
            </a:extLst>
          </p:cNvPr>
          <p:cNvSpPr txBox="1">
            <a:spLocks/>
          </p:cNvSpPr>
          <p:nvPr/>
        </p:nvSpPr>
        <p:spPr bwMode="auto">
          <a:xfrm>
            <a:off x="4356100" y="838200"/>
            <a:ext cx="45370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sl-SI" altLang="sl-SI"/>
          </a:p>
        </p:txBody>
      </p:sp>
      <p:sp>
        <p:nvSpPr>
          <p:cNvPr id="7" name="Ograda vsebine 2">
            <a:extLst>
              <a:ext uri="{FF2B5EF4-FFF2-40B4-BE49-F238E27FC236}">
                <a16:creationId xmlns:a16="http://schemas.microsoft.com/office/drawing/2014/main" id="{098752E0-D8E5-4DCF-9F30-3E9DED56F1B5}"/>
              </a:ext>
            </a:extLst>
          </p:cNvPr>
          <p:cNvSpPr txBox="1">
            <a:spLocks/>
          </p:cNvSpPr>
          <p:nvPr/>
        </p:nvSpPr>
        <p:spPr>
          <a:xfrm>
            <a:off x="4356100" y="692150"/>
            <a:ext cx="4537075" cy="58324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ANDABATAE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čelada z eno luknjo ali pa še to ne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bolj za zabavo občinstva kakor pravi gladiatorji</a:t>
            </a:r>
          </a:p>
        </p:txBody>
      </p:sp>
      <p:pic>
        <p:nvPicPr>
          <p:cNvPr id="7175" name="Picture 3">
            <a:extLst>
              <a:ext uri="{FF2B5EF4-FFF2-40B4-BE49-F238E27FC236}">
                <a16:creationId xmlns:a16="http://schemas.microsoft.com/office/drawing/2014/main" id="{590CE5DC-8260-4940-997D-1D2403B0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608388"/>
            <a:ext cx="216376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97A98DA5-41A9-490E-A930-96BE3A5D3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4114800" cy="564991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ARBELAS/SCISSOR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3100" dirty="0"/>
              <a:t>srpast meč za rezanje </a:t>
            </a:r>
            <a:r>
              <a:rPr lang="sl-SI" sz="3100" dirty="0" err="1"/>
              <a:t>ustnja</a:t>
            </a:r>
            <a:endParaRPr lang="sl-SI" sz="3100" dirty="0"/>
          </a:p>
          <a:p>
            <a:pPr fontAlgn="auto">
              <a:spcAft>
                <a:spcPts val="0"/>
              </a:spcAft>
              <a:defRPr/>
            </a:pPr>
            <a:r>
              <a:rPr lang="sl-SI" sz="3100" dirty="0"/>
              <a:t>bojevali so se samo proti </a:t>
            </a:r>
            <a:r>
              <a:rPr lang="sl-SI" sz="3100" dirty="0" err="1"/>
              <a:t>retarijem</a:t>
            </a:r>
            <a:r>
              <a:rPr lang="sl-SI" sz="3100" dirty="0"/>
              <a:t> ali pa drug proti drugemu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E135C8ED-321E-4703-8780-2B4E3BFF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29013"/>
            <a:ext cx="25923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BADBD9FE-FC7C-4C12-8064-6AD7D2DC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189538"/>
            <a:ext cx="1960563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grada vsebine 2">
            <a:extLst>
              <a:ext uri="{FF2B5EF4-FFF2-40B4-BE49-F238E27FC236}">
                <a16:creationId xmlns:a16="http://schemas.microsoft.com/office/drawing/2014/main" id="{6F9A4071-8C54-4322-A4B5-18A1543A56DB}"/>
              </a:ext>
            </a:extLst>
          </p:cNvPr>
          <p:cNvSpPr txBox="1">
            <a:spLocks/>
          </p:cNvSpPr>
          <p:nvPr/>
        </p:nvSpPr>
        <p:spPr>
          <a:xfrm>
            <a:off x="4859338" y="549275"/>
            <a:ext cx="4114800" cy="5648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BESTIARIUS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3100" dirty="0"/>
              <a:t>boril se je z zvermi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3100" dirty="0"/>
              <a:t>kopje 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8198" name="Picture 4">
            <a:extLst>
              <a:ext uri="{FF2B5EF4-FFF2-40B4-BE49-F238E27FC236}">
                <a16:creationId xmlns:a16="http://schemas.microsoft.com/office/drawing/2014/main" id="{BBBC96E6-F4ED-4BC2-B5C0-B6CBF793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570163"/>
            <a:ext cx="312261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0DD74E8D-E2B5-4789-8A56-7A5A7E7D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3440113"/>
            <a:ext cx="26939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9EB97C44-834B-4D9C-A718-395713EAF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476250"/>
            <a:ext cx="4032250" cy="5976938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BUSTIARIUS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 err="1"/>
              <a:t>bustum</a:t>
            </a:r>
            <a:r>
              <a:rPr lang="sl-SI" dirty="0"/>
              <a:t> - grobnica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sodelovali v bitkah v grobnicah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5E32E6EC-6049-4DE5-A74A-8C5A92642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22588"/>
            <a:ext cx="259238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grada vsebine 2">
            <a:extLst>
              <a:ext uri="{FF2B5EF4-FFF2-40B4-BE49-F238E27FC236}">
                <a16:creationId xmlns:a16="http://schemas.microsoft.com/office/drawing/2014/main" id="{BB70FFE4-6C7A-477F-BC01-403C9249D9D6}"/>
              </a:ext>
            </a:extLst>
          </p:cNvPr>
          <p:cNvSpPr txBox="1">
            <a:spLocks/>
          </p:cNvSpPr>
          <p:nvPr/>
        </p:nvSpPr>
        <p:spPr>
          <a:xfrm>
            <a:off x="4284663" y="476250"/>
            <a:ext cx="4608512" cy="61023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CESTUS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boril se je s pestmi na katerih je nosil bolj brutalnega predhodnika boksarskih rokavic</a:t>
            </a:r>
          </a:p>
        </p:txBody>
      </p:sp>
      <p:pic>
        <p:nvPicPr>
          <p:cNvPr id="9222" name="Picture 4">
            <a:extLst>
              <a:ext uri="{FF2B5EF4-FFF2-40B4-BE49-F238E27FC236}">
                <a16:creationId xmlns:a16="http://schemas.microsoft.com/office/drawing/2014/main" id="{C36C64BB-838B-4C5C-83EB-EEAC0D51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648200"/>
            <a:ext cx="3097212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5FD521CA-5474-4D00-95DB-4EE1331F9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333375"/>
            <a:ext cx="4464050" cy="597535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CRUPELLARII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prišel naj bi iz Galije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predhodnik  </a:t>
            </a:r>
            <a:r>
              <a:rPr lang="sl-SI" dirty="0" err="1"/>
              <a:t>murmilla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C46A8235-AA6A-4187-B7F5-A976D5614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24483"/>
          <a:stretch>
            <a:fillRect/>
          </a:stretch>
        </p:blipFill>
        <p:spPr bwMode="auto">
          <a:xfrm>
            <a:off x="1692275" y="2035175"/>
            <a:ext cx="19050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grada vsebine 2">
            <a:extLst>
              <a:ext uri="{FF2B5EF4-FFF2-40B4-BE49-F238E27FC236}">
                <a16:creationId xmlns:a16="http://schemas.microsoft.com/office/drawing/2014/main" id="{8EF494DF-3DE2-475B-B60D-0D8EEF99299F}"/>
              </a:ext>
            </a:extLst>
          </p:cNvPr>
          <p:cNvSpPr txBox="1">
            <a:spLocks/>
          </p:cNvSpPr>
          <p:nvPr/>
        </p:nvSpPr>
        <p:spPr>
          <a:xfrm>
            <a:off x="4659313" y="333375"/>
            <a:ext cx="4465637" cy="6048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u="sng" dirty="0"/>
              <a:t>DIMACHAERUS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imel meče v obeh rokah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10245" name="Picture 3">
            <a:extLst>
              <a:ext uri="{FF2B5EF4-FFF2-40B4-BE49-F238E27FC236}">
                <a16:creationId xmlns:a16="http://schemas.microsoft.com/office/drawing/2014/main" id="{103C0C06-0058-4EB8-A974-198431E3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2097088"/>
            <a:ext cx="26193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o meri 2">
      <a:dk1>
        <a:srgbClr val="000000"/>
      </a:dk1>
      <a:lt1>
        <a:sysClr val="window" lastClr="FFFFFF"/>
      </a:lt1>
      <a:dk2>
        <a:srgbClr val="F79646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On-screen Show (4:3)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Papyrus</vt:lpstr>
      <vt:lpstr>Officeova tema</vt:lpstr>
      <vt:lpstr>GLADIATORJI</vt:lpstr>
      <vt:lpstr>PowerPoint Presentation</vt:lpstr>
      <vt:lpstr>LUDUS</vt:lpstr>
      <vt:lpstr>VRSTE GLADIATORJEV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KOLOSEJ  IN  IGRE</vt:lpstr>
      <vt:lpstr>PowerPoint Presentation</vt:lpstr>
      <vt:lpstr>PowerPoint Presentation</vt:lpstr>
      <vt:lpstr>SPARTAKOV  UPOR</vt:lpstr>
      <vt:lpstr>ZADNJI  DNEVI GLADIATORJEV</vt:lpstr>
      <vt:lpstr>PowerPoint Presentation</vt:lpstr>
      <vt:lpstr>VIRI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2019-06-03T09:14:54Z</dcterms:created>
  <dcterms:modified xsi:type="dcterms:W3CDTF">2019-06-03T09:14:54Z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