
<file path=[Content_Types].xml><?xml version="1.0" encoding="utf-8"?>
<Types xmlns="http://schemas.openxmlformats.org/package/2006/content-types">
  <Default Extension="bin" ContentType="application/vnd.ms-office.legacyDiagramText"/>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legacyDocTextInfo.bin" ContentType="application/vnd.ms-office.legacyDocTextInfo"/>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59" r:id="rId5"/>
    <p:sldId id="263" r:id="rId6"/>
    <p:sldId id="260" r:id="rId7"/>
    <p:sldId id="264" r:id="rId8"/>
    <p:sldId id="265" r:id="rId9"/>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99FFCC"/>
    <a:srgbClr val="FF99FF"/>
    <a:srgbClr val="FFCCFF"/>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49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06/relationships/legacyDocTextInfo" Target="legacyDocTextInfo.bin"/></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7" Type="http://schemas.microsoft.com/office/2006/relationships/legacyDiagramText" Target="legacyDiagramText7.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99782-167E-42EB-9A0C-1FFBDEFBE245}"/>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427CCADB-7B9D-44F0-AB28-4A06C28E196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6957868E-37E9-47D8-B3BD-BAD0A83AAB20}"/>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B494D902-8733-4B1E-97AB-58A05B157B63}"/>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6ADF98E4-9C64-42BE-A201-A5DA689A2D40}"/>
              </a:ext>
            </a:extLst>
          </p:cNvPr>
          <p:cNvSpPr>
            <a:spLocks noGrp="1"/>
          </p:cNvSpPr>
          <p:nvPr>
            <p:ph type="sldNum" sz="quarter" idx="12"/>
          </p:nvPr>
        </p:nvSpPr>
        <p:spPr/>
        <p:txBody>
          <a:bodyPr/>
          <a:lstStyle>
            <a:lvl1pPr>
              <a:defRPr/>
            </a:lvl1pPr>
          </a:lstStyle>
          <a:p>
            <a:fld id="{6BBCA1D0-387E-467B-9E07-683CC8433382}" type="slidenum">
              <a:rPr lang="sl-SI" altLang="sl-SI"/>
              <a:pPr/>
              <a:t>‹#›</a:t>
            </a:fld>
            <a:endParaRPr lang="sl-SI" altLang="sl-SI"/>
          </a:p>
        </p:txBody>
      </p:sp>
    </p:spTree>
    <p:extLst>
      <p:ext uri="{BB962C8B-B14F-4D97-AF65-F5344CB8AC3E}">
        <p14:creationId xmlns:p14="http://schemas.microsoft.com/office/powerpoint/2010/main" val="1365626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A4885-6B3D-446B-AC47-927C361A718B}"/>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3AC7B3F7-A0E4-4458-9805-008061265F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34B879CB-1D49-40FE-A55F-4347ACB9AFCC}"/>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8D4FB69B-42A7-42BE-AFD4-3F578BE67FA5}"/>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E150863C-EE2D-4BAA-8B9E-4013F3611E1A}"/>
              </a:ext>
            </a:extLst>
          </p:cNvPr>
          <p:cNvSpPr>
            <a:spLocks noGrp="1"/>
          </p:cNvSpPr>
          <p:nvPr>
            <p:ph type="sldNum" sz="quarter" idx="12"/>
          </p:nvPr>
        </p:nvSpPr>
        <p:spPr/>
        <p:txBody>
          <a:bodyPr/>
          <a:lstStyle>
            <a:lvl1pPr>
              <a:defRPr/>
            </a:lvl1pPr>
          </a:lstStyle>
          <a:p>
            <a:fld id="{2B8C6D6A-A4AF-46BD-8345-F66E00798217}" type="slidenum">
              <a:rPr lang="sl-SI" altLang="sl-SI"/>
              <a:pPr/>
              <a:t>‹#›</a:t>
            </a:fld>
            <a:endParaRPr lang="sl-SI" altLang="sl-SI"/>
          </a:p>
        </p:txBody>
      </p:sp>
    </p:spTree>
    <p:extLst>
      <p:ext uri="{BB962C8B-B14F-4D97-AF65-F5344CB8AC3E}">
        <p14:creationId xmlns:p14="http://schemas.microsoft.com/office/powerpoint/2010/main" val="1011459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3B9930-ACC0-4E56-85BC-B106CAC6878B}"/>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890B1D7F-3D0D-4D6C-8E94-754782CC8BF9}"/>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46CB69A8-C5D3-4B6D-83EF-225D726DDF13}"/>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209213BB-CD5D-4380-9D25-D83432F93FCF}"/>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181E56D0-9209-4787-ADF1-ACC5942C7158}"/>
              </a:ext>
            </a:extLst>
          </p:cNvPr>
          <p:cNvSpPr>
            <a:spLocks noGrp="1"/>
          </p:cNvSpPr>
          <p:nvPr>
            <p:ph type="sldNum" sz="quarter" idx="12"/>
          </p:nvPr>
        </p:nvSpPr>
        <p:spPr/>
        <p:txBody>
          <a:bodyPr/>
          <a:lstStyle>
            <a:lvl1pPr>
              <a:defRPr/>
            </a:lvl1pPr>
          </a:lstStyle>
          <a:p>
            <a:fld id="{19D9FB34-6815-47EC-9F74-CDE91C3C359C}" type="slidenum">
              <a:rPr lang="sl-SI" altLang="sl-SI"/>
              <a:pPr/>
              <a:t>‹#›</a:t>
            </a:fld>
            <a:endParaRPr lang="sl-SI" altLang="sl-SI"/>
          </a:p>
        </p:txBody>
      </p:sp>
    </p:spTree>
    <p:extLst>
      <p:ext uri="{BB962C8B-B14F-4D97-AF65-F5344CB8AC3E}">
        <p14:creationId xmlns:p14="http://schemas.microsoft.com/office/powerpoint/2010/main" val="2017135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42536-0D42-478C-98A9-A70D7271C8DA}"/>
              </a:ext>
            </a:extLst>
          </p:cNvPr>
          <p:cNvSpPr>
            <a:spLocks noGrp="1"/>
          </p:cNvSpPr>
          <p:nvPr>
            <p:ph type="title"/>
          </p:nvPr>
        </p:nvSpPr>
        <p:spPr>
          <a:xfrm>
            <a:off x="457200" y="274638"/>
            <a:ext cx="8229600" cy="1143000"/>
          </a:xfrm>
        </p:spPr>
        <p:txBody>
          <a:bodyPr/>
          <a:lstStyle/>
          <a:p>
            <a:r>
              <a:rPr lang="en-US"/>
              <a:t>Click to edit Master title style</a:t>
            </a:r>
            <a:endParaRPr lang="sl-SI"/>
          </a:p>
        </p:txBody>
      </p:sp>
      <p:sp>
        <p:nvSpPr>
          <p:cNvPr id="3" name="SmartArt Placeholder 2">
            <a:extLst>
              <a:ext uri="{FF2B5EF4-FFF2-40B4-BE49-F238E27FC236}">
                <a16:creationId xmlns:a16="http://schemas.microsoft.com/office/drawing/2014/main" id="{656E68A9-7058-4908-93D1-2032200A4452}"/>
              </a:ext>
            </a:extLst>
          </p:cNvPr>
          <p:cNvSpPr>
            <a:spLocks noGrp="1"/>
          </p:cNvSpPr>
          <p:nvPr>
            <p:ph type="dgm" idx="1"/>
          </p:nvPr>
        </p:nvSpPr>
        <p:spPr>
          <a:xfrm>
            <a:off x="457200" y="1600200"/>
            <a:ext cx="8229600" cy="4525963"/>
          </a:xfrm>
        </p:spPr>
        <p:txBody>
          <a:bodyPr/>
          <a:lstStyle/>
          <a:p>
            <a:endParaRPr lang="sl-SI"/>
          </a:p>
        </p:txBody>
      </p:sp>
      <p:sp>
        <p:nvSpPr>
          <p:cNvPr id="4" name="Date Placeholder 3">
            <a:extLst>
              <a:ext uri="{FF2B5EF4-FFF2-40B4-BE49-F238E27FC236}">
                <a16:creationId xmlns:a16="http://schemas.microsoft.com/office/drawing/2014/main" id="{B995B679-D009-4BD1-B91B-A58E6D9B1290}"/>
              </a:ext>
            </a:extLst>
          </p:cNvPr>
          <p:cNvSpPr>
            <a:spLocks noGrp="1"/>
          </p:cNvSpPr>
          <p:nvPr>
            <p:ph type="dt" sz="half" idx="10"/>
          </p:nvPr>
        </p:nvSpPr>
        <p:spPr>
          <a:xfrm>
            <a:off x="457200" y="6245225"/>
            <a:ext cx="2133600" cy="476250"/>
          </a:xfrm>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7AAE9F8F-19F3-45A4-AC42-6F4801DA8DD6}"/>
              </a:ext>
            </a:extLst>
          </p:cNvPr>
          <p:cNvSpPr>
            <a:spLocks noGrp="1"/>
          </p:cNvSpPr>
          <p:nvPr>
            <p:ph type="ftr" sz="quarter" idx="11"/>
          </p:nvPr>
        </p:nvSpPr>
        <p:spPr>
          <a:xfrm>
            <a:off x="3124200" y="6245225"/>
            <a:ext cx="2895600" cy="476250"/>
          </a:xfrm>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608F049E-1630-4A9E-8917-0FFE39EB0B02}"/>
              </a:ext>
            </a:extLst>
          </p:cNvPr>
          <p:cNvSpPr>
            <a:spLocks noGrp="1"/>
          </p:cNvSpPr>
          <p:nvPr>
            <p:ph type="sldNum" sz="quarter" idx="12"/>
          </p:nvPr>
        </p:nvSpPr>
        <p:spPr>
          <a:xfrm>
            <a:off x="6553200" y="6245225"/>
            <a:ext cx="2133600" cy="476250"/>
          </a:xfrm>
        </p:spPr>
        <p:txBody>
          <a:bodyPr/>
          <a:lstStyle>
            <a:lvl1pPr>
              <a:defRPr/>
            </a:lvl1pPr>
          </a:lstStyle>
          <a:p>
            <a:fld id="{E64FC3B2-B2CD-402B-ABB9-E790B54C297B}" type="slidenum">
              <a:rPr lang="sl-SI" altLang="sl-SI"/>
              <a:pPr/>
              <a:t>‹#›</a:t>
            </a:fld>
            <a:endParaRPr lang="sl-SI" altLang="sl-SI"/>
          </a:p>
        </p:txBody>
      </p:sp>
    </p:spTree>
    <p:extLst>
      <p:ext uri="{BB962C8B-B14F-4D97-AF65-F5344CB8AC3E}">
        <p14:creationId xmlns:p14="http://schemas.microsoft.com/office/powerpoint/2010/main" val="1951725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0A347-31D3-4053-B06A-A716FBE4E83B}"/>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25ADD755-AE2A-4F4A-8E35-3AA9C0C1E7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FADAD39F-7645-4B21-98E2-2549092ACB06}"/>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55E3F208-2CD7-4BC8-8B37-888A0ACDCD63}"/>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6A7B5662-2BDB-4962-A3A0-C3A2E5ED6760}"/>
              </a:ext>
            </a:extLst>
          </p:cNvPr>
          <p:cNvSpPr>
            <a:spLocks noGrp="1"/>
          </p:cNvSpPr>
          <p:nvPr>
            <p:ph type="sldNum" sz="quarter" idx="12"/>
          </p:nvPr>
        </p:nvSpPr>
        <p:spPr/>
        <p:txBody>
          <a:bodyPr/>
          <a:lstStyle>
            <a:lvl1pPr>
              <a:defRPr/>
            </a:lvl1pPr>
          </a:lstStyle>
          <a:p>
            <a:fld id="{C8138B1F-7B35-4710-BA53-9515E3B86446}" type="slidenum">
              <a:rPr lang="sl-SI" altLang="sl-SI"/>
              <a:pPr/>
              <a:t>‹#›</a:t>
            </a:fld>
            <a:endParaRPr lang="sl-SI" altLang="sl-SI"/>
          </a:p>
        </p:txBody>
      </p:sp>
    </p:spTree>
    <p:extLst>
      <p:ext uri="{BB962C8B-B14F-4D97-AF65-F5344CB8AC3E}">
        <p14:creationId xmlns:p14="http://schemas.microsoft.com/office/powerpoint/2010/main" val="1760321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2951E-14AD-43FC-A57A-260BE079CB8B}"/>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7E81B07C-C80B-47D1-88B3-762B003A9CC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2D62E59-E39E-4576-9222-4EAEE34DE671}"/>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8C5161DA-E998-40AA-ADBA-7527711D7189}"/>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0FBEE2B4-7857-45BA-84BC-51502A4CE2A3}"/>
              </a:ext>
            </a:extLst>
          </p:cNvPr>
          <p:cNvSpPr>
            <a:spLocks noGrp="1"/>
          </p:cNvSpPr>
          <p:nvPr>
            <p:ph type="sldNum" sz="quarter" idx="12"/>
          </p:nvPr>
        </p:nvSpPr>
        <p:spPr/>
        <p:txBody>
          <a:bodyPr/>
          <a:lstStyle>
            <a:lvl1pPr>
              <a:defRPr/>
            </a:lvl1pPr>
          </a:lstStyle>
          <a:p>
            <a:fld id="{4B9D4FF2-3735-4AE7-8F4E-4898813D847A}" type="slidenum">
              <a:rPr lang="sl-SI" altLang="sl-SI"/>
              <a:pPr/>
              <a:t>‹#›</a:t>
            </a:fld>
            <a:endParaRPr lang="sl-SI" altLang="sl-SI"/>
          </a:p>
        </p:txBody>
      </p:sp>
    </p:spTree>
    <p:extLst>
      <p:ext uri="{BB962C8B-B14F-4D97-AF65-F5344CB8AC3E}">
        <p14:creationId xmlns:p14="http://schemas.microsoft.com/office/powerpoint/2010/main" val="253122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034AB-89F6-41DF-BFC4-DEDC2C5C7FFF}"/>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2C5C33F5-CE09-4710-9F0B-E73F47C369C3}"/>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8AD991FB-B457-42CD-9931-C63E36B7230B}"/>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A323F801-6F37-41BB-ABE5-4D96C09CE686}"/>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A5F1AFDA-EB8E-440E-B493-E9705B45E240}"/>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9FA5C1F0-42A9-468A-A283-EB14C64E3F06}"/>
              </a:ext>
            </a:extLst>
          </p:cNvPr>
          <p:cNvSpPr>
            <a:spLocks noGrp="1"/>
          </p:cNvSpPr>
          <p:nvPr>
            <p:ph type="sldNum" sz="quarter" idx="12"/>
          </p:nvPr>
        </p:nvSpPr>
        <p:spPr/>
        <p:txBody>
          <a:bodyPr/>
          <a:lstStyle>
            <a:lvl1pPr>
              <a:defRPr/>
            </a:lvl1pPr>
          </a:lstStyle>
          <a:p>
            <a:fld id="{D32CABD5-0FF6-4C67-8D32-651203FA42E7}" type="slidenum">
              <a:rPr lang="sl-SI" altLang="sl-SI"/>
              <a:pPr/>
              <a:t>‹#›</a:t>
            </a:fld>
            <a:endParaRPr lang="sl-SI" altLang="sl-SI"/>
          </a:p>
        </p:txBody>
      </p:sp>
    </p:spTree>
    <p:extLst>
      <p:ext uri="{BB962C8B-B14F-4D97-AF65-F5344CB8AC3E}">
        <p14:creationId xmlns:p14="http://schemas.microsoft.com/office/powerpoint/2010/main" val="3553471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32D1E-7D6C-4150-BE43-23D0FD6CB980}"/>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F3A0F254-9A3A-48D3-AB59-7684891D4D7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B0D3A1-5E1A-463D-ABF2-97EFB19FA38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7ACD0899-84D8-4EA2-AF2B-60E5A25A216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1F9007-A7DB-4472-984F-DCA422601A2B}"/>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339FF6AF-207B-4CED-9F2B-C738EC78C478}"/>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275D73E0-7A58-455E-83BD-FE10613B1753}"/>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1C3E43BE-FE5A-461D-A411-A1308671018B}"/>
              </a:ext>
            </a:extLst>
          </p:cNvPr>
          <p:cNvSpPr>
            <a:spLocks noGrp="1"/>
          </p:cNvSpPr>
          <p:nvPr>
            <p:ph type="sldNum" sz="quarter" idx="12"/>
          </p:nvPr>
        </p:nvSpPr>
        <p:spPr/>
        <p:txBody>
          <a:bodyPr/>
          <a:lstStyle>
            <a:lvl1pPr>
              <a:defRPr/>
            </a:lvl1pPr>
          </a:lstStyle>
          <a:p>
            <a:fld id="{5EB14DCF-7E52-4791-AA19-D2C2DA3F8A3F}" type="slidenum">
              <a:rPr lang="sl-SI" altLang="sl-SI"/>
              <a:pPr/>
              <a:t>‹#›</a:t>
            </a:fld>
            <a:endParaRPr lang="sl-SI" altLang="sl-SI"/>
          </a:p>
        </p:txBody>
      </p:sp>
    </p:spTree>
    <p:extLst>
      <p:ext uri="{BB962C8B-B14F-4D97-AF65-F5344CB8AC3E}">
        <p14:creationId xmlns:p14="http://schemas.microsoft.com/office/powerpoint/2010/main" val="2191690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82B80-A38A-4B6F-86AA-E0D01EDEBD24}"/>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75879DA5-CA66-4251-A580-87DAA1E315CF}"/>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A872A1C0-0E98-4E37-97C6-87DE73280E36}"/>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AA8381C2-0B65-4C0F-AFC0-50C367024D78}"/>
              </a:ext>
            </a:extLst>
          </p:cNvPr>
          <p:cNvSpPr>
            <a:spLocks noGrp="1"/>
          </p:cNvSpPr>
          <p:nvPr>
            <p:ph type="sldNum" sz="quarter" idx="12"/>
          </p:nvPr>
        </p:nvSpPr>
        <p:spPr/>
        <p:txBody>
          <a:bodyPr/>
          <a:lstStyle>
            <a:lvl1pPr>
              <a:defRPr/>
            </a:lvl1pPr>
          </a:lstStyle>
          <a:p>
            <a:fld id="{EBB72555-1E0E-4CE5-BDB6-E7FDA1D11797}" type="slidenum">
              <a:rPr lang="sl-SI" altLang="sl-SI"/>
              <a:pPr/>
              <a:t>‹#›</a:t>
            </a:fld>
            <a:endParaRPr lang="sl-SI" altLang="sl-SI"/>
          </a:p>
        </p:txBody>
      </p:sp>
    </p:spTree>
    <p:extLst>
      <p:ext uri="{BB962C8B-B14F-4D97-AF65-F5344CB8AC3E}">
        <p14:creationId xmlns:p14="http://schemas.microsoft.com/office/powerpoint/2010/main" val="3272077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71D49D-37EB-4E15-81E1-ED35B82B67DB}"/>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903F9071-DBB5-4FB6-89CB-115B92DF5BBB}"/>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4930BB29-A210-456B-80B8-025F6E95F474}"/>
              </a:ext>
            </a:extLst>
          </p:cNvPr>
          <p:cNvSpPr>
            <a:spLocks noGrp="1"/>
          </p:cNvSpPr>
          <p:nvPr>
            <p:ph type="sldNum" sz="quarter" idx="12"/>
          </p:nvPr>
        </p:nvSpPr>
        <p:spPr/>
        <p:txBody>
          <a:bodyPr/>
          <a:lstStyle>
            <a:lvl1pPr>
              <a:defRPr/>
            </a:lvl1pPr>
          </a:lstStyle>
          <a:p>
            <a:fld id="{33088475-E5F1-4C8F-AD45-10D8AC738816}" type="slidenum">
              <a:rPr lang="sl-SI" altLang="sl-SI"/>
              <a:pPr/>
              <a:t>‹#›</a:t>
            </a:fld>
            <a:endParaRPr lang="sl-SI" altLang="sl-SI"/>
          </a:p>
        </p:txBody>
      </p:sp>
    </p:spTree>
    <p:extLst>
      <p:ext uri="{BB962C8B-B14F-4D97-AF65-F5344CB8AC3E}">
        <p14:creationId xmlns:p14="http://schemas.microsoft.com/office/powerpoint/2010/main" val="4255807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C9481-6605-4FC3-9599-0D7413F4700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CC61F477-FC21-40A0-B77C-565C1A21F88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86665943-754A-45D5-9F77-5B9679340E2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DA86C4-3FDE-404A-B333-B8B0D5849CA6}"/>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B7621C51-17A1-44E8-8C85-5C76DC6D154C}"/>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DECDE355-E3BF-4B7B-B582-9CDB1EC20027}"/>
              </a:ext>
            </a:extLst>
          </p:cNvPr>
          <p:cNvSpPr>
            <a:spLocks noGrp="1"/>
          </p:cNvSpPr>
          <p:nvPr>
            <p:ph type="sldNum" sz="quarter" idx="12"/>
          </p:nvPr>
        </p:nvSpPr>
        <p:spPr/>
        <p:txBody>
          <a:bodyPr/>
          <a:lstStyle>
            <a:lvl1pPr>
              <a:defRPr/>
            </a:lvl1pPr>
          </a:lstStyle>
          <a:p>
            <a:fld id="{49586D6C-4531-421E-8CAD-E5EB2A8641FD}" type="slidenum">
              <a:rPr lang="sl-SI" altLang="sl-SI"/>
              <a:pPr/>
              <a:t>‹#›</a:t>
            </a:fld>
            <a:endParaRPr lang="sl-SI" altLang="sl-SI"/>
          </a:p>
        </p:txBody>
      </p:sp>
    </p:spTree>
    <p:extLst>
      <p:ext uri="{BB962C8B-B14F-4D97-AF65-F5344CB8AC3E}">
        <p14:creationId xmlns:p14="http://schemas.microsoft.com/office/powerpoint/2010/main" val="1782734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5E9F4-6ABE-4F61-B1F8-8630A5566EC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49E2C760-B33F-496C-B754-6AD0881BCA9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DCF8A7B4-88C3-4079-A3E7-5081D178AB6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260753-F460-42DD-8AF6-9C84C49F46C0}"/>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5CEC1BA8-79E7-4505-9243-6123888536CD}"/>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B50FCA18-6259-437D-81DE-7EB628A53392}"/>
              </a:ext>
            </a:extLst>
          </p:cNvPr>
          <p:cNvSpPr>
            <a:spLocks noGrp="1"/>
          </p:cNvSpPr>
          <p:nvPr>
            <p:ph type="sldNum" sz="quarter" idx="12"/>
          </p:nvPr>
        </p:nvSpPr>
        <p:spPr/>
        <p:txBody>
          <a:bodyPr/>
          <a:lstStyle>
            <a:lvl1pPr>
              <a:defRPr/>
            </a:lvl1pPr>
          </a:lstStyle>
          <a:p>
            <a:fld id="{4E2C41A8-7F3B-4ED7-9590-C891E50330ED}" type="slidenum">
              <a:rPr lang="sl-SI" altLang="sl-SI"/>
              <a:pPr/>
              <a:t>‹#›</a:t>
            </a:fld>
            <a:endParaRPr lang="sl-SI" altLang="sl-SI"/>
          </a:p>
        </p:txBody>
      </p:sp>
    </p:spTree>
    <p:extLst>
      <p:ext uri="{BB962C8B-B14F-4D97-AF65-F5344CB8AC3E}">
        <p14:creationId xmlns:p14="http://schemas.microsoft.com/office/powerpoint/2010/main" val="3753580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FFCC"/>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AE7F66-F751-470E-98A0-07D8E3360D16}"/>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1027" name="Rectangle 3">
            <a:extLst>
              <a:ext uri="{FF2B5EF4-FFF2-40B4-BE49-F238E27FC236}">
                <a16:creationId xmlns:a16="http://schemas.microsoft.com/office/drawing/2014/main" id="{0C0B84EB-496B-4223-8C7B-51971CA599EE}"/>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1028" name="Rectangle 4">
            <a:extLst>
              <a:ext uri="{FF2B5EF4-FFF2-40B4-BE49-F238E27FC236}">
                <a16:creationId xmlns:a16="http://schemas.microsoft.com/office/drawing/2014/main" id="{2F138B6A-6EE0-496A-BAF9-DCB13E73B634}"/>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sl-SI" altLang="sl-SI"/>
          </a:p>
        </p:txBody>
      </p:sp>
      <p:sp>
        <p:nvSpPr>
          <p:cNvPr id="1029" name="Rectangle 5">
            <a:extLst>
              <a:ext uri="{FF2B5EF4-FFF2-40B4-BE49-F238E27FC236}">
                <a16:creationId xmlns:a16="http://schemas.microsoft.com/office/drawing/2014/main" id="{ED24EA3C-46C3-4623-A0C4-93851B44CDF0}"/>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sl-SI" altLang="sl-SI"/>
          </a:p>
        </p:txBody>
      </p:sp>
      <p:sp>
        <p:nvSpPr>
          <p:cNvPr id="1030" name="Rectangle 6">
            <a:extLst>
              <a:ext uri="{FF2B5EF4-FFF2-40B4-BE49-F238E27FC236}">
                <a16:creationId xmlns:a16="http://schemas.microsoft.com/office/drawing/2014/main" id="{C0BE8EF1-F5C0-41AA-9D02-81F1F8CF1545}"/>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2B72D99-6596-4FB0-AED5-C8D91EBEAC24}"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B2B08E9-FF06-4259-94DF-78AA483210CB}"/>
              </a:ext>
            </a:extLst>
          </p:cNvPr>
          <p:cNvSpPr>
            <a:spLocks noGrp="1" noChangeArrowheads="1"/>
          </p:cNvSpPr>
          <p:nvPr>
            <p:ph type="ctrTitle"/>
          </p:nvPr>
        </p:nvSpPr>
        <p:spPr>
          <a:xfrm>
            <a:off x="685800" y="2130425"/>
            <a:ext cx="7772400" cy="1470025"/>
          </a:xfrm>
        </p:spPr>
        <p:txBody>
          <a:bodyPr anchor="ctr"/>
          <a:lstStyle/>
          <a:p>
            <a:r>
              <a:rPr lang="sl-SI" altLang="sl-SI" sz="4400"/>
              <a:t>GOSPODARSKI POLOŽAJ PODEŽELJA V 16. STOL.</a:t>
            </a:r>
          </a:p>
        </p:txBody>
      </p:sp>
      <p:sp>
        <p:nvSpPr>
          <p:cNvPr id="2051" name="Rectangle 3">
            <a:extLst>
              <a:ext uri="{FF2B5EF4-FFF2-40B4-BE49-F238E27FC236}">
                <a16:creationId xmlns:a16="http://schemas.microsoft.com/office/drawing/2014/main" id="{5FD480FD-B9D4-4403-95B4-E37960AD99F9}"/>
              </a:ext>
            </a:extLst>
          </p:cNvPr>
          <p:cNvSpPr>
            <a:spLocks noGrp="1" noChangeArrowheads="1"/>
          </p:cNvSpPr>
          <p:nvPr>
            <p:ph type="subTitle" idx="1"/>
          </p:nvPr>
        </p:nvSpPr>
        <p:spPr>
          <a:xfrm>
            <a:off x="1371600" y="3886200"/>
            <a:ext cx="6400800" cy="1752600"/>
          </a:xfrm>
        </p:spPr>
        <p:txBody>
          <a:bodyPr/>
          <a:lstStyle/>
          <a:p>
            <a:endParaRPr lang="sl-SI" altLang="sl-SI" sz="3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A25AAAF-A36A-4148-A20B-7F245D18099A}"/>
              </a:ext>
            </a:extLst>
          </p:cNvPr>
          <p:cNvSpPr>
            <a:spLocks noGrp="1" noChangeArrowheads="1"/>
          </p:cNvSpPr>
          <p:nvPr>
            <p:ph type="title"/>
          </p:nvPr>
        </p:nvSpPr>
        <p:spPr/>
        <p:txBody>
          <a:bodyPr/>
          <a:lstStyle/>
          <a:p>
            <a:r>
              <a:rPr lang="sl-SI" altLang="sl-SI" sz="4000"/>
              <a:t>Spremembe v gospodarstvu</a:t>
            </a:r>
          </a:p>
        </p:txBody>
      </p:sp>
      <p:sp>
        <p:nvSpPr>
          <p:cNvPr id="3075" name="Rectangle 3">
            <a:extLst>
              <a:ext uri="{FF2B5EF4-FFF2-40B4-BE49-F238E27FC236}">
                <a16:creationId xmlns:a16="http://schemas.microsoft.com/office/drawing/2014/main" id="{0025825B-9BE4-4698-BCE8-EA5511AE4438}"/>
              </a:ext>
            </a:extLst>
          </p:cNvPr>
          <p:cNvSpPr>
            <a:spLocks noGrp="1" noChangeArrowheads="1"/>
          </p:cNvSpPr>
          <p:nvPr>
            <p:ph type="body" idx="1"/>
          </p:nvPr>
        </p:nvSpPr>
        <p:spPr/>
        <p:txBody>
          <a:bodyPr/>
          <a:lstStyle/>
          <a:p>
            <a:r>
              <a:rPr lang="sl-SI" altLang="sl-SI" sz="2800"/>
              <a:t>V 15. stol. so kmetje posegli v trgovino, obrt, oglarstvo … → dodatni zaslužek za kmete, ki so zaradi končane kolonizacije, drobljenja kmetij in povečevanja dajatev vedno težje živeli + nastanek prvega številčnejšega svobodnega prebivalstva na podeželju.</a:t>
            </a:r>
          </a:p>
          <a:p>
            <a:r>
              <a:rPr lang="sl-SI" altLang="sl-SI" sz="2800"/>
              <a:t>Dvig števila rudnikov, fužin, založništva med kmeti, vaške obrtne dejavnosti, prevozništva, oglarstva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F768119-F6FA-4560-BA0B-60A528B1BDA9}"/>
              </a:ext>
            </a:extLst>
          </p:cNvPr>
          <p:cNvSpPr>
            <a:spLocks noGrp="1" noChangeArrowheads="1"/>
          </p:cNvSpPr>
          <p:nvPr>
            <p:ph type="title"/>
          </p:nvPr>
        </p:nvSpPr>
        <p:spPr/>
        <p:txBody>
          <a:bodyPr/>
          <a:lstStyle/>
          <a:p>
            <a:r>
              <a:rPr lang="sl-SI" altLang="sl-SI" sz="4000"/>
              <a:t>Spremembe v sestavi prebivalstva</a:t>
            </a:r>
          </a:p>
        </p:txBody>
      </p:sp>
      <p:sp>
        <p:nvSpPr>
          <p:cNvPr id="4099" name="Rectangle 3">
            <a:extLst>
              <a:ext uri="{FF2B5EF4-FFF2-40B4-BE49-F238E27FC236}">
                <a16:creationId xmlns:a16="http://schemas.microsoft.com/office/drawing/2014/main" id="{E363B1E2-2606-402E-A25E-78A41537AE83}"/>
              </a:ext>
            </a:extLst>
          </p:cNvPr>
          <p:cNvSpPr>
            <a:spLocks noGrp="1" noChangeArrowheads="1"/>
          </p:cNvSpPr>
          <p:nvPr>
            <p:ph type="body" idx="1"/>
          </p:nvPr>
        </p:nvSpPr>
        <p:spPr/>
        <p:txBody>
          <a:bodyPr/>
          <a:lstStyle/>
          <a:p>
            <a:pPr>
              <a:lnSpc>
                <a:spcPct val="90000"/>
              </a:lnSpc>
              <a:buFontTx/>
              <a:buNone/>
            </a:pPr>
            <a:r>
              <a:rPr lang="sl-SI" altLang="sl-SI" sz="2800"/>
              <a:t>Na podeželju so živeli:</a:t>
            </a:r>
          </a:p>
          <a:p>
            <a:pPr>
              <a:lnSpc>
                <a:spcPct val="90000"/>
              </a:lnSpc>
            </a:pPr>
            <a:r>
              <a:rPr lang="sl-SI" altLang="sl-SI" sz="2800"/>
              <a:t>kmetje: največ; </a:t>
            </a:r>
          </a:p>
          <a:p>
            <a:pPr>
              <a:lnSpc>
                <a:spcPct val="90000"/>
              </a:lnSpc>
            </a:pPr>
            <a:r>
              <a:rPr lang="sl-SI" altLang="sl-SI" sz="2800"/>
              <a:t>fevdalci s spremstvom (bogatejši so imeli tudi dvorce v mestih);</a:t>
            </a:r>
          </a:p>
          <a:p>
            <a:pPr>
              <a:lnSpc>
                <a:spcPct val="90000"/>
              </a:lnSpc>
            </a:pPr>
            <a:r>
              <a:rPr lang="sl-SI" altLang="sl-SI" sz="2800"/>
              <a:t>duhovščina;</a:t>
            </a:r>
          </a:p>
          <a:p>
            <a:pPr>
              <a:lnSpc>
                <a:spcPct val="90000"/>
              </a:lnSpc>
            </a:pPr>
            <a:r>
              <a:rPr lang="sl-SI" altLang="sl-SI" sz="2800"/>
              <a:t>vaški obrtniki in trgovci, ki so navkljub uradnim prepovedim opuščali kmetijstvo;</a:t>
            </a:r>
          </a:p>
          <a:p>
            <a:pPr>
              <a:lnSpc>
                <a:spcPct val="90000"/>
              </a:lnSpc>
            </a:pPr>
            <a:r>
              <a:rPr lang="sl-SI" altLang="sl-SI" sz="2800"/>
              <a:t>rudarji, ki so bili osebno svobodni;</a:t>
            </a:r>
          </a:p>
          <a:p>
            <a:pPr>
              <a:lnSpc>
                <a:spcPct val="90000"/>
              </a:lnSpc>
            </a:pPr>
            <a:r>
              <a:rPr lang="sl-SI" altLang="sl-SI" sz="2800"/>
              <a:t>fužinarji in drugi kovinarji: osebno svobodni, deloma tujega porekla.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 calcmode="lin" valueType="num">
                                      <p:cBhvr additive="base">
                                        <p:cTn id="31"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099">
                                            <p:txEl>
                                              <p:pRg st="5" end="5"/>
                                            </p:txEl>
                                          </p:spTgt>
                                        </p:tgtEl>
                                        <p:attrNameLst>
                                          <p:attrName>style.visibility</p:attrName>
                                        </p:attrNameLst>
                                      </p:cBhvr>
                                      <p:to>
                                        <p:strVal val="visible"/>
                                      </p:to>
                                    </p:set>
                                    <p:anim calcmode="lin" valueType="num">
                                      <p:cBhvr additive="base">
                                        <p:cTn id="37"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09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099">
                                            <p:txEl>
                                              <p:pRg st="6" end="6"/>
                                            </p:txEl>
                                          </p:spTgt>
                                        </p:tgtEl>
                                        <p:attrNameLst>
                                          <p:attrName>style.visibility</p:attrName>
                                        </p:attrNameLst>
                                      </p:cBhvr>
                                      <p:to>
                                        <p:strVal val="visible"/>
                                      </p:to>
                                    </p:set>
                                    <p:anim calcmode="lin" valueType="num">
                                      <p:cBhvr additive="base">
                                        <p:cTn id="43"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09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0B160D3-94AA-45C3-B594-2AE703E50BA3}"/>
              </a:ext>
            </a:extLst>
          </p:cNvPr>
          <p:cNvSpPr>
            <a:spLocks noGrp="1" noChangeArrowheads="1"/>
          </p:cNvSpPr>
          <p:nvPr>
            <p:ph type="title"/>
          </p:nvPr>
        </p:nvSpPr>
        <p:spPr/>
        <p:txBody>
          <a:bodyPr/>
          <a:lstStyle/>
          <a:p>
            <a:r>
              <a:rPr lang="sl-SI" altLang="sl-SI" sz="4000"/>
              <a:t>Spremembe na fevdalnem posestvu</a:t>
            </a:r>
          </a:p>
        </p:txBody>
      </p:sp>
      <p:sp>
        <p:nvSpPr>
          <p:cNvPr id="5123" name="Rectangle 3">
            <a:extLst>
              <a:ext uri="{FF2B5EF4-FFF2-40B4-BE49-F238E27FC236}">
                <a16:creationId xmlns:a16="http://schemas.microsoft.com/office/drawing/2014/main" id="{36B641F3-F7F1-45BF-9DCA-98CEFBA7564A}"/>
              </a:ext>
            </a:extLst>
          </p:cNvPr>
          <p:cNvSpPr>
            <a:spLocks noGrp="1" noChangeArrowheads="1"/>
          </p:cNvSpPr>
          <p:nvPr>
            <p:ph type="body" idx="1"/>
          </p:nvPr>
        </p:nvSpPr>
        <p:spPr/>
        <p:txBody>
          <a:bodyPr/>
          <a:lstStyle/>
          <a:p>
            <a:pPr>
              <a:lnSpc>
                <a:spcPct val="90000"/>
              </a:lnSpc>
            </a:pPr>
            <a:r>
              <a:rPr lang="sl-SI" altLang="sl-SI" sz="2800"/>
              <a:t>Obnavljanje pridvornega dela posesti → večanje tlake.</a:t>
            </a:r>
          </a:p>
          <a:p>
            <a:pPr>
              <a:lnSpc>
                <a:spcPct val="90000"/>
              </a:lnSpc>
            </a:pPr>
            <a:r>
              <a:rPr lang="sl-SI" altLang="sl-SI" sz="2800"/>
              <a:t>Večje zemljiške posesti so bile razdeljene na urade, ki jih je upravljal OSKRBNIK (dobiva določen delež), ki je skupaj z VAŠKIMI ŽUPANI (imajo več zemlje) skrbel, da so opravljali tlako in oddajali dajatve. V pomoč so jima bili VALPTI (nadzorujejo tlako) in BIRIČI (lahko telesno kaznujejo kmete ob neizpolnjevanju fevdalnih obveznosti).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0AD580D-53E1-4A82-82A5-7B66AE1DA8EB}"/>
              </a:ext>
            </a:extLst>
          </p:cNvPr>
          <p:cNvSpPr>
            <a:spLocks noGrp="1" noChangeArrowheads="1"/>
          </p:cNvSpPr>
          <p:nvPr>
            <p:ph type="title"/>
          </p:nvPr>
        </p:nvSpPr>
        <p:spPr/>
        <p:txBody>
          <a:bodyPr/>
          <a:lstStyle/>
          <a:p>
            <a:r>
              <a:rPr lang="sl-SI" altLang="sl-SI" sz="4000"/>
              <a:t>Drobljenje kmetij</a:t>
            </a:r>
          </a:p>
        </p:txBody>
      </p:sp>
      <p:sp>
        <p:nvSpPr>
          <p:cNvPr id="10243" name="Rectangle 3">
            <a:extLst>
              <a:ext uri="{FF2B5EF4-FFF2-40B4-BE49-F238E27FC236}">
                <a16:creationId xmlns:a16="http://schemas.microsoft.com/office/drawing/2014/main" id="{D2183A29-940D-4189-9B82-630675772E73}"/>
              </a:ext>
            </a:extLst>
          </p:cNvPr>
          <p:cNvSpPr>
            <a:spLocks noGrp="1" noChangeArrowheads="1"/>
          </p:cNvSpPr>
          <p:nvPr>
            <p:ph type="body" idx="1"/>
          </p:nvPr>
        </p:nvSpPr>
        <p:spPr/>
        <p:txBody>
          <a:bodyPr/>
          <a:lstStyle/>
          <a:p>
            <a:r>
              <a:rPr lang="sl-SI" altLang="sl-SI" sz="2800"/>
              <a:t>Vzrok: večanje števila prebivalstva → delitev na pol, tretjine, četrtine, … (celo na 64 delov!).</a:t>
            </a:r>
          </a:p>
          <a:p>
            <a:r>
              <a:rPr lang="sl-SI" altLang="sl-SI" sz="2800"/>
              <a:t>Do drobljenja posesti pride le na območjih, kjer imajo ljudje možnost dodatnega zaslužka (npr. bližina mest): na Primorskem precej več kot pa na Gorenjskem in Koroškem, kjer so odrasli služili pri bratu nasledniku kot hlapci in dekle, hodili na dnino ... Tako niso imeli možnosti za preživljanje lastne družine.</a:t>
            </a:r>
          </a:p>
          <a:p>
            <a:endParaRPr lang="sl-SI" altLang="sl-SI"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D24A54D-5A8F-4454-A1D0-07DFE8F2AB47}"/>
              </a:ext>
            </a:extLst>
          </p:cNvPr>
          <p:cNvSpPr>
            <a:spLocks noGrp="1" noChangeArrowheads="1"/>
          </p:cNvSpPr>
          <p:nvPr>
            <p:ph type="title"/>
          </p:nvPr>
        </p:nvSpPr>
        <p:spPr/>
        <p:txBody>
          <a:bodyPr/>
          <a:lstStyle/>
          <a:p>
            <a:r>
              <a:rPr lang="sl-SI" altLang="sl-SI" sz="4000"/>
              <a:t>Spremembe znotraj kmečkega razreda</a:t>
            </a:r>
          </a:p>
        </p:txBody>
      </p:sp>
      <p:sp>
        <p:nvSpPr>
          <p:cNvPr id="6147" name="Rectangle 3">
            <a:extLst>
              <a:ext uri="{FF2B5EF4-FFF2-40B4-BE49-F238E27FC236}">
                <a16:creationId xmlns:a16="http://schemas.microsoft.com/office/drawing/2014/main" id="{6E8423EF-210D-4D13-8EA4-1F3F45EF8C00}"/>
              </a:ext>
            </a:extLst>
          </p:cNvPr>
          <p:cNvSpPr>
            <a:spLocks noGrp="1" noChangeArrowheads="1"/>
          </p:cNvSpPr>
          <p:nvPr>
            <p:ph type="body" idx="4294967295"/>
          </p:nvPr>
        </p:nvSpPr>
        <p:spPr>
          <a:xfrm>
            <a:off x="0" y="1600200"/>
            <a:ext cx="8229600" cy="4525963"/>
          </a:xfrm>
        </p:spPr>
        <p:txBody>
          <a:bodyPr/>
          <a:lstStyle/>
          <a:p>
            <a:pPr algn="ctr">
              <a:buFontTx/>
              <a:buNone/>
            </a:pPr>
            <a:r>
              <a:rPr lang="sl-SI" altLang="sl-SI"/>
              <a:t>      dodatni zaslužki + drobljenje kmetij</a:t>
            </a:r>
          </a:p>
          <a:p>
            <a:pPr algn="ctr">
              <a:buFontTx/>
              <a:buNone/>
            </a:pPr>
            <a:r>
              <a:rPr lang="sl-SI" altLang="sl-SI">
                <a:latin typeface="Monotype Corsiva" panose="03010101010201010101" pitchFamily="66" charset="0"/>
              </a:rPr>
              <a:t>       ↓</a:t>
            </a:r>
          </a:p>
          <a:p>
            <a:pPr algn="ctr">
              <a:buFontTx/>
              <a:buNone/>
            </a:pPr>
            <a:endParaRPr lang="sl-SI" altLang="sl-SI">
              <a:latin typeface="Monotype Corsiva" panose="03010101010201010101" pitchFamily="66" charset="0"/>
            </a:endParaRPr>
          </a:p>
        </p:txBody>
      </p:sp>
      <p:graphicFrame>
        <p:nvGraphicFramePr>
          <p:cNvPr id="6150" name="SmartArt Placeholder 6149">
            <a:extLst>
              <a:ext uri="{FF2B5EF4-FFF2-40B4-BE49-F238E27FC236}">
                <a16:creationId xmlns:a16="http://schemas.microsoft.com/office/drawing/2014/main" id="{3014846A-EE21-4855-89E5-EFEA862E3177}"/>
              </a:ext>
            </a:extLst>
          </p:cNvPr>
          <p:cNvGraphicFramePr>
            <a:graphicFrameLocks noGrp="1" noChangeAspect="1"/>
          </p:cNvGraphicFramePr>
          <p:nvPr>
            <p:ph type="dgm" idx="1"/>
          </p:nvPr>
        </p:nvGraphicFramePr>
        <p:xfrm>
          <a:off x="250825" y="2781300"/>
          <a:ext cx="8482013" cy="3581400"/>
        </p:xfrm>
        <a:graphic>
          <a:graphicData uri="http://schemas.openxmlformats.org/drawingml/2006/compatibility">
            <com:legacyDrawing xmlns:com="http://schemas.openxmlformats.org/drawingml/2006/compatibility" spid="_x0000_s6150"/>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additive="base">
                                        <p:cTn id="13"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6150"/>
                                        </p:tgtEl>
                                        <p:attrNameLst>
                                          <p:attrName>style.visibility</p:attrName>
                                        </p:attrNameLst>
                                      </p:cBhvr>
                                      <p:to>
                                        <p:strVal val="visible"/>
                                      </p:to>
                                    </p:set>
                                    <p:animEffect transition="in" filter="box(in)">
                                      <p:cBhvr>
                                        <p:cTn id="19" dur="500"/>
                                        <p:tgtEl>
                                          <p:spTgt spid="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Dgm spid="615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A5E181AB-3DC7-401C-B61A-6B0AF4E2EE37}"/>
              </a:ext>
            </a:extLst>
          </p:cNvPr>
          <p:cNvSpPr>
            <a:spLocks noGrp="1" noChangeArrowheads="1"/>
          </p:cNvSpPr>
          <p:nvPr>
            <p:ph type="title"/>
          </p:nvPr>
        </p:nvSpPr>
        <p:spPr>
          <a:xfrm>
            <a:off x="468313" y="0"/>
            <a:ext cx="8229600" cy="1143000"/>
          </a:xfrm>
        </p:spPr>
        <p:txBody>
          <a:bodyPr/>
          <a:lstStyle/>
          <a:p>
            <a:r>
              <a:rPr lang="sl-SI" altLang="sl-SI"/>
              <a:t>Neagrarno gospodarstvo</a:t>
            </a:r>
          </a:p>
        </p:txBody>
      </p:sp>
      <p:sp>
        <p:nvSpPr>
          <p:cNvPr id="12291" name="Rectangle 3">
            <a:extLst>
              <a:ext uri="{FF2B5EF4-FFF2-40B4-BE49-F238E27FC236}">
                <a16:creationId xmlns:a16="http://schemas.microsoft.com/office/drawing/2014/main" id="{657EF294-AD7F-490D-8A9E-FFABDFB0FD2B}"/>
              </a:ext>
            </a:extLst>
          </p:cNvPr>
          <p:cNvSpPr>
            <a:spLocks noGrp="1" noChangeArrowheads="1"/>
          </p:cNvSpPr>
          <p:nvPr>
            <p:ph type="body" idx="1"/>
          </p:nvPr>
        </p:nvSpPr>
        <p:spPr>
          <a:xfrm>
            <a:off x="395288" y="1268413"/>
            <a:ext cx="8229600" cy="4525962"/>
          </a:xfrm>
        </p:spPr>
        <p:txBody>
          <a:bodyPr/>
          <a:lstStyle/>
          <a:p>
            <a:pPr>
              <a:lnSpc>
                <a:spcPct val="80000"/>
              </a:lnSpc>
            </a:pPr>
            <a:r>
              <a:rPr lang="sl-SI" altLang="sl-SI" sz="2800"/>
              <a:t>Nosilci zgodnjega kapitalizma v 16. st. pri nas so bili v večini tujci in tuj kapital. </a:t>
            </a:r>
          </a:p>
          <a:p>
            <a:pPr>
              <a:lnSpc>
                <a:spcPct val="80000"/>
              </a:lnSpc>
            </a:pPr>
            <a:r>
              <a:rPr lang="sl-SI" altLang="sl-SI" sz="2800"/>
              <a:t>Uveljavili sta se predvsem železarstvo – fužinarstvo in rudarstvo (rudnik živega srebra v Idriji ter svinčeni rudniki v Mežici in Pliberku). </a:t>
            </a:r>
          </a:p>
          <a:p>
            <a:pPr>
              <a:lnSpc>
                <a:spcPct val="80000"/>
              </a:lnSpc>
            </a:pPr>
            <a:r>
              <a:rPr lang="sl-SI" altLang="sl-SI" sz="2800"/>
              <a:t>Založništvo je bilo najpogostejše v železarski in rudarski dejavnosti. Manufakture so bile še redkejše. Zaradi obrambe pred Turki so v manufakturah izdelovali predvsem orožje (Ljubljana, Celje in Borovlje na Koroškem). </a:t>
            </a:r>
          </a:p>
          <a:p>
            <a:pPr>
              <a:lnSpc>
                <a:spcPct val="80000"/>
              </a:lnSpc>
            </a:pPr>
            <a:r>
              <a:rPr lang="sl-SI" altLang="sl-SI" sz="2800"/>
              <a:t>Zaradi zgodnjekapitalistične proizvodnje pride do vzpenjanja meščanstva po družbeni lestvici (prim. trgovske družine Khislov, ki so v fužinskem gradu uvedli proizvodnjo steklenih predmetov).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additive="base">
                                        <p:cTn id="19"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291">
                                            <p:txEl>
                                              <p:pRg st="3" end="3"/>
                                            </p:txEl>
                                          </p:spTgt>
                                        </p:tgtEl>
                                        <p:attrNameLst>
                                          <p:attrName>style.visibility</p:attrName>
                                        </p:attrNameLst>
                                      </p:cBhvr>
                                      <p:to>
                                        <p:strVal val="visible"/>
                                      </p:to>
                                    </p:set>
                                    <p:anim calcmode="lin" valueType="num">
                                      <p:cBhvr additive="base">
                                        <p:cTn id="25" dur="5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29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FB69C32F-D4A2-4105-AFB7-093A10C0E31D}"/>
              </a:ext>
            </a:extLst>
          </p:cNvPr>
          <p:cNvSpPr>
            <a:spLocks noGrp="1" noChangeArrowheads="1"/>
          </p:cNvSpPr>
          <p:nvPr>
            <p:ph type="title"/>
          </p:nvPr>
        </p:nvSpPr>
        <p:spPr/>
        <p:txBody>
          <a:bodyPr/>
          <a:lstStyle/>
          <a:p>
            <a:r>
              <a:rPr lang="sl-SI" altLang="sl-SI"/>
              <a:t>Literatura</a:t>
            </a:r>
          </a:p>
        </p:txBody>
      </p:sp>
      <p:sp>
        <p:nvSpPr>
          <p:cNvPr id="13315" name="Rectangle 3">
            <a:extLst>
              <a:ext uri="{FF2B5EF4-FFF2-40B4-BE49-F238E27FC236}">
                <a16:creationId xmlns:a16="http://schemas.microsoft.com/office/drawing/2014/main" id="{D4CBFA17-5911-4677-8EAF-B56BBD42E22F}"/>
              </a:ext>
            </a:extLst>
          </p:cNvPr>
          <p:cNvSpPr>
            <a:spLocks noGrp="1" noChangeArrowheads="1"/>
          </p:cNvSpPr>
          <p:nvPr>
            <p:ph type="body" idx="1"/>
          </p:nvPr>
        </p:nvSpPr>
        <p:spPr/>
        <p:txBody>
          <a:bodyPr/>
          <a:lstStyle/>
          <a:p>
            <a:pPr>
              <a:lnSpc>
                <a:spcPct val="90000"/>
              </a:lnSpc>
            </a:pPr>
            <a:r>
              <a:rPr lang="sl-SI" altLang="sl-SI">
                <a:effectLst>
                  <a:outerShdw blurRad="38100" dist="38100" dir="2700000" algn="tl">
                    <a:srgbClr val="FFFFFF"/>
                  </a:outerShdw>
                </a:effectLst>
              </a:rPr>
              <a:t>S. Berzelak, Zgodovina 1 za tehniške in druge strokovne šole, Modrijan, 1999;</a:t>
            </a:r>
          </a:p>
          <a:p>
            <a:pPr>
              <a:lnSpc>
                <a:spcPct val="90000"/>
              </a:lnSpc>
            </a:pPr>
            <a:r>
              <a:rPr lang="sl-SI" altLang="sl-SI">
                <a:effectLst>
                  <a:outerShdw blurRad="38100" dist="38100" dir="2700000" algn="tl">
                    <a:srgbClr val="FFFFFF"/>
                  </a:outerShdw>
                </a:effectLst>
              </a:rPr>
              <a:t>B. Pavliha, Zgodovina na maturi 2001, ICO, 2000;</a:t>
            </a:r>
          </a:p>
          <a:p>
            <a:pPr>
              <a:lnSpc>
                <a:spcPct val="90000"/>
              </a:lnSpc>
            </a:pPr>
            <a:r>
              <a:rPr lang="sl-SI" altLang="sl-SI">
                <a:effectLst>
                  <a:outerShdw blurRad="38100" dist="38100" dir="2700000" algn="tl">
                    <a:srgbClr val="FFFFFF"/>
                  </a:outerShdw>
                </a:effectLst>
              </a:rPr>
              <a:t>J. Globočnik, M. Globočnik, A. Segalla, Zgodovina na maturi 2002, Gyrus d.o.o., 2001;</a:t>
            </a:r>
          </a:p>
          <a:p>
            <a:pPr>
              <a:lnSpc>
                <a:spcPct val="90000"/>
              </a:lnSpc>
            </a:pPr>
            <a:r>
              <a:rPr lang="sl-SI" altLang="sl-SI">
                <a:effectLst>
                  <a:outerShdw blurRad="38100" dist="38100" dir="2700000" algn="tl">
                    <a:srgbClr val="FFFFFF"/>
                  </a:outerShdw>
                </a:effectLst>
              </a:rPr>
              <a:t>A. Hozjan, Dragan Potočnik, Zgodovina 2, DZS, 2001;</a:t>
            </a:r>
          </a:p>
          <a:p>
            <a:pPr>
              <a:lnSpc>
                <a:spcPct val="90000"/>
              </a:lnSpc>
            </a:pPr>
            <a:endParaRPr lang="sl-SI" altLang="sl-SI"/>
          </a:p>
        </p:txBody>
      </p:sp>
    </p:spTree>
  </p:cSld>
  <p:clrMapOvr>
    <a:masterClrMapping/>
  </p:clrMapOvr>
</p:sld>
</file>

<file path=ppt/theme/theme1.xml><?xml version="1.0" encoding="utf-8"?>
<a:theme xmlns:a="http://schemas.openxmlformats.org/drawingml/2006/main" name="Privzeti načrt">
  <a:themeElements>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ivzeti načr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ivzeti nač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ivzeti nač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ivzeti nač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ivzeti nač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ivzeti nač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ivzeti nač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ivzeti nač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ivzeti nač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ivzeti nač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ivzeti nač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ivzeti nač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536</Words>
  <Application>Microsoft Office PowerPoint</Application>
  <PresentationFormat>On-screen Show (4:3)</PresentationFormat>
  <Paragraphs>57</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Monotype Corsiva</vt:lpstr>
      <vt:lpstr>Privzeti načrt</vt:lpstr>
      <vt:lpstr>GOSPODARSKI POLOŽAJ PODEŽELJA V 16. STOL.</vt:lpstr>
      <vt:lpstr>Spremembe v gospodarstvu</vt:lpstr>
      <vt:lpstr>Spremembe v sestavi prebivalstva</vt:lpstr>
      <vt:lpstr>Spremembe na fevdalnem posestvu</vt:lpstr>
      <vt:lpstr>Drobljenje kmetij</vt:lpstr>
      <vt:lpstr>Spremembe znotraj kmečkega razreda</vt:lpstr>
      <vt:lpstr>Neagrarno gospodarstvo</vt:lpstr>
      <vt:lpstr>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2019-06-03T09:14:54Z</dcterms:created>
  <dcterms:modified xsi:type="dcterms:W3CDTF">2019-06-03T09:14:54Z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