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4" r:id="rId26"/>
    <p:sldId id="279" r:id="rId27"/>
    <p:sldId id="285" r:id="rId28"/>
    <p:sldId id="286" r:id="rId29"/>
    <p:sldId id="280" r:id="rId30"/>
    <p:sldId id="281" r:id="rId31"/>
    <p:sldId id="282" r:id="rId32"/>
    <p:sldId id="290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>
            <a:extLst>
              <a:ext uri="{FF2B5EF4-FFF2-40B4-BE49-F238E27FC236}">
                <a16:creationId xmlns:a16="http://schemas.microsoft.com/office/drawing/2014/main" id="{A280EA37-95CB-41A3-8924-8D798B5F28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5779" name="Freeform 3">
              <a:extLst>
                <a:ext uri="{FF2B5EF4-FFF2-40B4-BE49-F238E27FC236}">
                  <a16:creationId xmlns:a16="http://schemas.microsoft.com/office/drawing/2014/main" id="{01E64D33-BB5E-4F79-9D53-3F6A038CFB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0" name="Freeform 4">
              <a:extLst>
                <a:ext uri="{FF2B5EF4-FFF2-40B4-BE49-F238E27FC236}">
                  <a16:creationId xmlns:a16="http://schemas.microsoft.com/office/drawing/2014/main" id="{FA38788F-5AA1-49AA-BC59-312E47E1B7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1" name="Freeform 5">
              <a:extLst>
                <a:ext uri="{FF2B5EF4-FFF2-40B4-BE49-F238E27FC236}">
                  <a16:creationId xmlns:a16="http://schemas.microsoft.com/office/drawing/2014/main" id="{98549E43-E777-4CFD-A0C3-357A55CE33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2" name="Freeform 6">
              <a:extLst>
                <a:ext uri="{FF2B5EF4-FFF2-40B4-BE49-F238E27FC236}">
                  <a16:creationId xmlns:a16="http://schemas.microsoft.com/office/drawing/2014/main" id="{FDFD4AD9-86C3-46C5-AAA6-2FFC1699D1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3" name="Freeform 7">
              <a:extLst>
                <a:ext uri="{FF2B5EF4-FFF2-40B4-BE49-F238E27FC236}">
                  <a16:creationId xmlns:a16="http://schemas.microsoft.com/office/drawing/2014/main" id="{7925E760-FEF5-4783-AEDE-E6B3D32742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4" name="Freeform 8">
              <a:extLst>
                <a:ext uri="{FF2B5EF4-FFF2-40B4-BE49-F238E27FC236}">
                  <a16:creationId xmlns:a16="http://schemas.microsoft.com/office/drawing/2014/main" id="{60A64048-594F-4531-BEEC-386D8289D3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5" name="Freeform 9">
              <a:extLst>
                <a:ext uri="{FF2B5EF4-FFF2-40B4-BE49-F238E27FC236}">
                  <a16:creationId xmlns:a16="http://schemas.microsoft.com/office/drawing/2014/main" id="{100918F6-BFA2-4159-9480-0808097292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6" name="Freeform 10">
              <a:extLst>
                <a:ext uri="{FF2B5EF4-FFF2-40B4-BE49-F238E27FC236}">
                  <a16:creationId xmlns:a16="http://schemas.microsoft.com/office/drawing/2014/main" id="{DE9B6E7F-B4F9-44A5-BB14-E6A3638B4E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7" name="Freeform 11">
              <a:extLst>
                <a:ext uri="{FF2B5EF4-FFF2-40B4-BE49-F238E27FC236}">
                  <a16:creationId xmlns:a16="http://schemas.microsoft.com/office/drawing/2014/main" id="{45B05A7F-42D9-4911-AF79-922E87A21E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8" name="Rectangle 12">
              <a:extLst>
                <a:ext uri="{FF2B5EF4-FFF2-40B4-BE49-F238E27FC236}">
                  <a16:creationId xmlns:a16="http://schemas.microsoft.com/office/drawing/2014/main" id="{4EC6EE5D-5B90-4A30-8E0C-849EBE7D09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9" name="Rectangle 13">
              <a:extLst>
                <a:ext uri="{FF2B5EF4-FFF2-40B4-BE49-F238E27FC236}">
                  <a16:creationId xmlns:a16="http://schemas.microsoft.com/office/drawing/2014/main" id="{E67865BE-2044-4BC2-8222-07EA33EBF1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90" name="Freeform 14">
              <a:extLst>
                <a:ext uri="{FF2B5EF4-FFF2-40B4-BE49-F238E27FC236}">
                  <a16:creationId xmlns:a16="http://schemas.microsoft.com/office/drawing/2014/main" id="{9C17EEBE-2398-41B1-8814-3F2B1FB84E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91" name="Freeform 15">
              <a:extLst>
                <a:ext uri="{FF2B5EF4-FFF2-40B4-BE49-F238E27FC236}">
                  <a16:creationId xmlns:a16="http://schemas.microsoft.com/office/drawing/2014/main" id="{556D7229-B2D5-4C67-B10A-313DD3C620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92" name="Freeform 16">
              <a:extLst>
                <a:ext uri="{FF2B5EF4-FFF2-40B4-BE49-F238E27FC236}">
                  <a16:creationId xmlns:a16="http://schemas.microsoft.com/office/drawing/2014/main" id="{B2BBF3AD-78A6-43FB-BE3C-461ED3812B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93" name="Freeform 17">
              <a:extLst>
                <a:ext uri="{FF2B5EF4-FFF2-40B4-BE49-F238E27FC236}">
                  <a16:creationId xmlns:a16="http://schemas.microsoft.com/office/drawing/2014/main" id="{9179C4CB-6D95-4B0E-B91A-493A847926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94" name="Freeform 18">
              <a:extLst>
                <a:ext uri="{FF2B5EF4-FFF2-40B4-BE49-F238E27FC236}">
                  <a16:creationId xmlns:a16="http://schemas.microsoft.com/office/drawing/2014/main" id="{770555B5-079F-4962-B293-E71F2E8FEB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95" name="Freeform 19">
              <a:extLst>
                <a:ext uri="{FF2B5EF4-FFF2-40B4-BE49-F238E27FC236}">
                  <a16:creationId xmlns:a16="http://schemas.microsoft.com/office/drawing/2014/main" id="{278A29E5-3D0B-4ED6-B134-F34EB81815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96" name="Freeform 20">
              <a:extLst>
                <a:ext uri="{FF2B5EF4-FFF2-40B4-BE49-F238E27FC236}">
                  <a16:creationId xmlns:a16="http://schemas.microsoft.com/office/drawing/2014/main" id="{09B48920-AF58-40A0-8051-C29F20980B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75797" name="Rectangle 21">
            <a:extLst>
              <a:ext uri="{FF2B5EF4-FFF2-40B4-BE49-F238E27FC236}">
                <a16:creationId xmlns:a16="http://schemas.microsoft.com/office/drawing/2014/main" id="{3FA3869A-C759-43D3-9345-E0033C51879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75798" name="Rectangle 22">
            <a:extLst>
              <a:ext uri="{FF2B5EF4-FFF2-40B4-BE49-F238E27FC236}">
                <a16:creationId xmlns:a16="http://schemas.microsoft.com/office/drawing/2014/main" id="{85492865-89D0-4F60-A439-B083BE56D85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75799" name="Rectangle 23">
            <a:extLst>
              <a:ext uri="{FF2B5EF4-FFF2-40B4-BE49-F238E27FC236}">
                <a16:creationId xmlns:a16="http://schemas.microsoft.com/office/drawing/2014/main" id="{B3836F6E-4288-4D30-A2C2-648C967461F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5800" name="Rectangle 24">
            <a:extLst>
              <a:ext uri="{FF2B5EF4-FFF2-40B4-BE49-F238E27FC236}">
                <a16:creationId xmlns:a16="http://schemas.microsoft.com/office/drawing/2014/main" id="{02D47D23-EAFD-4172-813F-6A22A0D2BA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5801" name="Rectangle 25">
            <a:extLst>
              <a:ext uri="{FF2B5EF4-FFF2-40B4-BE49-F238E27FC236}">
                <a16:creationId xmlns:a16="http://schemas.microsoft.com/office/drawing/2014/main" id="{263BEB24-9741-404B-BE11-70FE831D41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E5DEB4-7213-4296-97B5-1656C69FD23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6FA4-D797-4247-95F7-6F6DEE8B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D18BA-5F73-4C73-A355-2F9E2F739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3BB33-6B58-4DB7-A461-1B0044AD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6145-E9D5-435F-9C74-D32044FD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C1D52-7981-4D0E-8EE8-6F981DA6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C65BE-1234-470F-BC59-BC9FAFAB5C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47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E72CB-4AE2-491A-A393-D11B70F17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A94C9-F7B2-472B-A300-49C801B60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D433C-AF39-4B74-A2FB-A5255599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029D1-8932-49AC-A570-6FE0445F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31D5F-7955-4DF9-B3C7-9262CB5F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91F2F-97CF-410D-9407-F9C9196EE5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429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C36B-DE9B-4A6B-AEFB-B5B58546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E21E4-0944-4C5C-8A79-63136074A99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DB3F2DEE-A135-46EA-B7CC-A6183F1D03F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0DA82-9A5C-4668-9145-106E3686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1EC40-F9C0-49FD-B105-08193BB5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4B9CA-0B52-49B0-980B-613DF906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1D85C9-FC5D-4C83-B8DC-0D106B81A7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354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0092-D9EF-4A6F-BD82-B774B6BA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CE67C-C7FB-4052-A65B-9CE46EDB5E8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5A0A4-E7EB-4FD1-B9D7-BF4E83C9A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E0CD3-0D54-47C5-85B5-B07E3F22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D818C-8DAD-41E9-A689-934128F5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E1293-8D83-4B1A-99B0-E89075D4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5F4BA8-9133-4203-8D42-7750B66F59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652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CCFB-7B63-4ED8-9BFA-24FA725D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15D6B-6E9F-4157-BE33-EAF39DC5C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14591-1831-418E-ABC0-600DC569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FFADB-CAF0-4087-989E-4090F910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1815F-D9C2-4DFE-BBB5-78C419DC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BC08-DE87-4BA2-B925-E1FD3B1A0D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063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A679-890E-46D6-8601-BE728C9C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2D4F3-99B4-4752-A4CE-8A457774B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9AFA-19E9-4697-9AD6-4E1B9E05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2C158-0B2B-4C60-A19C-7AEB5BAD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88177-70E2-4F7B-A995-9EDDA66F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98ED6-1CBE-41E5-B7B3-B073DCCC9A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953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D350-EBEE-4C23-9F7B-D0D88338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1192-83DA-492E-B9AF-67A7F9E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DC97E-B551-4BA4-94A8-F108855F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C4CE9-F880-43CE-A755-93F51BAE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24F2D-AA99-4808-81B8-3457ED7A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61EC6-2328-4E03-99D3-0253E18A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5DE9E-90D6-4CE7-B75E-E5EF81E2B8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6705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2E4C-36B7-4602-88F4-B3B92218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8BFF-411B-4F3F-9B7C-2E40F97AF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7EF0B-534D-4AA8-8809-675E671F2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B56BC-AE7B-40F6-92CC-5F26BAB54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EA189-4874-4957-8ADB-AF7DC1823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9BBCE1-E869-451C-8ADB-6E031434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BC425-DFC6-45A7-AD1E-9C3898D5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CDA9D0-F637-4DD8-903B-2120D975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9352E-7345-49E3-9CD0-5C4D90CF75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344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354E-2635-4F36-B0E5-F53B7E6B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72284-D2CA-444E-84CB-EA7C6C92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5B0FC-F55C-4750-96B6-B27278BC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E58C7-DFBA-433F-BC41-AB01DBF7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1574-1BB4-4F3D-99CC-C5C98E8F9C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044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49C28-0043-4712-BC45-3EDDE65E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566B0-ECC5-41F6-A05D-9C0E7F9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DDE9B-1EC3-4E6D-9219-819050B8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37DE0-1C3B-466C-B771-675D91D2C0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35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E8B6-C805-4124-B2F1-BF67D8D2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64E70-52D1-49B6-907C-023CDCF5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D8744-5B05-4469-B96A-711110D4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4A322-0EF3-4828-A94A-977F7160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5BE0A-237A-4673-A332-64F4BD7D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7DD01-DC0E-4B70-AB40-D6D4EE1F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1C55F-48CE-46FA-AD74-6B20B42C28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753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6F00-4673-48FC-8DD3-750DE06F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1D8D49-7EC8-42CC-965A-04C147394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8DBB1-DE7D-4263-871E-25B31F95A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115FD-088D-4D1F-A9BE-C32DC51E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C5A6-5C30-49D1-A5BF-04B7A0E2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0B134-C79B-485C-A01E-E613918F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AB764-4DCA-4861-9127-4075BC0799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618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>
            <a:extLst>
              <a:ext uri="{FF2B5EF4-FFF2-40B4-BE49-F238E27FC236}">
                <a16:creationId xmlns:a16="http://schemas.microsoft.com/office/drawing/2014/main" id="{3E177A8D-A4BF-47C0-82A0-B96984F14E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4755" name="Freeform 3">
              <a:extLst>
                <a:ext uri="{FF2B5EF4-FFF2-40B4-BE49-F238E27FC236}">
                  <a16:creationId xmlns:a16="http://schemas.microsoft.com/office/drawing/2014/main" id="{638FB934-D343-4AFA-B6BD-F92D533243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56" name="Freeform 4">
              <a:extLst>
                <a:ext uri="{FF2B5EF4-FFF2-40B4-BE49-F238E27FC236}">
                  <a16:creationId xmlns:a16="http://schemas.microsoft.com/office/drawing/2014/main" id="{77671045-7679-449C-94FC-C343013A56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57" name="Freeform 5">
              <a:extLst>
                <a:ext uri="{FF2B5EF4-FFF2-40B4-BE49-F238E27FC236}">
                  <a16:creationId xmlns:a16="http://schemas.microsoft.com/office/drawing/2014/main" id="{4CD43F01-D14D-4919-A48D-374C9DBFE2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58" name="Freeform 6">
              <a:extLst>
                <a:ext uri="{FF2B5EF4-FFF2-40B4-BE49-F238E27FC236}">
                  <a16:creationId xmlns:a16="http://schemas.microsoft.com/office/drawing/2014/main" id="{9248DB66-9901-4956-B014-F97B74AD06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59" name="Freeform 7">
              <a:extLst>
                <a:ext uri="{FF2B5EF4-FFF2-40B4-BE49-F238E27FC236}">
                  <a16:creationId xmlns:a16="http://schemas.microsoft.com/office/drawing/2014/main" id="{216DD8E1-125F-41D5-9449-0147DA3533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60" name="Freeform 8">
              <a:extLst>
                <a:ext uri="{FF2B5EF4-FFF2-40B4-BE49-F238E27FC236}">
                  <a16:creationId xmlns:a16="http://schemas.microsoft.com/office/drawing/2014/main" id="{C43CEF30-293C-4D37-9D90-FBE4426436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61" name="Freeform 9">
              <a:extLst>
                <a:ext uri="{FF2B5EF4-FFF2-40B4-BE49-F238E27FC236}">
                  <a16:creationId xmlns:a16="http://schemas.microsoft.com/office/drawing/2014/main" id="{BE43C60B-ED6B-425E-A338-A5935FB01C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62" name="Freeform 10">
              <a:extLst>
                <a:ext uri="{FF2B5EF4-FFF2-40B4-BE49-F238E27FC236}">
                  <a16:creationId xmlns:a16="http://schemas.microsoft.com/office/drawing/2014/main" id="{952A5E23-925F-4223-91F6-9388E42FCF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63" name="Freeform 11">
              <a:extLst>
                <a:ext uri="{FF2B5EF4-FFF2-40B4-BE49-F238E27FC236}">
                  <a16:creationId xmlns:a16="http://schemas.microsoft.com/office/drawing/2014/main" id="{2154548C-F5B8-4CC1-94B3-883B1B0131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64" name="Rectangle 12">
              <a:extLst>
                <a:ext uri="{FF2B5EF4-FFF2-40B4-BE49-F238E27FC236}">
                  <a16:creationId xmlns:a16="http://schemas.microsoft.com/office/drawing/2014/main" id="{5F9B0391-F4F4-46EF-9E71-716ED02636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65" name="Rectangle 13">
              <a:extLst>
                <a:ext uri="{FF2B5EF4-FFF2-40B4-BE49-F238E27FC236}">
                  <a16:creationId xmlns:a16="http://schemas.microsoft.com/office/drawing/2014/main" id="{05989455-C01A-4132-B001-8BB940A7CC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66" name="Freeform 14">
              <a:extLst>
                <a:ext uri="{FF2B5EF4-FFF2-40B4-BE49-F238E27FC236}">
                  <a16:creationId xmlns:a16="http://schemas.microsoft.com/office/drawing/2014/main" id="{1A0ECCE2-C610-4280-A947-4E1A9046CC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67" name="Freeform 15">
              <a:extLst>
                <a:ext uri="{FF2B5EF4-FFF2-40B4-BE49-F238E27FC236}">
                  <a16:creationId xmlns:a16="http://schemas.microsoft.com/office/drawing/2014/main" id="{7C315D79-ED37-461A-BAFD-DDAAB602D6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68" name="Freeform 16">
              <a:extLst>
                <a:ext uri="{FF2B5EF4-FFF2-40B4-BE49-F238E27FC236}">
                  <a16:creationId xmlns:a16="http://schemas.microsoft.com/office/drawing/2014/main" id="{17418D18-406D-42D9-8A99-6C2EE58761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69" name="Freeform 17">
              <a:extLst>
                <a:ext uri="{FF2B5EF4-FFF2-40B4-BE49-F238E27FC236}">
                  <a16:creationId xmlns:a16="http://schemas.microsoft.com/office/drawing/2014/main" id="{0056FFD2-914E-42D0-8E60-3F1CD026B1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70" name="Freeform 18">
              <a:extLst>
                <a:ext uri="{FF2B5EF4-FFF2-40B4-BE49-F238E27FC236}">
                  <a16:creationId xmlns:a16="http://schemas.microsoft.com/office/drawing/2014/main" id="{6B86324C-D43A-4657-B236-3D798F2920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71" name="Freeform 19">
              <a:extLst>
                <a:ext uri="{FF2B5EF4-FFF2-40B4-BE49-F238E27FC236}">
                  <a16:creationId xmlns:a16="http://schemas.microsoft.com/office/drawing/2014/main" id="{298449F6-8FC2-4DA3-AE38-0E45D59908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4772" name="Freeform 20">
              <a:extLst>
                <a:ext uri="{FF2B5EF4-FFF2-40B4-BE49-F238E27FC236}">
                  <a16:creationId xmlns:a16="http://schemas.microsoft.com/office/drawing/2014/main" id="{724E775D-19D1-408B-B8BD-7F31A919B5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74773" name="Rectangle 21">
            <a:extLst>
              <a:ext uri="{FF2B5EF4-FFF2-40B4-BE49-F238E27FC236}">
                <a16:creationId xmlns:a16="http://schemas.microsoft.com/office/drawing/2014/main" id="{1BCCE065-390B-45F9-8CC1-800839E26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74774" name="Rectangle 22">
            <a:extLst>
              <a:ext uri="{FF2B5EF4-FFF2-40B4-BE49-F238E27FC236}">
                <a16:creationId xmlns:a16="http://schemas.microsoft.com/office/drawing/2014/main" id="{86E98AB2-6958-4EF5-A2B8-A630619F9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74775" name="Rectangle 23">
            <a:extLst>
              <a:ext uri="{FF2B5EF4-FFF2-40B4-BE49-F238E27FC236}">
                <a16:creationId xmlns:a16="http://schemas.microsoft.com/office/drawing/2014/main" id="{D075D3D8-1AF4-40DB-B01D-F82683E7C7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74776" name="Rectangle 24">
            <a:extLst>
              <a:ext uri="{FF2B5EF4-FFF2-40B4-BE49-F238E27FC236}">
                <a16:creationId xmlns:a16="http://schemas.microsoft.com/office/drawing/2014/main" id="{B6FDECE1-14AB-459E-AD60-9070315E22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74777" name="Rectangle 25">
            <a:extLst>
              <a:ext uri="{FF2B5EF4-FFF2-40B4-BE49-F238E27FC236}">
                <a16:creationId xmlns:a16="http://schemas.microsoft.com/office/drawing/2014/main" id="{C9844E76-3CB9-4BEC-9AD1-1C280285F0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FAF8690-D7FA-4743-91A1-5BC17380686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si/imgres?imgurl=http://www.mrdowling.com/images/701sparta.gif&amp;imgrefurl=http://www.mrdowling.com/701-sparta.html&amp;h=348&amp;w=300&amp;sz=11&amp;hl=sl&amp;start=2&amp;tbnid=yMcZUYGiFsNH9M:&amp;tbnh=120&amp;tbnw=103&amp;prev=/images%3Fq%3DSPARTA%26gbv%3D2%26svnum%3D10%26hl%3Dsl%26sa%3DG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si/imgres?imgurl=http://www.qarl.com/qLab/pile/300/SPARTA.jpg&amp;imgrefurl=http://www.qarl.com/qLab/%3Fp%3D44&amp;h=256&amp;w=256&amp;sz=38&amp;hl=sl&amp;start=51&amp;tbnid=qZwATDO2GxWAcM:&amp;tbnh=111&amp;tbnw=111&amp;prev=/images%3Fq%3DSPARTA%26start%3D40%26gbv%3D2%26ndsp%3D20%26svnum%3D10%26hl%3Dsl%26sa%3DN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si/imgres?imgurl=http://www.vpd.fi/kuvat/pc_ancient_wars_sparta.jpg&amp;imgrefurl=http://www.vpd.fi/kerrokaverille.php%3Fp%3D2795%26subid%3D46%26c%3D298&amp;h=417&amp;w=295&amp;sz=107&amp;hl=sl&amp;start=14&amp;tbnid=3DOoNtPpQgzk4M:&amp;tbnh=125&amp;tbnw=88&amp;prev=/images%3Fq%3DSPARTA%26gbv%3D2%26svnum%3D10%26hl%3Dsl%26sa%3D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osmice.info/slo/slike/oliv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Image:Persian_empire_490bc.gif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Image:Persepolis_The_Persian_Soldiers.jpg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D28C02C-8BFF-48CF-BB19-75FC609CD9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l-SI" altLang="sl-SI" sz="6600">
              <a:latin typeface="Verdana" panose="020B0604030504040204" pitchFamily="34" charset="0"/>
            </a:endParaRPr>
          </a:p>
        </p:txBody>
      </p:sp>
      <p:pic>
        <p:nvPicPr>
          <p:cNvPr id="2052" name="Picture 4" descr="photo_lg_athens">
            <a:extLst>
              <a:ext uri="{FF2B5EF4-FFF2-40B4-BE49-F238E27FC236}">
                <a16:creationId xmlns:a16="http://schemas.microsoft.com/office/drawing/2014/main" id="{37FCFFE9-E706-4866-8AD4-253A96721A1F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635000"/>
            <a:ext cx="7777163" cy="532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3370801E-491B-4B57-863F-E35BC5E70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836613"/>
            <a:ext cx="29733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sl-SI" altLang="sl-SI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GRŠKA ZGODOVINA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FA9B5C-8031-4C94-A895-E75AEB162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6DC7AC4-9404-46C0-8833-307A7A14B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</a:t>
            </a:r>
            <a:r>
              <a:rPr lang="sl-SI" altLang="sl-SI" sz="2400" b="1"/>
              <a:t> POTEK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/>
              <a:t>kolonizacijo usmerja preročišče Delfi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matična polis je izbrala voditelja odprav – OIKISTES, v novi koloniji je bil tudi voditelj, po smrti so ga častili kot heroja</a:t>
            </a:r>
            <a:endParaRPr lang="sl-SI" altLang="sl-SI" sz="2400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</a:t>
            </a:r>
            <a:r>
              <a:rPr lang="sl-SI" altLang="sl-SI" sz="2400" b="1"/>
              <a:t> UREDITEV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/>
              <a:t>Nova kolonija je bila neodvisna država, bila pa je še v stikih z matično polis</a:t>
            </a:r>
            <a:endParaRPr lang="sl-SI" altLang="sl-SI" sz="2400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</a:t>
            </a:r>
            <a:r>
              <a:rPr lang="sl-SI" altLang="sl-SI" sz="2400" b="1"/>
              <a:t> POMEN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/>
              <a:t>Pospeševanje trgovskih stikov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Kolonije so v Grčijo uvažale – kmetijske pridelke (žito), les, rude, sužnje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Matična Grčija je izvažala – olje, vino, oljke, vinska trta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E85F733E-F934-4889-B9C7-B1E51B44B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951B46D-0584-487D-9759-5F0440E203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4038600" cy="5505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</a:t>
            </a:r>
            <a:r>
              <a:rPr lang="sl-SI" altLang="sl-SI" sz="2400" b="1"/>
              <a:t> SMERI</a:t>
            </a: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Z Sredozemlje (J Italija, Sicilija </a:t>
            </a:r>
            <a:r>
              <a:rPr lang="sl-SI" altLang="sl-SI" sz="2400">
                <a:sym typeface="Wingdings" panose="05000000000000000000" pitchFamily="2" charset="2"/>
              </a:rPr>
              <a:t></a:t>
            </a:r>
            <a:r>
              <a:rPr lang="sl-SI" altLang="sl-SI" sz="2400"/>
              <a:t> Velika Grčija)    Sicilija-Sirakuze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Obale Francije (Masilija), Španije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SV Sredozemlje (Halkidika, obale Črnega morja[gostoljubno morje])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V obale Jadranskega morja (izvajale grške kolonije iz J Italije)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SV obale Afrike – Kirene (Libija)</a:t>
            </a:r>
          </a:p>
          <a:p>
            <a:pPr>
              <a:lnSpc>
                <a:spcPct val="90000"/>
              </a:lnSpc>
            </a:pPr>
            <a:endParaRPr lang="sl-SI" altLang="sl-SI" sz="240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DFBCE343-831B-45C7-897B-96A754D9B7D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003800" y="1600200"/>
            <a:ext cx="3683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sz="2400"/>
          </a:p>
        </p:txBody>
      </p:sp>
      <p:pic>
        <p:nvPicPr>
          <p:cNvPr id="15367" name="Picture 7" descr="greekalphabet">
            <a:extLst>
              <a:ext uri="{FF2B5EF4-FFF2-40B4-BE49-F238E27FC236}">
                <a16:creationId xmlns:a16="http://schemas.microsoft.com/office/drawing/2014/main" id="{BD24426F-C711-4A7D-AB28-7AB7DBE7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249737" cy="35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065577-65BA-48FA-BD89-B9E9A5BC9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F2E4BFC3-CA3D-4C9E-BE10-7900CF0DC8C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0713"/>
            <a:ext cx="8507413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D2FC01A-87B7-4535-B7E4-1B50D14C4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0"/>
              <a:t>VII. SPARTA</a:t>
            </a:r>
            <a:br>
              <a:rPr lang="sl-SI" altLang="sl-SI" sz="4000" b="0">
                <a:sym typeface="Wingdings" panose="05000000000000000000" pitchFamily="2" charset="2"/>
              </a:rPr>
            </a:br>
            <a:endParaRPr lang="sl-SI" altLang="sl-SI" sz="4000" b="0">
              <a:sym typeface="Wingdings" panose="05000000000000000000" pitchFamily="2" charset="2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9D20D4E-11CC-40A6-A02F-6A147FA3BC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943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</a:t>
            </a:r>
            <a:r>
              <a:rPr lang="sl-SI" altLang="sl-SI" sz="2400" b="1"/>
              <a:t> NASTANEK </a:t>
            </a: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Poselitev že v mikenski dobi Dorska selitev </a:t>
            </a:r>
            <a:r>
              <a:rPr lang="sl-SI" altLang="sl-SI" sz="2400" b="1"/>
              <a:t>1200</a:t>
            </a:r>
          </a:p>
          <a:p>
            <a:pPr>
              <a:lnSpc>
                <a:spcPct val="90000"/>
              </a:lnSpc>
            </a:pPr>
            <a:r>
              <a:rPr lang="sl-SI" altLang="sl-SI" sz="2400" b="1"/>
              <a:t>Ustanovitev</a:t>
            </a:r>
            <a:r>
              <a:rPr lang="sl-SI" altLang="sl-SI" sz="2400"/>
              <a:t> Sparte –</a:t>
            </a:r>
            <a:r>
              <a:rPr lang="sl-SI" altLang="sl-SI" sz="2400" b="1"/>
              <a:t>900</a:t>
            </a:r>
            <a:r>
              <a:rPr lang="sl-SI" altLang="sl-SI" sz="2400"/>
              <a:t>; združitev 5 vasi v mesto ob reki Evrotas, pokrajina </a:t>
            </a:r>
            <a:r>
              <a:rPr lang="sl-SI" altLang="sl-SI" sz="2400" b="1"/>
              <a:t>Lakonija</a:t>
            </a:r>
          </a:p>
          <a:p>
            <a:pPr>
              <a:lnSpc>
                <a:spcPct val="90000"/>
              </a:lnSpc>
            </a:pPr>
            <a:r>
              <a:rPr lang="sl-SI" altLang="sl-SI" sz="2400" b="1"/>
              <a:t>VELIKOST</a:t>
            </a:r>
            <a:r>
              <a:rPr lang="sl-SI" altLang="sl-SI" sz="2400"/>
              <a:t>- </a:t>
            </a:r>
            <a:r>
              <a:rPr lang="sl-SI" altLang="sl-SI" sz="2400" b="1"/>
              <a:t>8400 km2</a:t>
            </a:r>
            <a:r>
              <a:rPr lang="sl-SI" altLang="sl-SI" sz="2400"/>
              <a:t>, do okoli </a:t>
            </a:r>
            <a:r>
              <a:rPr lang="sl-SI" altLang="sl-SI" sz="2400" b="1"/>
              <a:t>300.000 prebivalcev</a:t>
            </a:r>
            <a:endParaRPr lang="sl-SI" altLang="sl-SI" sz="2400"/>
          </a:p>
          <a:p>
            <a:pPr lvl="1">
              <a:lnSpc>
                <a:spcPct val="90000"/>
              </a:lnSpc>
            </a:pPr>
            <a:r>
              <a:rPr lang="sl-SI" altLang="sl-SI" sz="2000"/>
              <a:t>Problem pomanjkanja zemlje je reševala z osvajalnimi pohodi</a:t>
            </a:r>
            <a:endParaRPr lang="sl-SI" altLang="sl-SI" sz="2000" b="1"/>
          </a:p>
          <a:p>
            <a:pPr lvl="1">
              <a:lnSpc>
                <a:spcPct val="90000"/>
              </a:lnSpc>
            </a:pPr>
            <a:r>
              <a:rPr lang="sl-SI" altLang="sl-SI" sz="2000" b="1"/>
              <a:t>edina kolonija </a:t>
            </a:r>
            <a:r>
              <a:rPr lang="sl-SI" altLang="sl-SI" sz="2000" b="1">
                <a:sym typeface="Wingdings" panose="05000000000000000000" pitchFamily="2" charset="2"/>
              </a:rPr>
              <a:t></a:t>
            </a:r>
            <a:r>
              <a:rPr lang="sl-SI" altLang="sl-SI" sz="2000" b="1"/>
              <a:t> Tarent </a:t>
            </a:r>
            <a:endParaRPr lang="sl-SI" altLang="sl-SI" sz="2000"/>
          </a:p>
          <a:p>
            <a:pPr lvl="1">
              <a:lnSpc>
                <a:spcPct val="90000"/>
              </a:lnSpc>
            </a:pPr>
            <a:r>
              <a:rPr lang="sl-SI" altLang="sl-SI" sz="2000"/>
              <a:t>naravne razmere: dobri pogoji za kmetijstvo; rudnik železa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B3D4C0CD-0413-4CD1-9F75-9946E2DC6A6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35600" y="1600200"/>
            <a:ext cx="3251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sz="2400"/>
          </a:p>
        </p:txBody>
      </p:sp>
      <p:pic>
        <p:nvPicPr>
          <p:cNvPr id="18438" name="Picture 6" descr="701sparta">
            <a:hlinkClick r:id="rId2"/>
            <a:extLst>
              <a:ext uri="{FF2B5EF4-FFF2-40B4-BE49-F238E27FC236}">
                <a16:creationId xmlns:a16="http://schemas.microsoft.com/office/drawing/2014/main" id="{B0992369-7161-4911-9510-B5D5C1DF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216058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BAFB0D9-6C6E-4182-825A-8288796D2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3F3EFE5-321F-4358-8C84-639200588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</a:t>
            </a:r>
            <a:r>
              <a:rPr lang="sl-SI" altLang="sl-SI" sz="2400" b="1"/>
              <a:t> UREDITEV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/>
              <a:t>zakonodajalec </a:t>
            </a:r>
            <a:r>
              <a:rPr lang="sl-SI" altLang="sl-SI" sz="2400" b="1"/>
              <a:t>Likurg</a:t>
            </a:r>
            <a:r>
              <a:rPr lang="sl-SI" altLang="sl-SI" sz="2400"/>
              <a:t> 8.stol.</a:t>
            </a:r>
          </a:p>
          <a:p>
            <a:pPr>
              <a:lnSpc>
                <a:spcPct val="80000"/>
              </a:lnSpc>
            </a:pP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b="1"/>
              <a:t>2 KRALJA</a:t>
            </a:r>
            <a:r>
              <a:rPr lang="sl-SI" altLang="sl-SI" sz="2400"/>
              <a:t> </a:t>
            </a:r>
            <a:r>
              <a:rPr lang="sl-SI" altLang="sl-SI" sz="2400" b="1"/>
              <a:t>SVET </a:t>
            </a:r>
          </a:p>
          <a:p>
            <a:pPr>
              <a:lnSpc>
                <a:spcPct val="80000"/>
              </a:lnSpc>
            </a:pPr>
            <a:endParaRPr lang="sl-SI" altLang="sl-SI" sz="2400" b="1"/>
          </a:p>
          <a:p>
            <a:pPr>
              <a:lnSpc>
                <a:spcPct val="80000"/>
              </a:lnSpc>
            </a:pPr>
            <a:r>
              <a:rPr lang="sl-SI" altLang="sl-SI" sz="2400" b="1"/>
              <a:t>STAREŠIN – GERUZIJA</a:t>
            </a:r>
            <a:r>
              <a:rPr lang="sl-SI" altLang="sl-SI" sz="2400"/>
              <a:t> – </a:t>
            </a:r>
            <a:r>
              <a:rPr lang="sl-SI" altLang="sl-SI" sz="2400" b="1"/>
              <a:t>28 nad 60 let stari spartiati</a:t>
            </a:r>
            <a:r>
              <a:rPr lang="sl-SI" altLang="sl-SI" sz="2400"/>
              <a:t> + </a:t>
            </a:r>
            <a:r>
              <a:rPr lang="sl-SI" altLang="sl-SI" sz="2400" b="1"/>
              <a:t>2 kralja</a:t>
            </a:r>
            <a:r>
              <a:rPr lang="sl-SI" altLang="sl-SI" sz="2400"/>
              <a:t> (30) –dosmrtno članstvo (pristojnosti – priprava zakonov, verovanje v ustavne ureditve in sodne zadeve)</a:t>
            </a:r>
            <a:br>
              <a:rPr lang="sl-SI" altLang="sl-SI" sz="2400"/>
            </a:b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b="1"/>
              <a:t>LJUDSKA SKUPŠČINA – APELA</a:t>
            </a:r>
            <a:r>
              <a:rPr lang="sl-SI" altLang="sl-SI" sz="2400"/>
              <a:t> – </a:t>
            </a:r>
            <a:r>
              <a:rPr lang="sl-SI" altLang="sl-SI" sz="2400" b="1"/>
              <a:t>vsi nad 20 let stari spartiati</a:t>
            </a:r>
            <a:r>
              <a:rPr lang="sl-SI" altLang="sl-SI" sz="2400"/>
              <a:t> (prostojnosti – potrjevanje ali zavračanje zakonov ([vzklikanje], volitve </a:t>
            </a:r>
            <a:r>
              <a:rPr lang="sl-SI" altLang="sl-SI" sz="2400" b="1"/>
              <a:t>eforov</a:t>
            </a:r>
            <a:r>
              <a:rPr lang="sl-SI" altLang="sl-SI" sz="2400"/>
              <a:t> [člani geruzij], odločanje o vojni)</a:t>
            </a:r>
            <a:br>
              <a:rPr lang="sl-SI" altLang="sl-SI" sz="2400"/>
            </a:b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b="1"/>
              <a:t>EFORAT</a:t>
            </a:r>
            <a:r>
              <a:rPr lang="sl-SI" altLang="sl-SI" sz="2400"/>
              <a:t> – </a:t>
            </a:r>
            <a:r>
              <a:rPr lang="sl-SI" altLang="sl-SI" sz="2400" b="1"/>
              <a:t>5 eforov, nad 30 let, voljeni za 1 leto</a:t>
            </a:r>
            <a:r>
              <a:rPr lang="sl-SI" altLang="sl-SI" sz="2400"/>
              <a:t>, za to funkcijo so bili izvoljeni samo 1-krat (pristojnosti – nadzorovanje nad kraljema, sodne zadeve, napovedovanje vojne, spremljali kralja na vojno, pravica aretacije kralja)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06B77680-76BC-43A1-9247-CE166C31B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7D71329-4E36-4F3C-8A6C-E9D8784F6B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4978400" cy="6480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</a:t>
            </a:r>
            <a:r>
              <a:rPr lang="sl-SI" altLang="sl-SI" sz="2400" b="1"/>
              <a:t> DRUŽBA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/>
              <a:t>razslojena na </a:t>
            </a:r>
            <a:r>
              <a:rPr lang="sl-SI" altLang="sl-SI" sz="2400" b="1"/>
              <a:t>3 sloje</a:t>
            </a:r>
          </a:p>
          <a:p>
            <a:pPr>
              <a:lnSpc>
                <a:spcPct val="80000"/>
              </a:lnSpc>
            </a:pPr>
            <a:r>
              <a:rPr lang="sl-SI" altLang="sl-SI" sz="2400" b="1"/>
              <a:t>SPARTIATI</a:t>
            </a:r>
            <a:r>
              <a:rPr lang="sl-SI" altLang="sl-SI" sz="2400"/>
              <a:t> – </a:t>
            </a:r>
            <a:r>
              <a:rPr lang="sl-SI" altLang="sl-SI" sz="2400" b="1"/>
              <a:t>dorci – 9000</a:t>
            </a:r>
            <a:r>
              <a:rPr lang="sl-SI" altLang="sl-SI" sz="2400"/>
              <a:t>, živeli v mestu, vojaki, imeli posest (državna last)-obdelovali so jo heloti, vse politične pravice, osebno svobodni</a:t>
            </a:r>
            <a:br>
              <a:rPr lang="sl-SI" altLang="sl-SI" sz="2400"/>
            </a:b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b="1"/>
              <a:t>PERIORIKI</a:t>
            </a:r>
            <a:r>
              <a:rPr lang="sl-SI" altLang="sl-SI" sz="2400"/>
              <a:t> – D</a:t>
            </a:r>
            <a:r>
              <a:rPr lang="sl-SI" altLang="sl-SI" sz="2400" b="1"/>
              <a:t>orci – 40-60.000</a:t>
            </a:r>
            <a:r>
              <a:rPr lang="sl-SI" altLang="sl-SI" sz="2400"/>
              <a:t>, živeli na podeželju, obdelovali zemljo, brez političnih pravic, opravljali vojaško službo, plačevali davke, osebno svobodni</a:t>
            </a:r>
            <a:br>
              <a:rPr lang="sl-SI" altLang="sl-SI" sz="2400"/>
            </a:b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b="1"/>
              <a:t>HELOTI– 200.000</a:t>
            </a:r>
            <a:r>
              <a:rPr lang="sl-SI" altLang="sl-SI" sz="2400"/>
              <a:t>, staroselci, državni sužnji, obdelovali zemljo spartiatov in svojo, brez osebne svobode, družine, vojaki samo v izrednih primerih, prirejali so lov na Helote – KRIPTIJE 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6697B6AE-3E5E-4378-B8F6-DE13470F2A3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364163" y="1600200"/>
            <a:ext cx="3322637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l-SI" altLang="sl-SI" sz="2400"/>
          </a:p>
        </p:txBody>
      </p:sp>
      <p:pic>
        <p:nvPicPr>
          <p:cNvPr id="20487" name="Picture 7" descr="SPARTA">
            <a:hlinkClick r:id="rId2"/>
            <a:extLst>
              <a:ext uri="{FF2B5EF4-FFF2-40B4-BE49-F238E27FC236}">
                <a16:creationId xmlns:a16="http://schemas.microsoft.com/office/drawing/2014/main" id="{14D530B0-E267-447C-BAC2-9A7F6F91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223202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0C2C1DFE-0C00-46F7-83CD-186E213A6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8069E9F-3A99-433E-BB9A-658170E34D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 b="1">
                <a:sym typeface="Wingdings" panose="05000000000000000000" pitchFamily="2" charset="2"/>
              </a:rPr>
              <a:t></a:t>
            </a:r>
            <a:r>
              <a:rPr lang="sl-SI" altLang="sl-SI" sz="2400" b="1"/>
              <a:t> ŠPARTANSKA VZGOJA</a:t>
            </a:r>
            <a:endParaRPr lang="sl-SI" altLang="sl-SI" sz="2400"/>
          </a:p>
          <a:p>
            <a:r>
              <a:rPr lang="sl-SI" altLang="sl-SI" sz="2400"/>
              <a:t>stroga disciplina, ubogljivost, pokornost, odpovedovanje, vojaški duh, vojaška in telesna pripravljenost, izurjenost</a:t>
            </a:r>
          </a:p>
          <a:p>
            <a:r>
              <a:rPr lang="sl-SI" altLang="sl-SI" sz="2400"/>
              <a:t>pomanjkanje zasebnosti življenju</a:t>
            </a:r>
          </a:p>
          <a:p>
            <a:r>
              <a:rPr lang="sl-SI" altLang="sl-SI" sz="2400"/>
              <a:t>vzgoja deklet (atletika)</a:t>
            </a:r>
            <a:endParaRPr lang="sl-SI" altLang="sl-SI" sz="2400" b="1">
              <a:sym typeface="Wingdings" panose="05000000000000000000" pitchFamily="2" charset="2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0BBD68A-C0F8-46DE-AF6C-08E584C2D2C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 sz="2400"/>
          </a:p>
        </p:txBody>
      </p:sp>
      <p:pic>
        <p:nvPicPr>
          <p:cNvPr id="21511" name="Picture 7" descr="pc_ancient_wars_sparta">
            <a:hlinkClick r:id="rId2"/>
            <a:extLst>
              <a:ext uri="{FF2B5EF4-FFF2-40B4-BE49-F238E27FC236}">
                <a16:creationId xmlns:a16="http://schemas.microsoft.com/office/drawing/2014/main" id="{06B5DE24-775F-4FC9-8111-DDF83231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2894012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SPARTA-BABY">
            <a:extLst>
              <a:ext uri="{FF2B5EF4-FFF2-40B4-BE49-F238E27FC236}">
                <a16:creationId xmlns:a16="http://schemas.microsoft.com/office/drawing/2014/main" id="{7298802F-A6A0-4F82-ABC0-0367684C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431958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D1348DA3-67C7-4310-B809-32256A543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C523FF0-9CE0-4D10-A19B-EA8B0098EA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4038600" cy="5289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</a:t>
            </a:r>
            <a:r>
              <a:rPr lang="sl-SI" altLang="sl-SI" sz="2400" b="1"/>
              <a:t> ŠPARTANSKA VOJSKA</a:t>
            </a:r>
          </a:p>
          <a:p>
            <a:pPr>
              <a:lnSpc>
                <a:spcPct val="80000"/>
              </a:lnSpc>
            </a:pPr>
            <a:r>
              <a:rPr lang="sl-SI" altLang="sl-SI" sz="2400" b="1"/>
              <a:t>hopliti</a:t>
            </a:r>
            <a:r>
              <a:rPr lang="sl-SI" altLang="sl-SI" sz="2400"/>
              <a:t> (stalna pripravljenost, disciplina – oprema </a:t>
            </a:r>
            <a:r>
              <a:rPr lang="sl-SI" altLang="sl-SI" sz="2400">
                <a:sym typeface="Wingdings" panose="05000000000000000000" pitchFamily="2" charset="2"/>
              </a:rPr>
              <a:t></a:t>
            </a:r>
            <a:r>
              <a:rPr lang="sl-SI" altLang="sl-SI" sz="2400"/>
              <a:t> ščit, meč, kopje)</a:t>
            </a:r>
            <a:endParaRPr lang="sl-SI" altLang="sl-SI" sz="2400" b="1"/>
          </a:p>
          <a:p>
            <a:pPr>
              <a:lnSpc>
                <a:spcPct val="80000"/>
              </a:lnSpc>
            </a:pPr>
            <a:r>
              <a:rPr lang="sl-SI" altLang="sl-SI" sz="2400" b="1"/>
              <a:t>falanga</a:t>
            </a:r>
            <a:r>
              <a:rPr lang="sl-SI" altLang="sl-SI" sz="2400"/>
              <a:t> </a:t>
            </a:r>
            <a:r>
              <a:rPr lang="sl-SI" altLang="sl-SI" sz="2400">
                <a:sym typeface="Wingdings" panose="05000000000000000000" pitchFamily="2" charset="2"/>
              </a:rPr>
              <a:t></a:t>
            </a:r>
            <a:r>
              <a:rPr lang="sl-SI" altLang="sl-SI" sz="2400"/>
              <a:t> strnjena skupina hoplitov</a:t>
            </a:r>
            <a:endParaRPr lang="sl-SI" altLang="sl-SI" sz="2400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</a:t>
            </a:r>
            <a:r>
              <a:rPr lang="sl-SI" altLang="sl-SI" sz="2400" b="1"/>
              <a:t> PELOPONEŠKA ZVEZA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/>
              <a:t>zveza Sparte z nekaterimi drugimi državicami na Peloponezu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vodila jo je Sparta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zaveznice dajo vojsko v primeru vojne</a:t>
            </a:r>
          </a:p>
          <a:p>
            <a:pPr>
              <a:lnSpc>
                <a:spcPct val="80000"/>
              </a:lnSpc>
            </a:pPr>
            <a:endParaRPr lang="sl-SI" altLang="sl-SI" sz="2400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0F2331A-4FAC-4CDD-98B7-CED4727147E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l-SI" altLang="sl-SI" sz="2400"/>
          </a:p>
        </p:txBody>
      </p:sp>
      <p:pic>
        <p:nvPicPr>
          <p:cNvPr id="35847" name="Picture 7" descr="sparta05-36b">
            <a:extLst>
              <a:ext uri="{FF2B5EF4-FFF2-40B4-BE49-F238E27FC236}">
                <a16:creationId xmlns:a16="http://schemas.microsoft.com/office/drawing/2014/main" id="{83B803D5-79B6-4B14-AB33-C6BFCB9D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060575"/>
            <a:ext cx="46085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9360650-A81A-4598-B1BC-76540AFB8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0"/>
              <a:t>VIII. ATENE</a:t>
            </a:r>
            <a:r>
              <a:rPr lang="sl-SI" altLang="sl-SI"/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DFD9B49-877A-48A1-9491-A733D7AFEF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732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</a:t>
            </a:r>
            <a:r>
              <a:rPr lang="sl-SI" altLang="sl-SI" sz="2400" b="1"/>
              <a:t> NASTANEK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/>
              <a:t>atenska država oz.Atene, nastala v </a:t>
            </a:r>
            <a:r>
              <a:rPr lang="sl-SI" altLang="sl-SI" sz="2400" b="1"/>
              <a:t>sr.Grčiji v Atiki</a:t>
            </a:r>
            <a:r>
              <a:rPr lang="sl-SI" altLang="sl-SI" sz="2400"/>
              <a:t>, bila rezultat daljšega razvoja, izvršena je bila </a:t>
            </a:r>
            <a:r>
              <a:rPr lang="sl-SI" altLang="sl-SI" sz="2400" b="1"/>
              <a:t>združitev (SINOIKIZEM)</a:t>
            </a:r>
            <a:r>
              <a:rPr lang="sl-SI" altLang="sl-SI" sz="2400"/>
              <a:t> – </a:t>
            </a:r>
            <a:r>
              <a:rPr lang="sl-SI" altLang="sl-SI" sz="2400" i="1"/>
              <a:t>podeželja + mesta</a:t>
            </a:r>
            <a:r>
              <a:rPr lang="sl-SI" altLang="sl-SI" sz="2400"/>
              <a:t> Atene. Ta proces se je zaključil v </a:t>
            </a:r>
            <a:r>
              <a:rPr lang="sl-SI" altLang="sl-SI" sz="2400" b="1"/>
              <a:t>7.stol.</a:t>
            </a:r>
            <a:r>
              <a:rPr lang="sl-SI" altLang="sl-SI" sz="2400"/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velika je bila </a:t>
            </a:r>
            <a:r>
              <a:rPr lang="sl-SI" altLang="sl-SI" sz="2400" b="1"/>
              <a:t>2550 km2</a:t>
            </a:r>
            <a:r>
              <a:rPr lang="sl-SI" altLang="sl-SI" sz="2400"/>
              <a:t>, druga po velikosti, okoli </a:t>
            </a:r>
            <a:r>
              <a:rPr lang="sl-SI" altLang="sl-SI" sz="2400" b="1"/>
              <a:t>250.000 prebivalcev</a:t>
            </a:r>
            <a:r>
              <a:rPr lang="sl-SI" altLang="sl-SI" sz="2400"/>
              <a:t>; 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mesto </a:t>
            </a:r>
            <a:r>
              <a:rPr lang="sl-SI" altLang="sl-SI" sz="2400" b="1"/>
              <a:t>Atene 50.000 prebivalcev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razviti </a:t>
            </a:r>
            <a:r>
              <a:rPr lang="sl-SI" altLang="sl-SI" sz="2400" b="1"/>
              <a:t>obrt</a:t>
            </a:r>
            <a:r>
              <a:rPr lang="sl-SI" altLang="sl-SI" sz="2400"/>
              <a:t>, </a:t>
            </a:r>
            <a:r>
              <a:rPr lang="sl-SI" altLang="sl-SI" sz="2400" b="1"/>
              <a:t>trgovina</a:t>
            </a:r>
            <a:r>
              <a:rPr lang="sl-SI" altLang="sl-SI" sz="2400"/>
              <a:t> in </a:t>
            </a:r>
            <a:r>
              <a:rPr lang="sl-SI" altLang="sl-SI" sz="2400" b="1"/>
              <a:t>pomorstvo</a:t>
            </a:r>
            <a:r>
              <a:rPr lang="sl-SI" altLang="sl-SI" sz="2400"/>
              <a:t>; </a:t>
            </a:r>
            <a:r>
              <a:rPr lang="sl-SI" altLang="sl-SI" sz="2400" b="1"/>
              <a:t>rudnik srebra in marmorja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0C279281-46FF-4C9B-8891-943AA63C1BD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l-SI" altLang="sl-SI" sz="2400"/>
          </a:p>
        </p:txBody>
      </p:sp>
      <p:pic>
        <p:nvPicPr>
          <p:cNvPr id="23560" name="Picture 8" descr="photo_lg_athens">
            <a:extLst>
              <a:ext uri="{FF2B5EF4-FFF2-40B4-BE49-F238E27FC236}">
                <a16:creationId xmlns:a16="http://schemas.microsoft.com/office/drawing/2014/main" id="{9237DB44-D05A-451F-80A9-417852BF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65400"/>
            <a:ext cx="4643437" cy="32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E18E876-20C0-4DB1-A7AB-D112CBA36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D851333-0BF7-47B1-913A-641146A17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</a:t>
            </a:r>
            <a:r>
              <a:rPr lang="sl-SI" altLang="sl-SI" sz="2400" b="1"/>
              <a:t> UREDITEV</a:t>
            </a:r>
          </a:p>
          <a:p>
            <a:pPr>
              <a:lnSpc>
                <a:spcPct val="90000"/>
              </a:lnSpc>
            </a:pPr>
            <a:r>
              <a:rPr lang="sl-SI" altLang="sl-SI" sz="2400" b="1"/>
              <a:t>monarhija</a:t>
            </a:r>
            <a:r>
              <a:rPr lang="sl-SI" altLang="sl-SI" sz="2400"/>
              <a:t> –vodi jo </a:t>
            </a:r>
            <a:r>
              <a:rPr lang="sl-SI" altLang="sl-SI" sz="2400" b="1"/>
              <a:t>bazilevs (kralj)</a:t>
            </a:r>
            <a:r>
              <a:rPr lang="sl-SI" altLang="sl-SI" sz="2400"/>
              <a:t> (vojaška, verska in sodna oblast)</a:t>
            </a:r>
            <a:endParaRPr lang="sl-SI" altLang="sl-SI" sz="2400" b="1"/>
          </a:p>
          <a:p>
            <a:pPr>
              <a:lnSpc>
                <a:spcPct val="90000"/>
              </a:lnSpc>
            </a:pPr>
            <a:r>
              <a:rPr lang="sl-SI" altLang="sl-SI" sz="2400" b="1"/>
              <a:t>plemstvo</a:t>
            </a:r>
            <a:r>
              <a:rPr lang="sl-SI" altLang="sl-SI" sz="2400"/>
              <a:t> odstrani kralja </a:t>
            </a:r>
            <a:r>
              <a:rPr lang="sl-SI" altLang="sl-SI" sz="2400">
                <a:sym typeface="Wingdings" panose="05000000000000000000" pitchFamily="2" charset="2"/>
              </a:rPr>
              <a:t></a:t>
            </a:r>
            <a:r>
              <a:rPr lang="sl-SI" altLang="sl-SI" sz="2400"/>
              <a:t> postane </a:t>
            </a:r>
            <a:r>
              <a:rPr lang="sl-SI" altLang="sl-SI" sz="2400" b="1"/>
              <a:t>aristokratska republika</a:t>
            </a: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namesto kralja – </a:t>
            </a:r>
            <a:r>
              <a:rPr lang="sl-SI" altLang="sl-SI" sz="2400" b="1"/>
              <a:t>9 arhontov</a:t>
            </a:r>
            <a:r>
              <a:rPr lang="sl-SI" altLang="sl-SI" sz="2400"/>
              <a:t> (uradniki), mandat 1 leto po končani službi dobijo mesto v </a:t>
            </a:r>
            <a:r>
              <a:rPr lang="sl-SI" altLang="sl-SI" sz="2400" b="1"/>
              <a:t>svetu starešin </a:t>
            </a:r>
            <a:r>
              <a:rPr lang="sl-SI" altLang="sl-SI" sz="2400"/>
              <a:t>(areopag)</a:t>
            </a:r>
            <a:endParaRPr lang="sl-SI" altLang="sl-SI" sz="2400" b="1"/>
          </a:p>
          <a:p>
            <a:pPr>
              <a:lnSpc>
                <a:spcPct val="90000"/>
              </a:lnSpc>
            </a:pPr>
            <a:r>
              <a:rPr lang="sl-SI" altLang="sl-SI" sz="2400" b="1"/>
              <a:t>areopag</a:t>
            </a:r>
            <a:r>
              <a:rPr lang="sl-SI" altLang="sl-SI" sz="2400"/>
              <a:t> (svet starešin) članstvo dosmrtno </a:t>
            </a:r>
            <a:r>
              <a:rPr lang="sl-SI" altLang="sl-SI" sz="2400">
                <a:sym typeface="Wingdings" panose="05000000000000000000" pitchFamily="2" charset="2"/>
              </a:rPr>
              <a:t></a:t>
            </a:r>
            <a:r>
              <a:rPr lang="sl-SI" altLang="sl-SI" sz="2400"/>
              <a:t> sodne zadeve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ljudska skupščina (agora)-odrasli državljani stari nad 20 leti</a:t>
            </a:r>
            <a:br>
              <a:rPr lang="sl-SI" altLang="sl-SI" sz="2400"/>
            </a:br>
            <a:r>
              <a:rPr lang="sl-SI" altLang="sl-SI" sz="2400"/>
              <a:t>potrjevanje zakonov, volitve uradnikov</a:t>
            </a:r>
          </a:p>
        </p:txBody>
      </p:sp>
      <p:pic>
        <p:nvPicPr>
          <p:cNvPr id="24581" name="Picture 5" descr="athens-greece">
            <a:extLst>
              <a:ext uri="{FF2B5EF4-FFF2-40B4-BE49-F238E27FC236}">
                <a16:creationId xmlns:a16="http://schemas.microsoft.com/office/drawing/2014/main" id="{8CAC85BB-C02B-4CDB-AB00-695C12081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038"/>
            <a:ext cx="705643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D53E223-16DA-4FC6-9F74-F32CC0F4A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0"/>
              <a:t>III. NASELJEVANJE IN PRESELJEVANJE GRKOV</a:t>
            </a:r>
            <a:r>
              <a:rPr lang="sl-SI" altLang="sl-SI" sz="4000"/>
              <a:t>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E61383A-987A-4715-8124-E251C354DF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/>
              <a:t>NASELITEV GRKOV [3.valovi]</a:t>
            </a:r>
            <a:endParaRPr lang="sl-SI" altLang="sl-SI" sz="2800">
              <a:sym typeface="Wingdings" panose="05000000000000000000" pitchFamily="2" charset="2"/>
            </a:endParaRPr>
          </a:p>
          <a:p>
            <a:r>
              <a:rPr lang="sl-SI" altLang="sl-SI" sz="2800">
                <a:sym typeface="Wingdings" panose="05000000000000000000" pitchFamily="2" charset="2"/>
              </a:rPr>
              <a:t></a:t>
            </a:r>
            <a:r>
              <a:rPr lang="sl-SI" altLang="sl-SI" sz="2800"/>
              <a:t> 1.val okoli 2.000 pr.Kr.</a:t>
            </a:r>
            <a:br>
              <a:rPr lang="sl-SI" altLang="sl-SI" sz="2800"/>
            </a:br>
            <a:r>
              <a:rPr lang="sl-SI" altLang="sl-SI" sz="2800">
                <a:sym typeface="Wingdings" panose="05000000000000000000" pitchFamily="2" charset="2"/>
              </a:rPr>
              <a:t></a:t>
            </a:r>
            <a:r>
              <a:rPr lang="sl-SI" altLang="sl-SI" sz="2800"/>
              <a:t> 2.val okoli 1.600 pr.Kr. </a:t>
            </a:r>
            <a:br>
              <a:rPr lang="sl-SI" altLang="sl-SI" sz="2800"/>
            </a:br>
            <a:r>
              <a:rPr lang="sl-SI" altLang="sl-SI" sz="2800">
                <a:sym typeface="Wingdings" panose="05000000000000000000" pitchFamily="2" charset="2"/>
              </a:rPr>
              <a:t></a:t>
            </a:r>
            <a:r>
              <a:rPr lang="sl-SI" altLang="sl-SI" sz="2800"/>
              <a:t> 3.val okoli 1.200 pr.Kr.</a:t>
            </a:r>
          </a:p>
        </p:txBody>
      </p:sp>
      <p:pic>
        <p:nvPicPr>
          <p:cNvPr id="3077" name="Picture 5" descr="Location_greek_ancient">
            <a:extLst>
              <a:ext uri="{FF2B5EF4-FFF2-40B4-BE49-F238E27FC236}">
                <a16:creationId xmlns:a16="http://schemas.microsoft.com/office/drawing/2014/main" id="{03887605-C622-43BC-89B1-74839AC29B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852738"/>
            <a:ext cx="4424362" cy="2519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95C1206-6F1E-49DC-8D5A-4EA653898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0">
                <a:sym typeface="Wingdings" panose="05000000000000000000" pitchFamily="2" charset="2"/>
              </a:rPr>
              <a:t></a:t>
            </a:r>
            <a:r>
              <a:rPr lang="sl-SI" altLang="sl-SI" sz="4000" b="0"/>
              <a:t> SOLON in REFORME</a:t>
            </a:r>
            <a:br>
              <a:rPr lang="sl-SI" altLang="sl-SI" sz="4000"/>
            </a:br>
            <a:endParaRPr lang="sl-SI" altLang="sl-SI" sz="40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3D8A486-D82A-4D4F-9A1E-D5B3783FF7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716463" cy="594995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sl-SI" altLang="sl-SI" sz="2000" b="1"/>
              <a:t>SOCIALNE + GOSPODARSKE</a:t>
            </a:r>
            <a:endParaRPr lang="sl-SI" altLang="sl-SI" sz="2000"/>
          </a:p>
          <a:p>
            <a:pPr lvl="2">
              <a:lnSpc>
                <a:spcPct val="90000"/>
              </a:lnSpc>
            </a:pPr>
            <a:r>
              <a:rPr lang="sl-SI" altLang="sl-SI"/>
              <a:t>Podpiranje obrti, trgovine in pomorstva</a:t>
            </a:r>
          </a:p>
          <a:p>
            <a:pPr lvl="2">
              <a:lnSpc>
                <a:spcPct val="90000"/>
              </a:lnSpc>
            </a:pPr>
            <a:r>
              <a:rPr lang="sl-SI" altLang="sl-SI"/>
              <a:t>Poenotenje mer, uteži, denarja</a:t>
            </a:r>
            <a:endParaRPr lang="sl-SI" altLang="sl-SI" b="1"/>
          </a:p>
          <a:p>
            <a:pPr lvl="2">
              <a:lnSpc>
                <a:spcPct val="90000"/>
              </a:lnSpc>
            </a:pPr>
            <a:r>
              <a:rPr lang="sl-SI" altLang="sl-SI" b="1"/>
              <a:t>VZROKI</a:t>
            </a:r>
            <a:endParaRPr lang="sl-SI" altLang="sl-SI"/>
          </a:p>
          <a:p>
            <a:pPr lvl="3">
              <a:lnSpc>
                <a:spcPct val="90000"/>
              </a:lnSpc>
            </a:pPr>
            <a:r>
              <a:rPr lang="sl-SI" altLang="sl-SI" sz="2400"/>
              <a:t>Kriza atiških kmetov</a:t>
            </a:r>
          </a:p>
          <a:p>
            <a:pPr lvl="3">
              <a:lnSpc>
                <a:spcPct val="90000"/>
              </a:lnSpc>
            </a:pPr>
            <a:r>
              <a:rPr lang="sl-SI" altLang="sl-SI" sz="2400"/>
              <a:t>Rast števila prebivalstva</a:t>
            </a:r>
          </a:p>
          <a:p>
            <a:pPr lvl="3">
              <a:lnSpc>
                <a:spcPct val="90000"/>
              </a:lnSpc>
            </a:pPr>
            <a:r>
              <a:rPr lang="sl-SI" altLang="sl-SI" sz="2400"/>
              <a:t>Drobljenje kmetij</a:t>
            </a:r>
          </a:p>
          <a:p>
            <a:pPr lvl="3">
              <a:lnSpc>
                <a:spcPct val="90000"/>
              </a:lnSpc>
            </a:pPr>
            <a:r>
              <a:rPr lang="sl-SI" altLang="sl-SI" sz="2400"/>
              <a:t>Uvoz cenejšega žita</a:t>
            </a:r>
          </a:p>
          <a:p>
            <a:pPr lvl="3">
              <a:lnSpc>
                <a:spcPct val="90000"/>
              </a:lnSpc>
            </a:pPr>
            <a:r>
              <a:rPr lang="sl-SI" altLang="sl-SI" sz="2400"/>
              <a:t>Pritisk veleposestnikov na kmeta</a:t>
            </a:r>
            <a:endParaRPr lang="sl-SI" altLang="sl-SI" sz="2400" b="1"/>
          </a:p>
          <a:p>
            <a:pPr lvl="2">
              <a:lnSpc>
                <a:spcPct val="90000"/>
              </a:lnSpc>
            </a:pPr>
            <a:r>
              <a:rPr lang="sl-SI" altLang="sl-SI" b="1"/>
              <a:t>POSLEDICE</a:t>
            </a:r>
            <a:endParaRPr lang="sl-SI" altLang="sl-SI"/>
          </a:p>
          <a:p>
            <a:pPr lvl="3">
              <a:lnSpc>
                <a:spcPct val="90000"/>
              </a:lnSpc>
            </a:pPr>
            <a:r>
              <a:rPr lang="sl-SI" altLang="sl-SI" sz="2400"/>
              <a:t>Zadolževanje</a:t>
            </a:r>
          </a:p>
          <a:p>
            <a:pPr lvl="3">
              <a:lnSpc>
                <a:spcPct val="90000"/>
              </a:lnSpc>
            </a:pPr>
            <a:r>
              <a:rPr lang="sl-SI" altLang="sl-SI" sz="2400"/>
              <a:t>Dolžniško suženjstvo</a:t>
            </a:r>
            <a:endParaRPr lang="sl-SI" altLang="sl-SI" sz="2400" b="1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48FFF686-9D37-4AD2-ABF3-E9AE2031E69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24525" y="1600200"/>
            <a:ext cx="296227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sz="2400"/>
          </a:p>
        </p:txBody>
      </p:sp>
      <p:pic>
        <p:nvPicPr>
          <p:cNvPr id="25606" name="Picture 6" descr="atene">
            <a:extLst>
              <a:ext uri="{FF2B5EF4-FFF2-40B4-BE49-F238E27FC236}">
                <a16:creationId xmlns:a16="http://schemas.microsoft.com/office/drawing/2014/main" id="{D7C6DDF6-F4A5-4D5F-98EA-AEEDC4214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6DD7DAE-DFD2-4C5E-9C86-A7CD9D2E5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242888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3B8E5CE-1076-4652-9AC3-56B7E3345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sl-SI" altLang="sl-SI" b="1"/>
              <a:t>REFORME</a:t>
            </a:r>
            <a:endParaRPr lang="sl-SI" altLang="sl-SI"/>
          </a:p>
          <a:p>
            <a:pPr lvl="3">
              <a:lnSpc>
                <a:spcPct val="90000"/>
              </a:lnSpc>
            </a:pPr>
            <a:r>
              <a:rPr lang="sl-SI" altLang="sl-SI" sz="2400"/>
              <a:t>Črtanje dolgov</a:t>
            </a:r>
          </a:p>
          <a:p>
            <a:pPr lvl="3">
              <a:lnSpc>
                <a:spcPct val="90000"/>
              </a:lnSpc>
            </a:pPr>
            <a:r>
              <a:rPr lang="sl-SI" altLang="sl-SI" sz="2400"/>
              <a:t>Odprava dolžniškega suženjstva (nihče ni mogel postati suženj)</a:t>
            </a:r>
          </a:p>
          <a:p>
            <a:pPr lvl="3">
              <a:lnSpc>
                <a:spcPct val="90000"/>
              </a:lnSpc>
            </a:pPr>
            <a:r>
              <a:rPr lang="sl-SI" altLang="sl-SI" sz="2400"/>
              <a:t>Odkupovanje dolžniških sužnjev na stroške države</a:t>
            </a:r>
          </a:p>
          <a:p>
            <a:pPr lvl="3">
              <a:lnSpc>
                <a:spcPct val="90000"/>
              </a:lnSpc>
            </a:pPr>
            <a:r>
              <a:rPr lang="sl-SI" altLang="sl-SI" sz="2400"/>
              <a:t>Določitev zemljiškega maksimuma za veleposestnika (koliko hekt. imajo lahko)</a:t>
            </a:r>
            <a:endParaRPr lang="sl-SI" altLang="sl-SI" sz="2400" b="1"/>
          </a:p>
          <a:p>
            <a:pPr lvl="4">
              <a:lnSpc>
                <a:spcPct val="90000"/>
              </a:lnSpc>
            </a:pPr>
            <a:r>
              <a:rPr lang="sl-SI" altLang="sl-SI" sz="2400" b="1"/>
              <a:t>POLITIČNE</a:t>
            </a:r>
            <a:r>
              <a:rPr lang="sl-SI" altLang="sl-SI" sz="2400" b="1">
                <a:sym typeface="Wingdings" panose="05000000000000000000" pitchFamily="2" charset="2"/>
              </a:rPr>
              <a:t>svet 400-tih </a:t>
            </a:r>
          </a:p>
          <a:p>
            <a:pPr lvl="4">
              <a:lnSpc>
                <a:spcPct val="90000"/>
              </a:lnSpc>
            </a:pPr>
            <a:r>
              <a:rPr lang="sl-SI" altLang="sl-SI" sz="2400"/>
              <a:t>Uvedel </a:t>
            </a:r>
            <a:r>
              <a:rPr lang="sl-SI" altLang="sl-SI" sz="2400" b="1"/>
              <a:t>TIMOKRACIJO</a:t>
            </a:r>
            <a:r>
              <a:rPr lang="sl-SI" altLang="sl-SI" sz="2400"/>
              <a:t> (razdelitev prebivalstva v razrede po premoženju)</a:t>
            </a:r>
            <a:r>
              <a:rPr lang="sl-SI" altLang="sl-SI" sz="2400" b="1">
                <a:sym typeface="Wingdings" panose="05000000000000000000" pitchFamily="2" charset="2"/>
              </a:rPr>
              <a:t>Ljudksa  skupščina</a:t>
            </a:r>
            <a:endParaRPr lang="sl-SI" altLang="sl-SI" sz="2400" b="1"/>
          </a:p>
          <a:p>
            <a:pPr>
              <a:lnSpc>
                <a:spcPct val="90000"/>
              </a:lnSpc>
            </a:pPr>
            <a:r>
              <a:rPr lang="sl-SI" altLang="sl-SI" sz="2400" b="1" i="1"/>
              <a:t>pomen</a:t>
            </a:r>
            <a:endParaRPr lang="sl-SI" altLang="sl-SI" sz="2400"/>
          </a:p>
          <a:p>
            <a:pPr lvl="1">
              <a:lnSpc>
                <a:spcPct val="90000"/>
              </a:lnSpc>
            </a:pPr>
            <a:r>
              <a:rPr lang="sl-SI" altLang="sl-SI" sz="2400"/>
              <a:t>pomembno je premoženje, sposobnosti </a:t>
            </a:r>
          </a:p>
          <a:p>
            <a:pPr lvl="1">
              <a:lnSpc>
                <a:spcPct val="90000"/>
              </a:lnSpc>
            </a:pPr>
            <a:r>
              <a:rPr lang="sl-SI" altLang="sl-SI" sz="2400"/>
              <a:t>zmanjšal moč plemstva / dodelitev pravic sr.sloja</a:t>
            </a:r>
          </a:p>
          <a:p>
            <a:pPr>
              <a:lnSpc>
                <a:spcPct val="90000"/>
              </a:lnSpc>
            </a:pPr>
            <a:endParaRPr lang="sl-SI" altLang="sl-SI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2058EE-1DEF-4E70-8468-F7459AECB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40BA64F-0336-4639-B20A-2AA124DDE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93963"/>
            <a:ext cx="8229600" cy="3636962"/>
          </a:xfrm>
        </p:spPr>
        <p:txBody>
          <a:bodyPr/>
          <a:lstStyle/>
          <a:p>
            <a:r>
              <a:rPr lang="sl-SI" altLang="sl-SI" sz="2400" b="1">
                <a:sym typeface="Wingdings" panose="05000000000000000000" pitchFamily="2" charset="2"/>
              </a:rPr>
              <a:t></a:t>
            </a:r>
            <a:r>
              <a:rPr lang="sl-SI" altLang="sl-SI" sz="2400" b="1"/>
              <a:t> PIZISTRAT</a:t>
            </a:r>
          </a:p>
          <a:p>
            <a:r>
              <a:rPr lang="sl-SI" altLang="sl-SI" sz="2400"/>
              <a:t>uvedel </a:t>
            </a:r>
            <a:r>
              <a:rPr lang="sl-SI" altLang="sl-SI" sz="2400" b="1"/>
              <a:t>tiranijo</a:t>
            </a:r>
            <a:r>
              <a:rPr lang="sl-SI" altLang="sl-SI" sz="2400"/>
              <a:t>, blag tiran</a:t>
            </a:r>
            <a:endParaRPr lang="sl-SI" altLang="sl-SI" sz="2400" b="1"/>
          </a:p>
          <a:p>
            <a:r>
              <a:rPr lang="sl-SI" altLang="sl-SI" sz="2400" b="1"/>
              <a:t>reforme</a:t>
            </a:r>
            <a:r>
              <a:rPr lang="sl-SI" altLang="sl-SI" sz="2400"/>
              <a:t>:</a:t>
            </a:r>
          </a:p>
          <a:p>
            <a:pPr lvl="1"/>
            <a:r>
              <a:rPr lang="sl-SI" altLang="sl-SI" sz="2400"/>
              <a:t>dajanje posojil kmetom z nizkimi obrestmi</a:t>
            </a:r>
          </a:p>
          <a:p>
            <a:pPr lvl="1"/>
            <a:r>
              <a:rPr lang="sl-SI" altLang="sl-SI" sz="2400"/>
              <a:t>odkupovanje pridelkov v naprej</a:t>
            </a:r>
          </a:p>
          <a:p>
            <a:pPr lvl="1"/>
            <a:r>
              <a:rPr lang="sl-SI" altLang="sl-SI" sz="2400"/>
              <a:t>podpiranje obrti, trgovine, pomorstva</a:t>
            </a:r>
          </a:p>
          <a:p>
            <a:pPr lvl="1"/>
            <a:r>
              <a:rPr lang="sl-SI" altLang="sl-SI" sz="2400"/>
              <a:t>pospeševanje gojenja oljke, vinske trte</a:t>
            </a:r>
          </a:p>
          <a:p>
            <a:pPr lvl="1"/>
            <a:r>
              <a:rPr lang="sl-SI" altLang="sl-SI" sz="2400"/>
              <a:t>javna dela</a:t>
            </a:r>
          </a:p>
        </p:txBody>
      </p:sp>
      <p:pic>
        <p:nvPicPr>
          <p:cNvPr id="27653" name="Picture 5" descr="oliva">
            <a:hlinkClick r:id="rId2"/>
            <a:extLst>
              <a:ext uri="{FF2B5EF4-FFF2-40B4-BE49-F238E27FC236}">
                <a16:creationId xmlns:a16="http://schemas.microsoft.com/office/drawing/2014/main" id="{FF2B6B38-532F-459F-B505-6BF5FA3A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6613"/>
            <a:ext cx="3810000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2555B45-4375-414B-9F70-5D65113F7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4A707B4-FBA5-4678-9798-D3694A184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>
                <a:sym typeface="Wingdings" panose="05000000000000000000" pitchFamily="2" charset="2"/>
              </a:rPr>
              <a:t></a:t>
            </a:r>
            <a:r>
              <a:rPr lang="sl-SI" altLang="sl-SI" sz="2800" b="1"/>
              <a:t> KLISTEN</a:t>
            </a:r>
            <a:endParaRPr lang="sl-SI" altLang="sl-SI" sz="2800"/>
          </a:p>
          <a:p>
            <a:pPr>
              <a:lnSpc>
                <a:spcPct val="90000"/>
              </a:lnSpc>
            </a:pPr>
            <a:r>
              <a:rPr lang="sl-SI" altLang="sl-SI" sz="2800"/>
              <a:t>demokracija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reforme</a:t>
            </a:r>
          </a:p>
          <a:p>
            <a:pPr lvl="1">
              <a:lnSpc>
                <a:spcPct val="90000"/>
              </a:lnSpc>
            </a:pPr>
            <a:r>
              <a:rPr lang="sl-SI" altLang="sl-SI" sz="2400"/>
              <a:t>uvedba teritorialne razdelitve atenske države na 3 dele (obala, podeželje, mesto)</a:t>
            </a:r>
            <a:br>
              <a:rPr lang="sl-SI" altLang="sl-SI" sz="2400"/>
            </a:br>
            <a:r>
              <a:rPr lang="sl-SI" altLang="sl-SI" sz="2400"/>
              <a:t>uvedba ostrakizma (črepinjska sodba) </a:t>
            </a:r>
          </a:p>
          <a:p>
            <a:pPr lvl="1">
              <a:lnSpc>
                <a:spcPct val="90000"/>
              </a:lnSpc>
            </a:pPr>
            <a:r>
              <a:rPr lang="sl-SI" altLang="sl-SI" sz="2400"/>
              <a:t>uvedba sveta 500-tih BULE (izvoljen vsak atenski državljan star nad 30 let, mandat 1 leto, 2-krat izvoljen) 50 članov sveta 500-tih pa je kot stalni odbor delovalo 1/10 leta.	</a:t>
            </a:r>
            <a:br>
              <a:rPr lang="sl-SI" altLang="sl-SI" sz="2400"/>
            </a:br>
            <a:r>
              <a:rPr lang="sl-SI" altLang="sl-SI" sz="2400"/>
              <a:t>pristojnosti</a:t>
            </a:r>
            <a:r>
              <a:rPr lang="sl-SI" altLang="sl-SI" sz="2400">
                <a:sym typeface="Wingdings" panose="05000000000000000000" pitchFamily="2" charset="2"/>
              </a:rPr>
              <a:t></a:t>
            </a:r>
            <a:r>
              <a:rPr lang="sl-SI" altLang="sl-SI" sz="2400"/>
              <a:t> priprava zakonov za ljudsko skupščino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EDB19E7-483F-415B-B061-DCCDEC5CB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0">
                <a:sym typeface="Wingdings" panose="05000000000000000000" pitchFamily="2" charset="2"/>
              </a:rPr>
              <a:t></a:t>
            </a:r>
            <a:r>
              <a:rPr lang="sl-SI" altLang="sl-SI" sz="4000" b="0"/>
              <a:t> GRŠKO-PERZIJSKE VOJNE (HERODOT)</a:t>
            </a:r>
            <a:br>
              <a:rPr lang="sl-SI" altLang="sl-SI" sz="4000" b="0"/>
            </a:br>
            <a:endParaRPr lang="sl-SI" altLang="sl-SI" sz="4000" b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8AC370-9EB8-4710-AB81-D5E99C2119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/>
          <a:lstStyle/>
          <a:p>
            <a:r>
              <a:rPr lang="sl-SI" altLang="sl-SI" sz="2400" b="1"/>
              <a:t>JONSKI UPOR</a:t>
            </a:r>
            <a:br>
              <a:rPr lang="sl-SI" altLang="sl-SI" sz="2400"/>
            </a:br>
            <a:r>
              <a:rPr lang="sl-SI" altLang="sl-SI" sz="2400"/>
              <a:t>Maloazijski Grki padejo pod Perzijsko oblast, to oblast občutijo kot hudo breme – konec avtonomije</a:t>
            </a:r>
            <a:endParaRPr lang="sl-SI" altLang="sl-SI" sz="2400" b="1" i="1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827597CA-2A5A-4EF2-8BBC-8D0F554146E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 sz="2800"/>
          </a:p>
        </p:txBody>
      </p:sp>
      <p:pic>
        <p:nvPicPr>
          <p:cNvPr id="29702" name="Picture 6" descr="Persian Empire in 490 BC.">
            <a:hlinkClick r:id="rId2" tooltip="Persian Empire in 490 BC."/>
            <a:extLst>
              <a:ext uri="{FF2B5EF4-FFF2-40B4-BE49-F238E27FC236}">
                <a16:creationId xmlns:a16="http://schemas.microsoft.com/office/drawing/2014/main" id="{D42DA5F8-1A9C-46FB-B007-5771662E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41600"/>
            <a:ext cx="5508625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>
            <a:extLst>
              <a:ext uri="{FF2B5EF4-FFF2-40B4-BE49-F238E27FC236}">
                <a16:creationId xmlns:a16="http://schemas.microsoft.com/office/drawing/2014/main" id="{786586BA-18F3-4578-B909-653B3E37E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F4D04CB-1BD8-4110-B600-7AE4BA4D9E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7859713" cy="5726112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sl-SI" altLang="sl-SI" sz="2400" b="1" i="1"/>
              <a:t>Vzroki za upor</a:t>
            </a:r>
            <a:endParaRPr lang="sl-SI" altLang="sl-SI" sz="2400" b="1"/>
          </a:p>
          <a:p>
            <a:pPr lvl="2">
              <a:lnSpc>
                <a:spcPct val="80000"/>
              </a:lnSpc>
            </a:pPr>
            <a:r>
              <a:rPr lang="sl-SI" altLang="sl-SI" b="1"/>
              <a:t>Gospodarski:</a:t>
            </a:r>
            <a:r>
              <a:rPr lang="sl-SI" altLang="sl-SI"/>
              <a:t> Perzijci podpirajo Feničane, ki so bili Grkom konkurenti, davki</a:t>
            </a:r>
            <a:endParaRPr lang="sl-SI" altLang="sl-SI" b="1"/>
          </a:p>
          <a:p>
            <a:pPr lvl="2">
              <a:lnSpc>
                <a:spcPct val="80000"/>
              </a:lnSpc>
            </a:pPr>
            <a:r>
              <a:rPr lang="sl-SI" altLang="sl-SI" b="1"/>
              <a:t>Politični</a:t>
            </a:r>
            <a:r>
              <a:rPr lang="sl-SI" altLang="sl-SI"/>
              <a:t>: Perzijci so podpirali domače tirane v maloazijskih grških mestih – izgubijo svobodo</a:t>
            </a:r>
            <a:endParaRPr lang="sl-SI" altLang="sl-SI" b="1"/>
          </a:p>
          <a:p>
            <a:pPr lvl="2">
              <a:lnSpc>
                <a:spcPct val="80000"/>
              </a:lnSpc>
            </a:pPr>
            <a:r>
              <a:rPr lang="sl-SI" altLang="sl-SI" b="1"/>
              <a:t>Povod</a:t>
            </a:r>
            <a:r>
              <a:rPr lang="sl-SI" altLang="sl-SI"/>
              <a:t>: upor prebivalcev Mileta proti Perzijcem. Milet se upre Perzijcem, uporu se pridružijo tudi druga maloazijska grška mesta, pomoč so dale tudi Atene (20 ladij), Perzijci upor zadušijo – Milet kaznovali – Perzijci dobijo razlog za poseg v celinsko Grčijo.-</a:t>
            </a:r>
          </a:p>
          <a:p>
            <a:pPr>
              <a:lnSpc>
                <a:spcPct val="80000"/>
              </a:lnSpc>
            </a:pPr>
            <a:endParaRPr lang="sl-SI" altLang="sl-SI" sz="2400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21307D2C-B014-4AD0-AB32-99DB3F22DA4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339975" y="4076700"/>
            <a:ext cx="4038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l-SI" altLang="sl-SI" sz="2400"/>
          </a:p>
        </p:txBody>
      </p:sp>
      <p:pic>
        <p:nvPicPr>
          <p:cNvPr id="55304" name="Picture 8" descr="Apadana Hall, Persian and Median soldiers">
            <a:hlinkClick r:id="rId2" tooltip="Apadana Hall, Persian and Median soldiers"/>
            <a:extLst>
              <a:ext uri="{FF2B5EF4-FFF2-40B4-BE49-F238E27FC236}">
                <a16:creationId xmlns:a16="http://schemas.microsoft.com/office/drawing/2014/main" id="{5A7D4304-2F6E-4CE2-B1E4-2C6E276E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1575"/>
            <a:ext cx="4465637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DABCAE1-4223-4757-912C-2CD77E989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6DC2329-C234-449C-AE31-5510311EF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425950"/>
          </a:xfrm>
        </p:spPr>
        <p:txBody>
          <a:bodyPr/>
          <a:lstStyle/>
          <a:p>
            <a:r>
              <a:rPr lang="sl-SI" altLang="sl-SI" sz="2800" b="1"/>
              <a:t>GRŠKO-PERZIJSKE VOJNE</a:t>
            </a:r>
          </a:p>
          <a:p>
            <a:pPr lvl="1"/>
            <a:r>
              <a:rPr lang="sl-SI" altLang="sl-SI" b="1"/>
              <a:t>Bitka pri MARATONSKEM POLJU </a:t>
            </a:r>
          </a:p>
          <a:p>
            <a:pPr lvl="1"/>
            <a:r>
              <a:rPr lang="sl-SI" altLang="sl-SI" b="1"/>
              <a:t>490 – zmagajo Atene</a:t>
            </a:r>
            <a:br>
              <a:rPr lang="sl-SI" altLang="sl-SI"/>
            </a:br>
            <a:r>
              <a:rPr lang="sl-SI" altLang="sl-SI"/>
              <a:t>Grki 10.000 Miltiad			</a:t>
            </a:r>
          </a:p>
          <a:p>
            <a:pPr lvl="1"/>
            <a:r>
              <a:rPr lang="sl-SI" altLang="sl-SI"/>
              <a:t>Perzijci 20.000 Darej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85C7EC4-3D23-410B-A890-C0744F684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9E80538-E851-4EAC-8687-A17C6F287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l-SI" altLang="sl-SI"/>
              <a:t>Ustanovitev helenske zveze 481 (vodstvo Šparta)</a:t>
            </a:r>
            <a:endParaRPr lang="sl-SI" altLang="sl-SI" b="1"/>
          </a:p>
          <a:p>
            <a:pPr lvl="1"/>
            <a:r>
              <a:rPr lang="sl-SI" altLang="sl-SI" b="1"/>
              <a:t>Bitka pri TERMOPILAH 480 – izdaja – izgubijo Grki    </a:t>
            </a:r>
            <a:r>
              <a:rPr lang="sl-SI" altLang="sl-SI"/>
              <a:t>(kopenska bitka)</a:t>
            </a:r>
            <a:br>
              <a:rPr lang="sl-SI" altLang="sl-SI"/>
            </a:br>
            <a:endParaRPr lang="sl-SI" altLang="sl-SI"/>
          </a:p>
          <a:p>
            <a:pPr lvl="1"/>
            <a:r>
              <a:rPr lang="sl-SI" altLang="sl-SI"/>
              <a:t>Leonidas poveljnik Spartancev</a:t>
            </a:r>
          </a:p>
          <a:p>
            <a:pPr lvl="1"/>
            <a:r>
              <a:rPr lang="sl-SI" altLang="sl-SI"/>
              <a:t>	Kserkses poveljnik Perzijcev</a:t>
            </a:r>
            <a:endParaRPr lang="sl-SI" altLang="sl-SI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6BC88FD-835C-44BC-B03E-7DE9C6B66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sl-SI" altLang="sl-SI" sz="2400" b="0"/>
            </a:br>
            <a:br>
              <a:rPr lang="sl-SI" altLang="sl-SI" sz="2400" b="0"/>
            </a:br>
            <a:endParaRPr lang="sl-SI" altLang="sl-SI" sz="28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DE55C80-53CC-4CB6-B3C5-F601D8728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 sz="2400"/>
          </a:p>
          <a:p>
            <a:endParaRPr lang="sl-SI" altLang="sl-SI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025FFA11-949B-4B05-8748-D6FE3CC1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9144000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br>
              <a:rPr lang="sl-SI" altLang="sl-SI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sl-SI" altLang="sl-SI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Bitka pri SALAMINI 480  - zmagajo Grki    (pomorska bitka)</a:t>
            </a:r>
            <a:br>
              <a:rPr lang="sl-SI" altLang="sl-SI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sl-SI" altLang="sl-SI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Grško ladjevje – Temistokles</a:t>
            </a:r>
            <a:br>
              <a:rPr lang="sl-SI" altLang="sl-SI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endParaRPr lang="sl-SI" altLang="sl-SI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sl-SI" altLang="sl-SI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Bitka pri Platajah 479 – zmagajo Grki  </a:t>
            </a:r>
            <a:r>
              <a:rPr lang="sl-SI" altLang="sl-SI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(kopenska bitka)</a:t>
            </a:r>
            <a:br>
              <a:rPr lang="sl-SI" altLang="sl-SI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sl-SI" altLang="sl-SI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Bitka pri Mikalah 479 – zmaga Grkov      </a:t>
            </a:r>
            <a:r>
              <a:rPr lang="sl-SI" altLang="sl-SI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(pomorska bitka)</a:t>
            </a:r>
            <a:br>
              <a:rPr lang="sl-SI" altLang="sl-SI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endParaRPr lang="sl-SI" altLang="sl-SI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62C998A-09D1-49CD-82D1-BC71608F5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D12C7AE-0AAC-452A-B609-D11C1F691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l-SI" altLang="sl-SI" b="1" i="1"/>
              <a:t>vzroki za poraz</a:t>
            </a:r>
            <a:endParaRPr lang="sl-SI" altLang="sl-SI"/>
          </a:p>
          <a:p>
            <a:pPr lvl="2"/>
            <a:r>
              <a:rPr lang="sl-SI" altLang="sl-SI"/>
              <a:t>grška vojska je dobro izurjena (organizirana), boljša oborožitev, boljše poveljevanje</a:t>
            </a:r>
          </a:p>
          <a:p>
            <a:pPr lvl="2"/>
            <a:r>
              <a:rPr lang="sl-SI" altLang="sl-SI"/>
              <a:t>poznavanje terena</a:t>
            </a:r>
          </a:p>
          <a:p>
            <a:pPr lvl="2"/>
            <a:r>
              <a:rPr lang="sl-SI" altLang="sl-SI"/>
              <a:t>borili so se za svobodo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1DBA1D95-CA6E-4861-BFFE-D4326AFDA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4212AAB-3DB6-4FCC-B533-78B2883978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4038600" cy="6121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sz="2400" b="1"/>
          </a:p>
          <a:p>
            <a:pPr>
              <a:lnSpc>
                <a:spcPct val="90000"/>
              </a:lnSpc>
            </a:pPr>
            <a:endParaRPr lang="sl-SI" altLang="sl-SI" sz="2400" b="1"/>
          </a:p>
          <a:p>
            <a:pPr>
              <a:lnSpc>
                <a:spcPct val="90000"/>
              </a:lnSpc>
            </a:pPr>
            <a:endParaRPr lang="sl-SI" altLang="sl-SI" sz="2400" b="1"/>
          </a:p>
          <a:p>
            <a:pPr>
              <a:lnSpc>
                <a:spcPct val="90000"/>
              </a:lnSpc>
            </a:pPr>
            <a:r>
              <a:rPr lang="sl-SI" altLang="sl-SI" sz="2400" b="1"/>
              <a:t>POSELITEV GRKOV </a:t>
            </a:r>
          </a:p>
          <a:p>
            <a:pPr>
              <a:lnSpc>
                <a:spcPct val="90000"/>
              </a:lnSpc>
            </a:pPr>
            <a:r>
              <a:rPr lang="sl-SI" altLang="sl-SI" sz="2400" b="1"/>
              <a:t>DORCI</a:t>
            </a:r>
            <a:r>
              <a:rPr lang="sl-SI" altLang="sl-SI" sz="2400"/>
              <a:t> – Peloponez, Kreta, J Egejski otoki, J del obale Male Azije</a:t>
            </a:r>
          </a:p>
          <a:p>
            <a:pPr>
              <a:lnSpc>
                <a:spcPct val="90000"/>
              </a:lnSpc>
            </a:pPr>
            <a:r>
              <a:rPr lang="sl-SI" altLang="sl-SI" sz="2400" b="1"/>
              <a:t>EOLCI</a:t>
            </a:r>
            <a:r>
              <a:rPr lang="sl-SI" altLang="sl-SI" sz="2400"/>
              <a:t> – Tesalija, S obale Male Azije</a:t>
            </a:r>
          </a:p>
          <a:p>
            <a:pPr>
              <a:lnSpc>
                <a:spcPct val="90000"/>
              </a:lnSpc>
            </a:pPr>
            <a:r>
              <a:rPr lang="sl-SI" altLang="sl-SI" sz="2400" b="1"/>
              <a:t>JONCI</a:t>
            </a:r>
            <a:r>
              <a:rPr lang="sl-SI" altLang="sl-SI" sz="2400"/>
              <a:t> – Afrika, Egejska otočja, Jonija</a:t>
            </a:r>
          </a:p>
          <a:p>
            <a:pPr>
              <a:lnSpc>
                <a:spcPct val="90000"/>
              </a:lnSpc>
            </a:pPr>
            <a:r>
              <a:rPr lang="sl-SI" altLang="sl-SI" sz="2400" b="1"/>
              <a:t>SZ GRKI</a:t>
            </a:r>
            <a:r>
              <a:rPr lang="sl-SI" altLang="sl-SI" sz="2400"/>
              <a:t> – S, Sr. Grčija</a:t>
            </a:r>
          </a:p>
          <a:p>
            <a:pPr>
              <a:lnSpc>
                <a:spcPct val="90000"/>
              </a:lnSpc>
            </a:pPr>
            <a:r>
              <a:rPr lang="sl-SI" altLang="sl-SI" sz="2400" b="1"/>
              <a:t>AHAJCI</a:t>
            </a:r>
            <a:r>
              <a:rPr lang="sl-SI" altLang="sl-SI" sz="2400"/>
              <a:t> – Ahaja na Peloponezu, J Grčija</a:t>
            </a:r>
          </a:p>
          <a:p>
            <a:pPr>
              <a:lnSpc>
                <a:spcPct val="90000"/>
              </a:lnSpc>
            </a:pPr>
            <a:endParaRPr lang="sl-SI" altLang="sl-SI" sz="2400"/>
          </a:p>
        </p:txBody>
      </p:sp>
      <p:pic>
        <p:nvPicPr>
          <p:cNvPr id="5128" name="Picture 8" descr="maparchaicgreece">
            <a:extLst>
              <a:ext uri="{FF2B5EF4-FFF2-40B4-BE49-F238E27FC236}">
                <a16:creationId xmlns:a16="http://schemas.microsoft.com/office/drawing/2014/main" id="{5707CA02-ABE9-439D-9BDF-F5432BD134C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4038600" cy="346392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987BE2B-763B-4DA3-9B89-1357FB4D5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0"/>
              <a:t>ZLATA DOBA ATEN</a:t>
            </a:r>
            <a:br>
              <a:rPr lang="sl-SI" altLang="sl-SI" b="0">
                <a:sym typeface="Wingdings" panose="05000000000000000000" pitchFamily="2" charset="2"/>
              </a:rPr>
            </a:br>
            <a:endParaRPr lang="sl-SI" altLang="sl-SI" b="0">
              <a:sym typeface="Wingdings" panose="05000000000000000000" pitchFamily="2" charset="2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70B4DAA-737E-440F-A4C8-CD33C0355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 b="1"/>
              <a:t> ATIŠKO-DELSKA POMORSKA ZVEZA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 b="1"/>
              <a:t>(474-404)</a:t>
            </a:r>
            <a:endParaRPr lang="sl-SI" altLang="sl-SI" sz="2800" b="1" i="1"/>
          </a:p>
          <a:p>
            <a:pPr>
              <a:lnSpc>
                <a:spcPct val="90000"/>
              </a:lnSpc>
            </a:pPr>
            <a:r>
              <a:rPr lang="sl-SI" altLang="sl-SI" sz="2800" b="1" i="1"/>
              <a:t>vzrok</a:t>
            </a:r>
            <a:r>
              <a:rPr lang="sl-SI" altLang="sl-SI" sz="2800"/>
              <a:t> za nastanek zveze zaradi Perzijske nevarnosti</a:t>
            </a:r>
            <a:endParaRPr lang="sl-SI" altLang="sl-SI" sz="2800" b="1" i="1"/>
          </a:p>
          <a:p>
            <a:pPr>
              <a:lnSpc>
                <a:spcPct val="90000"/>
              </a:lnSpc>
            </a:pPr>
            <a:r>
              <a:rPr lang="sl-SI" altLang="sl-SI" sz="2800" b="1" i="1"/>
              <a:t>včlanijo</a:t>
            </a:r>
            <a:r>
              <a:rPr lang="sl-SI" altLang="sl-SI" sz="2800"/>
              <a:t> se Atene in številne polis na Egejskem območju</a:t>
            </a:r>
            <a:endParaRPr lang="sl-SI" altLang="sl-SI" sz="2800" b="1" i="1"/>
          </a:p>
          <a:p>
            <a:pPr>
              <a:lnSpc>
                <a:spcPct val="90000"/>
              </a:lnSpc>
            </a:pPr>
            <a:r>
              <a:rPr lang="sl-SI" altLang="sl-SI" sz="2800" b="1" i="1"/>
              <a:t>sedež</a:t>
            </a:r>
            <a:r>
              <a:rPr lang="sl-SI" altLang="sl-SI" sz="2800"/>
              <a:t> </a:t>
            </a:r>
            <a:r>
              <a:rPr lang="sl-SI" altLang="sl-SI" sz="2800">
                <a:sym typeface="Wingdings" panose="05000000000000000000" pitchFamily="2" charset="2"/>
              </a:rPr>
              <a:t></a:t>
            </a:r>
            <a:r>
              <a:rPr lang="sl-SI" altLang="sl-SI" sz="2800"/>
              <a:t> Delos (otok), zvezna blagajna</a:t>
            </a:r>
            <a:endParaRPr lang="sl-SI" altLang="sl-SI" sz="2800" b="1" i="1"/>
          </a:p>
          <a:p>
            <a:pPr>
              <a:lnSpc>
                <a:spcPct val="90000"/>
              </a:lnSpc>
            </a:pPr>
            <a:r>
              <a:rPr lang="sl-SI" altLang="sl-SI" sz="2800" b="1" i="1"/>
              <a:t>obveznosti članic</a:t>
            </a:r>
            <a:r>
              <a:rPr lang="sl-SI" altLang="sl-SI" sz="2800">
                <a:sym typeface="Wingdings" panose="05000000000000000000" pitchFamily="2" charset="2"/>
              </a:rPr>
              <a:t></a:t>
            </a:r>
            <a:r>
              <a:rPr lang="sl-SI" altLang="sl-SI" sz="2800"/>
              <a:t> prispevati denarne prispevke ali ladje</a:t>
            </a:r>
            <a:endParaRPr lang="sl-SI" altLang="sl-SI" sz="2800" b="1" i="1"/>
          </a:p>
          <a:p>
            <a:pPr>
              <a:lnSpc>
                <a:spcPct val="90000"/>
              </a:lnSpc>
            </a:pPr>
            <a:r>
              <a:rPr lang="sl-SI" altLang="sl-SI" sz="2800" b="1" i="1"/>
              <a:t>prestavitev blagajne</a:t>
            </a:r>
            <a:r>
              <a:rPr lang="sl-SI" altLang="sl-SI" sz="2800"/>
              <a:t> v Atene, Atene jemljejo denar (iz zveze ne morejo ven) za arhitekturo, dnevnice</a:t>
            </a:r>
            <a:endParaRPr lang="sl-SI" altLang="sl-SI" sz="2800" b="1" i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5D3BD27-5CBE-4BE0-8376-40ED1C8EE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EB09142-A126-4701-8AB8-5A4E5C7D8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>
                <a:sym typeface="Wingdings" panose="05000000000000000000" pitchFamily="2" charset="2"/>
              </a:rPr>
              <a:t></a:t>
            </a:r>
            <a:r>
              <a:rPr lang="sl-SI" altLang="sl-SI" sz="2400" b="1"/>
              <a:t> PERIKLEJ – DEMOKRACIJA</a:t>
            </a:r>
            <a:endParaRPr lang="sl-SI" altLang="sl-SI" sz="2400"/>
          </a:p>
          <a:p>
            <a:r>
              <a:rPr lang="sl-SI" altLang="sl-SI" sz="2400"/>
              <a:t>vodilni atenski </a:t>
            </a:r>
            <a:r>
              <a:rPr lang="sl-SI" altLang="sl-SI" sz="2400" b="1"/>
              <a:t>politik</a:t>
            </a:r>
            <a:r>
              <a:rPr lang="sl-SI" altLang="sl-SI" sz="2400"/>
              <a:t> – </a:t>
            </a:r>
            <a:r>
              <a:rPr lang="sl-SI" altLang="sl-SI" sz="2400" b="1"/>
              <a:t>strateg</a:t>
            </a:r>
            <a:r>
              <a:rPr lang="sl-SI" altLang="sl-SI" sz="2400"/>
              <a:t> (443-429) </a:t>
            </a:r>
            <a:r>
              <a:rPr lang="sl-SI" altLang="sl-SI" sz="2400" b="1"/>
              <a:t>demagog</a:t>
            </a:r>
            <a:r>
              <a:rPr lang="sl-SI" altLang="sl-SI" sz="2400"/>
              <a:t> (zapeljevalec ljudstva) </a:t>
            </a:r>
            <a:r>
              <a:rPr lang="sl-SI" altLang="sl-SI" sz="2400">
                <a:sym typeface="Wingdings" panose="05000000000000000000" pitchFamily="2" charset="2"/>
              </a:rPr>
              <a:t></a:t>
            </a:r>
            <a:r>
              <a:rPr lang="sl-SI" altLang="sl-SI" sz="2400"/>
              <a:t> čebulna glava</a:t>
            </a:r>
            <a:endParaRPr lang="sl-SI" altLang="sl-SI" sz="24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A1BD3ED-678C-40C1-831C-2ED6CF509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13E7CB6-89CB-4CC5-9AEE-4C36A1EC4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l-SI" altLang="sl-SI" sz="3100" b="1" i="1"/>
              <a:t>Značilnosti</a:t>
            </a:r>
            <a:endParaRPr lang="sl-SI" altLang="sl-SI" sz="3100"/>
          </a:p>
          <a:p>
            <a:pPr lvl="2"/>
            <a:r>
              <a:rPr lang="sl-SI" altLang="sl-SI"/>
              <a:t>Je neposredna (vsak sam sebe zastopa, ni imel nobenega poslanca)</a:t>
            </a:r>
          </a:p>
          <a:p>
            <a:pPr lvl="2"/>
            <a:r>
              <a:rPr lang="sl-SI" altLang="sl-SI"/>
              <a:t>Nosilec oblasti je ljudstvo – ljudska skupščina</a:t>
            </a:r>
          </a:p>
          <a:p>
            <a:pPr lvl="2"/>
            <a:r>
              <a:rPr lang="sl-SI" altLang="sl-SI"/>
              <a:t>LJ.SK. se je sestajala najmanjkrat 40-krat na leto, prisostvovati je moralo 6.000 državljanov</a:t>
            </a:r>
          </a:p>
          <a:p>
            <a:pPr lvl="2"/>
            <a:r>
              <a:rPr lang="sl-SI" altLang="sl-SI"/>
              <a:t>Atenski državljani niso bili: ženske, tuji, sužnji Atenskih državljanov je bilo 30.000-40.000</a:t>
            </a:r>
          </a:p>
          <a:p>
            <a:pPr lvl="2"/>
            <a:r>
              <a:rPr lang="sl-SI" altLang="sl-SI"/>
              <a:t>Uradniške službe so bile plačane, mandat je bil 1 leto, uradnike so volili ali pa žrebali; stratega volili</a:t>
            </a:r>
            <a:endParaRPr lang="sl-SI" altLang="sl-SI" b="1" i="1"/>
          </a:p>
          <a:p>
            <a:endParaRPr lang="sl-SI" altLang="sl-SI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>
            <a:extLst>
              <a:ext uri="{FF2B5EF4-FFF2-40B4-BE49-F238E27FC236}">
                <a16:creationId xmlns:a16="http://schemas.microsoft.com/office/drawing/2014/main" id="{DC394911-E40E-4114-9617-C119330C1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6B83C879-6DC4-4418-B742-AD1BB7125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l-SI" altLang="sl-SI" sz="3100" b="1" i="1"/>
              <a:t>Pogoji</a:t>
            </a:r>
            <a:endParaRPr lang="sl-SI" altLang="sl-SI" sz="3100"/>
          </a:p>
          <a:p>
            <a:pPr lvl="2"/>
            <a:r>
              <a:rPr lang="sl-SI" altLang="sl-SI"/>
              <a:t>Suženjska ekonomija (80.000-10.000 sužnjev)</a:t>
            </a:r>
          </a:p>
          <a:p>
            <a:pPr lvl="2"/>
            <a:r>
              <a:rPr lang="sl-SI" altLang="sl-SI"/>
              <a:t>Atenci niso cenili fizičnega dela</a:t>
            </a:r>
          </a:p>
          <a:p>
            <a:pPr lvl="2"/>
            <a:r>
              <a:rPr lang="sl-SI" altLang="sl-SI"/>
              <a:t>Srb žensk za družino</a:t>
            </a:r>
          </a:p>
          <a:p>
            <a:pPr lvl="2"/>
            <a:r>
              <a:rPr lang="sl-SI" altLang="sl-SI"/>
              <a:t>Omejitev državljanstva na majhno št.ljudi</a:t>
            </a:r>
            <a:endParaRPr lang="sl-SI" altLang="sl-SI" b="1" i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B5B403F-A48B-4B27-AD7E-23E0D042C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2CE7BF8-7C49-4E17-9989-B330C71C9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l-SI" altLang="sl-SI" sz="3100" b="1" i="1"/>
              <a:t>Dohodki</a:t>
            </a:r>
            <a:endParaRPr lang="sl-SI" altLang="sl-SI" sz="3100"/>
          </a:p>
          <a:p>
            <a:pPr lvl="2"/>
            <a:r>
              <a:rPr lang="sl-SI" altLang="sl-SI"/>
              <a:t>Prispevki iz atiško-delske zveze</a:t>
            </a:r>
          </a:p>
          <a:p>
            <a:pPr lvl="2"/>
            <a:r>
              <a:rPr lang="sl-SI" altLang="sl-SI"/>
              <a:t>Dohodki od rudnika srebra</a:t>
            </a:r>
          </a:p>
          <a:p>
            <a:pPr lvl="2"/>
            <a:r>
              <a:rPr lang="sl-SI" altLang="sl-SI"/>
              <a:t>Davki</a:t>
            </a:r>
          </a:p>
          <a:p>
            <a:pPr lvl="2"/>
            <a:r>
              <a:rPr lang="sl-SI" altLang="sl-SI"/>
              <a:t>Prostovoljni prispevki</a:t>
            </a:r>
            <a:endParaRPr lang="sl-SI" altLang="sl-SI" b="1" i="1"/>
          </a:p>
          <a:p>
            <a:endParaRPr lang="sl-SI" altLang="sl-SI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5E690EE-2DE0-4919-97C0-4198B2E01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99C0436-A068-4C31-A380-3B8A8648F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sl-SI" altLang="sl-SI" sz="3100" b="1" i="1"/>
              <a:t>Dosežki</a:t>
            </a:r>
            <a:endParaRPr lang="sl-SI" altLang="sl-SI" sz="3100" b="1"/>
          </a:p>
          <a:p>
            <a:pPr lvl="2">
              <a:lnSpc>
                <a:spcPct val="90000"/>
              </a:lnSpc>
            </a:pPr>
            <a:r>
              <a:rPr lang="sl-SI" altLang="sl-SI" b="1"/>
              <a:t>Arhitektura</a:t>
            </a:r>
            <a:endParaRPr lang="sl-SI" altLang="sl-SI"/>
          </a:p>
          <a:p>
            <a:pPr lvl="3">
              <a:lnSpc>
                <a:spcPct val="90000"/>
              </a:lnSpc>
            </a:pPr>
            <a:r>
              <a:rPr lang="sl-SI" altLang="sl-SI"/>
              <a:t>Gradnje na akropoli, svetišča, Dolgi zid, gledališče</a:t>
            </a:r>
            <a:endParaRPr lang="sl-SI" altLang="sl-SI" b="1"/>
          </a:p>
          <a:p>
            <a:pPr lvl="2">
              <a:lnSpc>
                <a:spcPct val="90000"/>
              </a:lnSpc>
            </a:pPr>
            <a:r>
              <a:rPr lang="sl-SI" altLang="sl-SI" b="1"/>
              <a:t>Znanost</a:t>
            </a:r>
            <a:endParaRPr lang="sl-SI" altLang="sl-SI"/>
          </a:p>
          <a:p>
            <a:pPr lvl="3">
              <a:lnSpc>
                <a:spcPct val="90000"/>
              </a:lnSpc>
            </a:pPr>
            <a:r>
              <a:rPr lang="sl-SI" altLang="sl-SI"/>
              <a:t>Herodot (oče zgodovine)</a:t>
            </a:r>
          </a:p>
          <a:p>
            <a:pPr lvl="3">
              <a:lnSpc>
                <a:spcPct val="90000"/>
              </a:lnSpc>
            </a:pPr>
            <a:r>
              <a:rPr lang="sl-SI" altLang="sl-SI"/>
              <a:t>Tukikid, filozof</a:t>
            </a:r>
          </a:p>
          <a:p>
            <a:pPr lvl="3">
              <a:lnSpc>
                <a:spcPct val="90000"/>
              </a:lnSpc>
            </a:pPr>
            <a:r>
              <a:rPr lang="sl-SI" altLang="sl-SI"/>
              <a:t>Protagora, matematika</a:t>
            </a:r>
            <a:endParaRPr lang="sl-SI" altLang="sl-SI" b="1"/>
          </a:p>
          <a:p>
            <a:pPr lvl="2">
              <a:lnSpc>
                <a:spcPct val="90000"/>
              </a:lnSpc>
            </a:pPr>
            <a:r>
              <a:rPr lang="sl-SI" altLang="sl-SI" b="1"/>
              <a:t>Literatura</a:t>
            </a:r>
            <a:endParaRPr lang="sl-SI" altLang="sl-SI"/>
          </a:p>
          <a:p>
            <a:pPr lvl="3">
              <a:lnSpc>
                <a:spcPct val="90000"/>
              </a:lnSpc>
            </a:pPr>
            <a:r>
              <a:rPr lang="sl-SI" altLang="sl-SI"/>
              <a:t>Ajshil, Sofokles, Evripid</a:t>
            </a:r>
            <a:endParaRPr lang="sl-SI" altLang="sl-SI" b="1"/>
          </a:p>
          <a:p>
            <a:pPr lvl="2">
              <a:lnSpc>
                <a:spcPct val="90000"/>
              </a:lnSpc>
            </a:pPr>
            <a:r>
              <a:rPr lang="sl-SI" altLang="sl-SI" b="1"/>
              <a:t>Umetnost</a:t>
            </a:r>
            <a:endParaRPr lang="sl-SI" altLang="sl-SI"/>
          </a:p>
          <a:p>
            <a:pPr lvl="3">
              <a:lnSpc>
                <a:spcPct val="90000"/>
              </a:lnSpc>
            </a:pPr>
            <a:r>
              <a:rPr lang="sl-SI" altLang="sl-SI"/>
              <a:t>Fidias (kipar)</a:t>
            </a:r>
          </a:p>
          <a:p>
            <a:pPr lvl="3">
              <a:lnSpc>
                <a:spcPct val="90000"/>
              </a:lnSpc>
            </a:pPr>
            <a:r>
              <a:rPr lang="sl-SI" altLang="sl-SI"/>
              <a:t>Miron</a:t>
            </a:r>
          </a:p>
          <a:p>
            <a:pPr>
              <a:lnSpc>
                <a:spcPct val="90000"/>
              </a:lnSpc>
            </a:pPr>
            <a:endParaRPr lang="sl-SI" altLang="sl-SI"/>
          </a:p>
          <a:p>
            <a:pPr>
              <a:lnSpc>
                <a:spcPct val="90000"/>
              </a:lnSpc>
            </a:pPr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D4FEA48-BEBC-42EE-8EDD-37085FF23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0"/>
              <a:t>IV. OBDOBJE V TEMI</a:t>
            </a:r>
            <a:br>
              <a:rPr lang="sl-SI" altLang="sl-SI" sz="4000"/>
            </a:br>
            <a:endParaRPr lang="sl-SI" altLang="sl-SI" sz="40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7E4AC50-C51E-4479-85F9-7CE756178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/>
              <a:t>VIRI</a:t>
            </a:r>
            <a:r>
              <a:rPr lang="sl-SI" altLang="sl-SI" sz="2400"/>
              <a:t>: materialni, pisni (Homerjeva epa, 18.stol.)</a:t>
            </a:r>
          </a:p>
          <a:p>
            <a:pPr>
              <a:lnSpc>
                <a:spcPct val="80000"/>
              </a:lnSpc>
            </a:pPr>
            <a:r>
              <a:rPr lang="sl-SI" altLang="sl-SI" sz="2400" b="1"/>
              <a:t>DRUŽBA</a:t>
            </a:r>
            <a:r>
              <a:rPr lang="sl-SI" altLang="sl-SI" sz="2400"/>
              <a:t>:</a:t>
            </a:r>
          </a:p>
          <a:p>
            <a:pPr lvl="1">
              <a:lnSpc>
                <a:spcPct val="80000"/>
              </a:lnSpc>
            </a:pPr>
            <a:r>
              <a:rPr lang="sl-SI" altLang="sl-SI" sz="2400" b="1"/>
              <a:t>Propad hierarhično urejene družbe</a:t>
            </a:r>
            <a:r>
              <a:rPr lang="sl-SI" altLang="sl-SI" sz="2400"/>
              <a:t> </a:t>
            </a:r>
            <a:r>
              <a:rPr lang="sl-SI" altLang="sl-SI" sz="2400">
                <a:sym typeface="Wingdings" panose="05000000000000000000" pitchFamily="2" charset="2"/>
              </a:rPr>
              <a:t></a:t>
            </a:r>
            <a:r>
              <a:rPr lang="sl-SI" altLang="sl-SI" sz="2400"/>
              <a:t> povratek na rodovno plemensko ureditev</a:t>
            </a:r>
          </a:p>
          <a:p>
            <a:pPr lvl="1">
              <a:lnSpc>
                <a:spcPct val="80000"/>
              </a:lnSpc>
            </a:pPr>
            <a:r>
              <a:rPr lang="sl-SI" altLang="sl-SI" sz="2400"/>
              <a:t>Grčija je razdeljena na številne </a:t>
            </a:r>
            <a:r>
              <a:rPr lang="sl-SI" altLang="sl-SI" sz="2400" b="1"/>
              <a:t>plemenske monarhije</a:t>
            </a:r>
            <a:r>
              <a:rPr lang="sl-SI" altLang="sl-SI" sz="2400"/>
              <a:t>; vladali so jim </a:t>
            </a:r>
            <a:r>
              <a:rPr lang="sl-SI" altLang="sl-SI" sz="2400" b="1"/>
              <a:t>kralji</a:t>
            </a:r>
            <a:r>
              <a:rPr lang="sl-SI" altLang="sl-SI" sz="2400"/>
              <a:t> ali </a:t>
            </a:r>
            <a:r>
              <a:rPr lang="sl-SI" altLang="sl-SI" sz="2400" b="1"/>
              <a:t>BAZILEVSI</a:t>
            </a:r>
            <a:r>
              <a:rPr lang="sl-SI" altLang="sl-SI" sz="2400"/>
              <a:t>;</a:t>
            </a:r>
          </a:p>
          <a:p>
            <a:pPr lvl="1">
              <a:lnSpc>
                <a:spcPct val="80000"/>
              </a:lnSpc>
            </a:pPr>
            <a:r>
              <a:rPr lang="sl-SI" altLang="sl-SI" sz="2400" b="1"/>
              <a:t>PLEMSTVO</a:t>
            </a:r>
            <a:r>
              <a:rPr lang="sl-SI" altLang="sl-SI" sz="2400"/>
              <a:t> (močno), ugled si je pridobivalo z </a:t>
            </a:r>
            <a:r>
              <a:rPr lang="sl-SI" altLang="sl-SI" sz="2400" b="1"/>
              <a:t>vojaškimi pohodi</a:t>
            </a:r>
            <a:r>
              <a:rPr lang="sl-SI" altLang="sl-SI" sz="2400"/>
              <a:t>, bogastvo pa z </a:t>
            </a:r>
            <a:r>
              <a:rPr lang="sl-SI" altLang="sl-SI" sz="2400" b="1"/>
              <a:t>ropanjem</a:t>
            </a:r>
            <a:r>
              <a:rPr lang="sl-SI" altLang="sl-SI" sz="2400"/>
              <a:t>; plemiške vrline so bile: </a:t>
            </a:r>
            <a:r>
              <a:rPr lang="sl-SI" altLang="sl-SI" sz="2400" b="1"/>
              <a:t>pogum, zvijačnost – cenijo epsko pesništvo </a:t>
            </a:r>
            <a:br>
              <a:rPr lang="sl-SI" altLang="sl-SI" sz="2400" b="1"/>
            </a:br>
            <a:br>
              <a:rPr lang="sl-SI" altLang="sl-SI" sz="2400" b="1"/>
            </a:br>
            <a:endParaRPr lang="sl-SI" altLang="sl-SI" sz="2400"/>
          </a:p>
          <a:p>
            <a:pPr lvl="1">
              <a:lnSpc>
                <a:spcPct val="80000"/>
              </a:lnSpc>
            </a:pPr>
            <a:r>
              <a:rPr lang="sl-SI" altLang="sl-SI" sz="2400" b="1"/>
              <a:t>SVOBODNO PREBIVALSTVO</a:t>
            </a:r>
            <a:r>
              <a:rPr lang="sl-SI" altLang="sl-SI" sz="2400"/>
              <a:t> (kmetje, obrtniki, trgovci –cenjen poklic vedeževalcev, kovačev, zdravilcev)</a:t>
            </a:r>
            <a:br>
              <a:rPr lang="sl-SI" altLang="sl-SI" sz="2400"/>
            </a:br>
            <a:r>
              <a:rPr lang="sl-SI" altLang="sl-SI" sz="2400" b="1"/>
              <a:t>TETI / SUŽNJI</a:t>
            </a:r>
            <a:r>
              <a:rPr lang="sl-SI" altLang="sl-SI" sz="2400"/>
              <a:t> (svobodni, brez premoženja – DNINARJI (delajo za hrano)</a:t>
            </a:r>
          </a:p>
          <a:p>
            <a:pPr>
              <a:lnSpc>
                <a:spcPct val="80000"/>
              </a:lnSpc>
            </a:pPr>
            <a:endParaRPr lang="sl-SI" altLang="sl-SI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C3AA272-DE9F-4F32-A870-3652F023A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0"/>
              <a:t>V. POLIS</a:t>
            </a:r>
            <a:br>
              <a:rPr lang="sl-SI" altLang="sl-SI" sz="4000" b="0">
                <a:sym typeface="Wingdings" panose="05000000000000000000" pitchFamily="2" charset="2"/>
              </a:rPr>
            </a:br>
            <a:endParaRPr lang="sl-SI" altLang="sl-SI" sz="4000" b="0">
              <a:sym typeface="Wingdings" panose="05000000000000000000" pitchFamily="2" charset="2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8270899-0916-459B-B2B9-B940E0F40C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>
                <a:sym typeface="Wingdings" panose="05000000000000000000" pitchFamily="2" charset="2"/>
              </a:rPr>
              <a:t></a:t>
            </a:r>
            <a:r>
              <a:rPr lang="sl-SI" altLang="sl-SI" sz="2800" b="1"/>
              <a:t> POJEM</a:t>
            </a:r>
            <a:endParaRPr lang="sl-SI" altLang="sl-SI" sz="2800"/>
          </a:p>
          <a:p>
            <a:r>
              <a:rPr lang="sl-SI" altLang="sl-SI" sz="2800"/>
              <a:t>mesto, mestna državica</a:t>
            </a:r>
          </a:p>
          <a:p>
            <a:r>
              <a:rPr lang="sl-SI" altLang="sl-SI" sz="2800"/>
              <a:t>majhna skupnost s samostojnim državnim sistemov</a:t>
            </a:r>
          </a:p>
          <a:p>
            <a:r>
              <a:rPr lang="sl-SI" altLang="sl-SI" sz="2800"/>
              <a:t>središče političnega, upravnega, verskega in gospodarskega življenja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1523B9A-CD89-495A-AF12-50D06AAA426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 sz="2800"/>
          </a:p>
        </p:txBody>
      </p:sp>
      <p:pic>
        <p:nvPicPr>
          <p:cNvPr id="8200" name="Picture 8" descr="greek">
            <a:extLst>
              <a:ext uri="{FF2B5EF4-FFF2-40B4-BE49-F238E27FC236}">
                <a16:creationId xmlns:a16="http://schemas.microsoft.com/office/drawing/2014/main" id="{1B586768-4247-4ACC-A22C-7BEF1277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3960812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2172228-79B3-4E1C-A9FE-0F92DAC05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7FF6A67-8D06-4B0D-9607-74573B2A6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 b="1">
                <a:sym typeface="Wingdings" panose="05000000000000000000" pitchFamily="2" charset="2"/>
              </a:rPr>
              <a:t></a:t>
            </a:r>
            <a:r>
              <a:rPr lang="sl-SI" altLang="sl-SI" sz="2800" b="1"/>
              <a:t> ČAS NASTANKA (pred 800 – Mala Azija)</a:t>
            </a: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800"/>
              <a:t>najprej nastanejo ob obalah Male Azije, zaradi stika z razvitejšimi kulturami Bližnjega vzhoda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okoli leta </a:t>
            </a:r>
            <a:r>
              <a:rPr lang="sl-SI" altLang="sl-SI" sz="2800" b="1"/>
              <a:t>800</a:t>
            </a:r>
            <a:r>
              <a:rPr lang="sl-SI" altLang="sl-SI" sz="2800"/>
              <a:t> (arhaična doba) pa začnejo nastajati na celinski Grčiji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	</a:t>
            </a:r>
            <a:endParaRPr lang="sl-SI" altLang="sl-SI" sz="2800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sl-SI" altLang="sl-SI" sz="2800" b="1">
                <a:sym typeface="Wingdings" panose="05000000000000000000" pitchFamily="2" charset="2"/>
              </a:rPr>
              <a:t></a:t>
            </a:r>
            <a:r>
              <a:rPr lang="sl-SI" altLang="sl-SI" sz="2800" b="1"/>
              <a:t> NAČIN NASTANKA </a:t>
            </a:r>
          </a:p>
          <a:p>
            <a:pPr>
              <a:lnSpc>
                <a:spcPct val="80000"/>
              </a:lnSpc>
            </a:pPr>
            <a:r>
              <a:rPr lang="sl-SI" altLang="sl-SI" sz="2800" b="1"/>
              <a:t>ob akropoli</a:t>
            </a:r>
            <a:r>
              <a:rPr lang="sl-SI" altLang="sl-SI" sz="2800"/>
              <a:t> – vzpetini/griču, na katerem je palača, kasneje pa svetišča 	</a:t>
            </a:r>
            <a:r>
              <a:rPr lang="sl-SI" altLang="sl-SI" sz="2800" b="1"/>
              <a:t>ATENE</a:t>
            </a:r>
          </a:p>
          <a:p>
            <a:pPr>
              <a:lnSpc>
                <a:spcPct val="80000"/>
              </a:lnSpc>
            </a:pPr>
            <a:r>
              <a:rPr lang="sl-SI" altLang="sl-SI" sz="2800" b="1"/>
              <a:t>združitev več vasi v polis</a:t>
            </a:r>
            <a:r>
              <a:rPr lang="sl-SI" altLang="sl-SI" sz="2800"/>
              <a:t>							</a:t>
            </a:r>
            <a:r>
              <a:rPr lang="sl-SI" altLang="sl-SI" sz="2800" b="1"/>
              <a:t>SPARTA</a:t>
            </a:r>
            <a:endParaRPr lang="sl-SI" altLang="sl-SI" sz="2800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sl-SI" altLang="sl-SI" sz="2800" b="1">
                <a:sym typeface="Wingdings" panose="05000000000000000000" pitchFamily="2" charset="2"/>
              </a:rPr>
              <a:t></a:t>
            </a:r>
            <a:r>
              <a:rPr lang="sl-SI" altLang="sl-SI" sz="2800" b="1"/>
              <a:t> OBSEG</a:t>
            </a: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800"/>
              <a:t>obsega mesta in podeželje, po obsegu so bile različne; največji Sparta (8400 km2) in Atene (2550 km2)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C04B53D-9086-426D-8F9E-DF49D5976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EC0B177-A8FB-4C74-BC9E-6E9157B84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 b="1">
                <a:sym typeface="Wingdings" panose="05000000000000000000" pitchFamily="2" charset="2"/>
              </a:rPr>
              <a:t></a:t>
            </a:r>
            <a:r>
              <a:rPr lang="sl-SI" altLang="sl-SI" sz="2800" b="1"/>
              <a:t> VZROKI ZA NASTANEK VEČJEGA ŠT. POLIS</a:t>
            </a: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800"/>
              <a:t>velika </a:t>
            </a:r>
            <a:r>
              <a:rPr lang="sl-SI" altLang="sl-SI" sz="2800" b="1"/>
              <a:t>razčlenjenost</a:t>
            </a:r>
            <a:r>
              <a:rPr lang="sl-SI" altLang="sl-SI" sz="2800"/>
              <a:t> – težka prehodnost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naselitev v več valovih in več grških plamen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polis so Grkom povsem ustrezale; prepričanje, da je velika </a:t>
            </a:r>
            <a:r>
              <a:rPr lang="sl-SI" altLang="sl-SI" sz="2800" b="1"/>
              <a:t>država neučinkovita</a:t>
            </a:r>
            <a:r>
              <a:rPr lang="sl-SI" altLang="sl-SI" sz="2800"/>
              <a:t>, ker ne morejo ljudje enakopravno sodelovati v političnem življenje</a:t>
            </a:r>
            <a:endParaRPr lang="sl-SI" altLang="sl-SI" sz="2800" b="1"/>
          </a:p>
          <a:p>
            <a:pPr>
              <a:lnSpc>
                <a:spcPct val="80000"/>
              </a:lnSpc>
            </a:pPr>
            <a:r>
              <a:rPr lang="sl-SI" altLang="sl-SI" sz="2800" b="1"/>
              <a:t>ni</a:t>
            </a:r>
            <a:r>
              <a:rPr lang="sl-SI" altLang="sl-SI" sz="2800"/>
              <a:t> bilo </a:t>
            </a:r>
            <a:r>
              <a:rPr lang="sl-SI" altLang="sl-SI" sz="2800" b="1"/>
              <a:t>zunanje nevarnosti</a:t>
            </a:r>
          </a:p>
          <a:p>
            <a:pPr>
              <a:lnSpc>
                <a:spcPct val="80000"/>
              </a:lnSpc>
            </a:pPr>
            <a:endParaRPr lang="sl-SI" altLang="sl-SI" sz="28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800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sl-SI" altLang="sl-SI" sz="2800" b="1">
                <a:sym typeface="Wingdings" panose="05000000000000000000" pitchFamily="2" charset="2"/>
              </a:rPr>
              <a:t></a:t>
            </a:r>
            <a:r>
              <a:rPr lang="sl-SI" altLang="sl-SI" sz="2800" b="1"/>
              <a:t> ZNAČILNOSTI</a:t>
            </a:r>
          </a:p>
          <a:p>
            <a:pPr>
              <a:lnSpc>
                <a:spcPct val="80000"/>
              </a:lnSpc>
            </a:pPr>
            <a:r>
              <a:rPr lang="sl-SI" altLang="sl-SI" sz="2800" b="1"/>
              <a:t>AVTARKIJA</a:t>
            </a:r>
            <a:r>
              <a:rPr lang="sl-SI" altLang="sl-SI" sz="2800"/>
              <a:t> – gospodarska neodvisnost</a:t>
            </a:r>
            <a:endParaRPr lang="sl-SI" altLang="sl-SI" sz="2800" b="1"/>
          </a:p>
          <a:p>
            <a:pPr>
              <a:lnSpc>
                <a:spcPct val="80000"/>
              </a:lnSpc>
            </a:pPr>
            <a:r>
              <a:rPr lang="sl-SI" altLang="sl-SI" sz="2800" b="1"/>
              <a:t>ELEVTERIJA</a:t>
            </a:r>
            <a:r>
              <a:rPr lang="sl-SI" altLang="sl-SI" sz="2800"/>
              <a:t> – zunanje politična neodvisnost</a:t>
            </a:r>
            <a:endParaRPr lang="sl-SI" altLang="sl-SI" sz="2800" b="1"/>
          </a:p>
          <a:p>
            <a:pPr>
              <a:lnSpc>
                <a:spcPct val="80000"/>
              </a:lnSpc>
            </a:pPr>
            <a:r>
              <a:rPr lang="sl-SI" altLang="sl-SI" sz="2800" b="1"/>
              <a:t>AVTONOMIJA</a:t>
            </a:r>
            <a:r>
              <a:rPr lang="sl-SI" altLang="sl-SI" sz="2800"/>
              <a:t> – notranje politična neodvisnost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B72D483-5574-461A-9A86-E79700E3B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D025A83-9A0A-49C9-AC3C-76B539736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 b="1">
                <a:sym typeface="Wingdings" panose="05000000000000000000" pitchFamily="2" charset="2"/>
              </a:rPr>
              <a:t></a:t>
            </a:r>
            <a:r>
              <a:rPr lang="sl-SI" altLang="sl-SI" sz="2800" b="1"/>
              <a:t> UREDITEV POLIS</a:t>
            </a:r>
            <a:endParaRPr lang="sl-SI" altLang="sl-SI" sz="2800" i="1"/>
          </a:p>
          <a:p>
            <a:pPr>
              <a:lnSpc>
                <a:spcPct val="80000"/>
              </a:lnSpc>
            </a:pPr>
            <a:r>
              <a:rPr lang="sl-SI" altLang="sl-SI" sz="2800" i="1"/>
              <a:t>Po obliki vladavine</a:t>
            </a:r>
            <a:endParaRPr lang="sl-SI" altLang="sl-SI" sz="2800" b="1"/>
          </a:p>
          <a:p>
            <a:pPr lvl="1">
              <a:lnSpc>
                <a:spcPct val="80000"/>
              </a:lnSpc>
            </a:pPr>
            <a:r>
              <a:rPr lang="sl-SI" altLang="sl-SI" sz="2400" b="1"/>
              <a:t>Monarhija</a:t>
            </a:r>
            <a:r>
              <a:rPr lang="sl-SI" altLang="sl-SI" sz="2400"/>
              <a:t> (dedovanje)</a:t>
            </a:r>
            <a:endParaRPr lang="sl-SI" altLang="sl-SI" sz="2400" b="1"/>
          </a:p>
          <a:p>
            <a:pPr lvl="1">
              <a:lnSpc>
                <a:spcPct val="80000"/>
              </a:lnSpc>
            </a:pPr>
            <a:r>
              <a:rPr lang="sl-SI" altLang="sl-SI" sz="2400" b="1"/>
              <a:t>Republika</a:t>
            </a:r>
            <a:r>
              <a:rPr lang="sl-SI" altLang="sl-SI" sz="2400"/>
              <a:t> (predsednik z mandatom)</a:t>
            </a:r>
            <a:endParaRPr lang="sl-SI" altLang="sl-SI" sz="2400" i="1"/>
          </a:p>
          <a:p>
            <a:pPr>
              <a:lnSpc>
                <a:spcPct val="80000"/>
              </a:lnSpc>
            </a:pPr>
            <a:r>
              <a:rPr lang="sl-SI" altLang="sl-SI" sz="2800" i="1"/>
              <a:t>Po obliki pol.ureditve</a:t>
            </a:r>
            <a:endParaRPr lang="sl-SI" altLang="sl-SI" sz="2800" b="1"/>
          </a:p>
          <a:p>
            <a:pPr lvl="1">
              <a:lnSpc>
                <a:spcPct val="80000"/>
              </a:lnSpc>
            </a:pPr>
            <a:r>
              <a:rPr lang="sl-SI" altLang="sl-SI" sz="2400" b="1"/>
              <a:t>Aristokratske</a:t>
            </a:r>
            <a:r>
              <a:rPr lang="sl-SI" altLang="sl-SI" sz="2400"/>
              <a:t> (plemstvo, elita, vladanje najboljših)</a:t>
            </a:r>
            <a:endParaRPr lang="sl-SI" altLang="sl-SI" sz="2400" u="sng"/>
          </a:p>
          <a:p>
            <a:pPr lvl="2">
              <a:lnSpc>
                <a:spcPct val="80000"/>
              </a:lnSpc>
            </a:pPr>
            <a:r>
              <a:rPr lang="sl-SI" altLang="sl-SI" sz="2000" u="sng"/>
              <a:t>Oligarhija</a:t>
            </a:r>
            <a:r>
              <a:rPr lang="sl-SI" altLang="sl-SI" sz="2000"/>
              <a:t> (peščica najbogatejših, majhna skupina)</a:t>
            </a:r>
            <a:endParaRPr lang="sl-SI" altLang="sl-SI" sz="2000" u="sng"/>
          </a:p>
          <a:p>
            <a:pPr lvl="2">
              <a:lnSpc>
                <a:spcPct val="80000"/>
              </a:lnSpc>
            </a:pPr>
            <a:r>
              <a:rPr lang="sl-SI" altLang="sl-SI" sz="2000" u="sng"/>
              <a:t>Tiranija</a:t>
            </a:r>
            <a:r>
              <a:rPr lang="sl-SI" altLang="sl-SI" sz="2000"/>
              <a:t> (en človek [tiran] se s silo pooblasti oblasti)</a:t>
            </a:r>
            <a:endParaRPr lang="sl-SI" altLang="sl-SI" sz="2000" b="1"/>
          </a:p>
          <a:p>
            <a:pPr lvl="1">
              <a:lnSpc>
                <a:spcPct val="80000"/>
              </a:lnSpc>
            </a:pPr>
            <a:r>
              <a:rPr lang="sl-SI" altLang="sl-SI" sz="2400" b="1"/>
              <a:t>Demokratske</a:t>
            </a:r>
            <a:r>
              <a:rPr lang="sl-SI" altLang="sl-SI" sz="2400"/>
              <a:t> (demos-ljudstvo; vladavina ljudstva)</a:t>
            </a:r>
            <a:endParaRPr lang="sl-SI" altLang="sl-SI" sz="2400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sl-SI" altLang="sl-SI" sz="2800" b="1">
                <a:sym typeface="Wingdings" panose="05000000000000000000" pitchFamily="2" charset="2"/>
              </a:rPr>
              <a:t></a:t>
            </a:r>
            <a:r>
              <a:rPr lang="sl-SI" altLang="sl-SI" sz="2800" b="1"/>
              <a:t> KAJ JE GRKE POVEZOVALO</a:t>
            </a: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800"/>
              <a:t>olimpijske igre, pisava, kultura, umetnost, jezik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F1CA523-F0D9-4024-AD89-D37329D0A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0"/>
              <a:t>VI. VELIKA GRŠKA KOLONIZACIJA 8.-6.stol.</a:t>
            </a:r>
            <a:br>
              <a:rPr lang="sl-SI" altLang="sl-SI" sz="4000" b="0">
                <a:sym typeface="Wingdings" panose="05000000000000000000" pitchFamily="2" charset="2"/>
              </a:rPr>
            </a:br>
            <a:endParaRPr lang="sl-SI" altLang="sl-SI" sz="4000" b="0">
              <a:sym typeface="Wingdings" panose="05000000000000000000" pitchFamily="2" charset="2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372BE16-2E72-4A63-90F7-5CB1617134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5122863" cy="4933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</a:t>
            </a:r>
            <a:r>
              <a:rPr lang="sl-SI" altLang="sl-SI" sz="2400" b="1"/>
              <a:t> POJEM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/>
              <a:t>Naseljevanje ljudi in preseljenje Grkov ob obalah Sredozemskega morja</a:t>
            </a:r>
            <a:endParaRPr lang="sl-SI" altLang="sl-SI" sz="2400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</a:t>
            </a:r>
            <a:r>
              <a:rPr lang="sl-SI" altLang="sl-SI" sz="2400" b="1"/>
              <a:t> ČAS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/>
              <a:t>8. – 6. stol.</a:t>
            </a:r>
            <a:endParaRPr lang="sl-SI" altLang="sl-SI" sz="2400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ym typeface="Wingdings" panose="05000000000000000000" pitchFamily="2" charset="2"/>
              </a:rPr>
              <a:t></a:t>
            </a:r>
            <a:r>
              <a:rPr lang="sl-SI" altLang="sl-SI" sz="2400" b="1"/>
              <a:t> VZROKI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/>
              <a:t>rast števila prebivalcev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pomanjkanje obdelovalnih površin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politična nasprotja v polis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izgon (ostrakizem)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socialne stiske, propadanje kmetov, dolžniško suženjstvo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avanturizem (želja po spoznavanju novega)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želja po navezovanju trgovskih stikov</a:t>
            </a:r>
          </a:p>
        </p:txBody>
      </p:sp>
      <p:pic>
        <p:nvPicPr>
          <p:cNvPr id="13317" name="Picture 5" descr="Location_greek_ancient">
            <a:extLst>
              <a:ext uri="{FF2B5EF4-FFF2-40B4-BE49-F238E27FC236}">
                <a16:creationId xmlns:a16="http://schemas.microsoft.com/office/drawing/2014/main" id="{42E23FC5-7E1C-4722-926F-7BBB8BF705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916113"/>
            <a:ext cx="3816350" cy="2376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avor">
  <a:themeElements>
    <a:clrScheme name="Javor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Javo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Javor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1418</Words>
  <Application>Microsoft Office PowerPoint</Application>
  <PresentationFormat>On-screen Show (4:3)</PresentationFormat>
  <Paragraphs>223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Palatino Linotype</vt:lpstr>
      <vt:lpstr>Times New Roman</vt:lpstr>
      <vt:lpstr>Verdana</vt:lpstr>
      <vt:lpstr>Wingdings</vt:lpstr>
      <vt:lpstr>Javor</vt:lpstr>
      <vt:lpstr>PowerPoint Presentation</vt:lpstr>
      <vt:lpstr>III. NASELJEVANJE IN PRESELJEVANJE GRKOV </vt:lpstr>
      <vt:lpstr>PowerPoint Presentation</vt:lpstr>
      <vt:lpstr>IV. OBDOBJE V TEMI </vt:lpstr>
      <vt:lpstr>V. POLIS </vt:lpstr>
      <vt:lpstr>PowerPoint Presentation</vt:lpstr>
      <vt:lpstr>PowerPoint Presentation</vt:lpstr>
      <vt:lpstr>PowerPoint Presentation</vt:lpstr>
      <vt:lpstr>VI. VELIKA GRŠKA KOLONIZACIJA 8.-6.stol. </vt:lpstr>
      <vt:lpstr>PowerPoint Presentation</vt:lpstr>
      <vt:lpstr>PowerPoint Presentation</vt:lpstr>
      <vt:lpstr>PowerPoint Presentation</vt:lpstr>
      <vt:lpstr>VII. SPARTA </vt:lpstr>
      <vt:lpstr>PowerPoint Presentation</vt:lpstr>
      <vt:lpstr>PowerPoint Presentation</vt:lpstr>
      <vt:lpstr>PowerPoint Presentation</vt:lpstr>
      <vt:lpstr>PowerPoint Presentation</vt:lpstr>
      <vt:lpstr>VIII. ATENE </vt:lpstr>
      <vt:lpstr>PowerPoint Presentation</vt:lpstr>
      <vt:lpstr> SOLON in REFORME </vt:lpstr>
      <vt:lpstr>PowerPoint Presentation</vt:lpstr>
      <vt:lpstr>PowerPoint Presentation</vt:lpstr>
      <vt:lpstr>PowerPoint Presentation</vt:lpstr>
      <vt:lpstr> GRŠKO-PERZIJSKE VOJNE (HERODOT) </vt:lpstr>
      <vt:lpstr>PowerPoint Presentation</vt:lpstr>
      <vt:lpstr>PowerPoint Presentation</vt:lpstr>
      <vt:lpstr>PowerPoint Presentation</vt:lpstr>
      <vt:lpstr>  </vt:lpstr>
      <vt:lpstr>PowerPoint Presentation</vt:lpstr>
      <vt:lpstr>ZLATA DOBA ATEN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2019-06-03T09:14:55Z</dcterms:created>
  <dcterms:modified xsi:type="dcterms:W3CDTF">2019-06-03T09:14:55Z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